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>
      <a:defRPr lang="fr-FR"/>
    </a:defPPr>
    <a:lvl1pPr marL="0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1pPr>
    <a:lvl2pPr marL="1813248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2pPr>
    <a:lvl3pPr marL="3626497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3pPr>
    <a:lvl4pPr marL="5439745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4pPr>
    <a:lvl5pPr marL="7252993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5pPr>
    <a:lvl6pPr marL="9066242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6pPr>
    <a:lvl7pPr marL="10879490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7pPr>
    <a:lvl8pPr marL="12692738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8pPr>
    <a:lvl9pPr marL="14505987" algn="l" defTabSz="3626497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D5FF"/>
    <a:srgbClr val="FFCC99"/>
    <a:srgbClr val="CCE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6" d="100"/>
          <a:sy n="36" d="100"/>
        </p:scale>
        <p:origin x="125" y="-6086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5187-E9FD-49C0-A12B-E775ED1A132A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5D888-6C56-4BD7-81DA-409DCE3D8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08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813248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3626497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5439745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7252993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9066242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10879490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12692738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14505987" algn="l" defTabSz="3626497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8099822" y="19680291"/>
            <a:ext cx="21869519" cy="1193316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8099822" y="31517454"/>
            <a:ext cx="21869519" cy="8640128"/>
          </a:xfrm>
        </p:spPr>
        <p:txBody>
          <a:bodyPr/>
          <a:lstStyle>
            <a:lvl1pPr marL="0" indent="0" algn="l">
              <a:buNone/>
              <a:defRPr sz="8500" b="1">
                <a:solidFill>
                  <a:schemeClr val="tx2"/>
                </a:solidFill>
              </a:defRPr>
            </a:lvl1pPr>
            <a:lvl2pPr marL="2159996" indent="0" algn="ctr">
              <a:buNone/>
            </a:lvl2pPr>
            <a:lvl3pPr marL="4319991" indent="0" algn="ctr">
              <a:buNone/>
            </a:lvl3pPr>
            <a:lvl4pPr marL="6479987" indent="0" algn="ctr">
              <a:buNone/>
            </a:lvl4pPr>
            <a:lvl5pPr marL="8639983" indent="0" algn="ctr">
              <a:buNone/>
            </a:lvl5pPr>
            <a:lvl6pPr marL="10799978" indent="0" algn="ctr">
              <a:buNone/>
            </a:lvl6pPr>
            <a:lvl7pPr marL="12959974" indent="0" algn="ctr">
              <a:buNone/>
            </a:lvl7pPr>
            <a:lvl8pPr marL="15119970" indent="0" algn="ctr">
              <a:buNone/>
            </a:lvl8pPr>
            <a:lvl9pPr marL="17279965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24361637" y="7921029"/>
            <a:ext cx="14400213" cy="1349970"/>
          </a:xfrm>
        </p:spPr>
        <p:txBody>
          <a:bodyPr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20036074" y="26870844"/>
            <a:ext cx="23040340" cy="1360770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1349970" y="0"/>
            <a:ext cx="2159953" cy="43200638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9122" y="0"/>
            <a:ext cx="370849" cy="43200638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3509923" y="0"/>
            <a:ext cx="644414" cy="43200638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4043958" y="0"/>
            <a:ext cx="815935" cy="43200638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376801" y="0"/>
            <a:ext cx="0" cy="43200638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3239929" y="0"/>
            <a:ext cx="0" cy="43200638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3026315" y="0"/>
            <a:ext cx="0" cy="43200638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6117881" y="0"/>
            <a:ext cx="0" cy="43200638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3779917" y="0"/>
            <a:ext cx="0" cy="43200638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32292481" y="0"/>
            <a:ext cx="0" cy="43200638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4319905" y="0"/>
            <a:ext cx="269994" cy="43200638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2159953" y="21600319"/>
            <a:ext cx="4589899" cy="8160121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4640327" y="30657158"/>
            <a:ext cx="2272712" cy="4040526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3865947" y="34650162"/>
            <a:ext cx="485989" cy="864013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5896670" y="36461338"/>
            <a:ext cx="971979" cy="1728026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6749851" y="28320418"/>
            <a:ext cx="1295972" cy="230403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4696706" y="31047400"/>
            <a:ext cx="2159953" cy="3260042"/>
          </a:xfrm>
        </p:spPr>
        <p:txBody>
          <a:bodyPr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89484" y="1730038"/>
            <a:ext cx="5939869" cy="36860544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19965" y="1730032"/>
            <a:ext cx="21329531" cy="3686054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1619964" y="10080149"/>
            <a:ext cx="26459419" cy="30701253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9822" y="18240269"/>
            <a:ext cx="21869519" cy="12936191"/>
          </a:xfrm>
        </p:spPr>
        <p:txBody>
          <a:bodyPr/>
          <a:lstStyle>
            <a:lvl1pPr algn="l">
              <a:buNone/>
              <a:defRPr sz="142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099822" y="31560466"/>
            <a:ext cx="21869519" cy="8640128"/>
          </a:xfrm>
        </p:spPr>
        <p:txBody>
          <a:bodyPr anchor="t"/>
          <a:lstStyle>
            <a:lvl1pPr marL="0" indent="0">
              <a:buNone/>
              <a:defRPr sz="8500" b="1">
                <a:solidFill>
                  <a:schemeClr val="tx2"/>
                </a:solidFill>
              </a:defRPr>
            </a:lvl1pPr>
            <a:lvl2pPr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24356800" y="7897942"/>
            <a:ext cx="14400213" cy="1349970"/>
          </a:xfrm>
        </p:spPr>
        <p:txBody>
          <a:bodyPr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20036737" y="26852822"/>
            <a:ext cx="23040340" cy="136077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1349970" y="0"/>
            <a:ext cx="2159953" cy="43200638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9122" y="0"/>
            <a:ext cx="370849" cy="43200638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509923" y="0"/>
            <a:ext cx="644414" cy="43200638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043958" y="0"/>
            <a:ext cx="815935" cy="43200638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376801" y="0"/>
            <a:ext cx="0" cy="43200638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3239929" y="0"/>
            <a:ext cx="0" cy="43200638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3026315" y="0"/>
            <a:ext cx="0" cy="43200638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6117881" y="0"/>
            <a:ext cx="0" cy="43200638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3779917" y="0"/>
            <a:ext cx="0" cy="43200638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4319905" y="0"/>
            <a:ext cx="269994" cy="43200638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2159953" y="21600319"/>
            <a:ext cx="4589899" cy="8160121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4693730" y="30657158"/>
            <a:ext cx="2272712" cy="4040526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3865947" y="34650162"/>
            <a:ext cx="485989" cy="864013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5896670" y="36480539"/>
            <a:ext cx="971979" cy="1728026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6657869" y="28220184"/>
            <a:ext cx="1295972" cy="230403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32236101" y="0"/>
            <a:ext cx="0" cy="43200638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4750110" y="31047400"/>
            <a:ext cx="2159953" cy="3260042"/>
          </a:xfrm>
        </p:spPr>
        <p:txBody>
          <a:bodyPr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1619965" y="10080149"/>
            <a:ext cx="12959715" cy="28800425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15130468" y="10080149"/>
            <a:ext cx="12959715" cy="28800425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964" y="1720026"/>
            <a:ext cx="26729413" cy="720010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1619965" y="14880220"/>
            <a:ext cx="12959715" cy="2448036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15490910" y="14880220"/>
            <a:ext cx="12959715" cy="2448036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1619965" y="9888146"/>
            <a:ext cx="12959715" cy="414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9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15389662" y="9888146"/>
            <a:ext cx="12959715" cy="414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94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31049318" y="0"/>
            <a:ext cx="0" cy="43200638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252698" y="20790337"/>
            <a:ext cx="39744587" cy="1619964"/>
          </a:xfrm>
        </p:spPr>
        <p:txBody>
          <a:bodyPr anchor="b"/>
          <a:lstStyle>
            <a:lvl1pPr algn="l">
              <a:buNone/>
              <a:defRPr sz="94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24137470" y="1728025"/>
            <a:ext cx="5410681" cy="31392464"/>
          </a:xfrm>
        </p:spPr>
        <p:txBody>
          <a:bodyPr/>
          <a:lstStyle>
            <a:lvl1pPr marL="0" indent="0">
              <a:spcBef>
                <a:spcPts val="1890"/>
              </a:spcBef>
              <a:spcAft>
                <a:spcPts val="4724"/>
              </a:spcAft>
              <a:buNone/>
              <a:defRPr sz="5700"/>
            </a:lvl1pPr>
            <a:lvl2pPr>
              <a:buNone/>
              <a:defRPr sz="5700"/>
            </a:lvl2pPr>
            <a:lvl3pPr>
              <a:buNone/>
              <a:defRPr sz="47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22139513" y="0"/>
            <a:ext cx="0" cy="43200638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21940724" y="0"/>
            <a:ext cx="0" cy="43200638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31859300" y="0"/>
            <a:ext cx="0" cy="4320063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1319312" y="0"/>
            <a:ext cx="1079976" cy="43200638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31589306" y="0"/>
            <a:ext cx="0" cy="43200638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28900165" y="36000532"/>
            <a:ext cx="1943957" cy="3456051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1079976" y="1728025"/>
            <a:ext cx="19979561" cy="39859789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31049318" y="0"/>
            <a:ext cx="0" cy="43200638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28900165" y="36000532"/>
            <a:ext cx="1943957" cy="3456051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175750" y="20790337"/>
            <a:ext cx="39744587" cy="1619964"/>
          </a:xfrm>
        </p:spPr>
        <p:txBody>
          <a:bodyPr anchor="b"/>
          <a:lstStyle>
            <a:lvl1pPr algn="l">
              <a:buNone/>
              <a:defRPr sz="94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21869519" cy="43200638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151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72773" y="1668025"/>
            <a:ext cx="5399881" cy="31219661"/>
          </a:xfrm>
        </p:spPr>
        <p:txBody>
          <a:bodyPr rot="0" spcFirstLastPara="0" vertOverflow="overflow" horzOverflow="overflow" vert="horz" wrap="square" lIns="431999" tIns="216000" rIns="431999" bIns="216000" numCol="1" spcCol="1295997" rtlCol="0" fromWordArt="0" anchor="t" anchorCtr="0" forceAA="0" compatLnSpc="1">
            <a:normAutofit/>
          </a:bodyPr>
          <a:lstStyle>
            <a:lvl1pPr marL="0" indent="0">
              <a:spcBef>
                <a:spcPts val="472"/>
              </a:spcBef>
              <a:spcAft>
                <a:spcPts val="1890"/>
              </a:spcAft>
              <a:buFontTx/>
              <a:buNone/>
              <a:defRPr sz="57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31859300" y="0"/>
            <a:ext cx="0" cy="432006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1319312" y="0"/>
            <a:ext cx="1079976" cy="43200638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31589306" y="0"/>
            <a:ext cx="0" cy="43200638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22139513" y="0"/>
            <a:ext cx="0" cy="43200638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21940724" y="0"/>
            <a:ext cx="0" cy="43200638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31049318" y="0"/>
            <a:ext cx="0" cy="43200638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619964" y="1730029"/>
            <a:ext cx="26459419" cy="7200106"/>
          </a:xfrm>
          <a:prstGeom prst="rect">
            <a:avLst/>
          </a:prstGeom>
        </p:spPr>
        <p:txBody>
          <a:bodyPr vert="horz" lIns="431999" tIns="216000" rIns="431999" bIns="21600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619964" y="10080149"/>
            <a:ext cx="26459419" cy="30701253"/>
          </a:xfrm>
          <a:prstGeom prst="rect">
            <a:avLst/>
          </a:prstGeom>
        </p:spPr>
        <p:txBody>
          <a:bodyPr vert="horz" lIns="431999" tIns="216000" rIns="431999" bIns="21600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24119237" y="7344143"/>
            <a:ext cx="12672187" cy="1360770"/>
          </a:xfrm>
          <a:prstGeom prst="rect">
            <a:avLst/>
          </a:prstGeom>
        </p:spPr>
        <p:txBody>
          <a:bodyPr vert="horz" lIns="431999" tIns="216000" rIns="431999" bIns="216000" anchor="ctr" anchorCtr="0"/>
          <a:lstStyle>
            <a:lvl1pPr algn="r" eaLnBrk="1" latinLnBrk="0" hangingPunct="1">
              <a:defRPr kumimoji="0" sz="5700">
                <a:solidFill>
                  <a:schemeClr val="tx2"/>
                </a:solidFill>
              </a:defRPr>
            </a:lvl1pPr>
          </a:lstStyle>
          <a:p>
            <a:fld id="{BEA30D2C-6EE3-46DA-8361-7BF1B9667E4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20357558" y="24046048"/>
            <a:ext cx="20160298" cy="1295972"/>
          </a:xfrm>
          <a:prstGeom prst="rect">
            <a:avLst/>
          </a:prstGeom>
        </p:spPr>
        <p:txBody>
          <a:bodyPr vert="horz" lIns="431999" tIns="216000" rIns="431999" bIns="216000" anchor="ctr" anchorCtr="0"/>
          <a:lstStyle>
            <a:lvl1pPr algn="l" eaLnBrk="1" latinLnBrk="0" hangingPunct="1">
              <a:defRPr kumimoji="0" sz="57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269994" y="0"/>
            <a:ext cx="0" cy="43200638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31859300" y="0"/>
            <a:ext cx="0" cy="4320063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1319312" y="0"/>
            <a:ext cx="1079976" cy="43200638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31589306" y="0"/>
            <a:ext cx="0" cy="43200638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99" tIns="216000" rIns="431999" bIns="21600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28900165" y="36000532"/>
            <a:ext cx="1943957" cy="3456051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1999" tIns="216000" rIns="431999" bIns="21600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28802967" y="36120534"/>
            <a:ext cx="2159953" cy="3283248"/>
          </a:xfrm>
          <a:prstGeom prst="rect">
            <a:avLst/>
          </a:prstGeom>
        </p:spPr>
        <p:txBody>
          <a:bodyPr vert="horz" lIns="431999" tIns="216000" rIns="431999" bIns="216000" anchor="ctr"/>
          <a:lstStyle>
            <a:lvl1pPr algn="ctr" eaLnBrk="1" latinLnBrk="0" hangingPunct="1">
              <a:defRPr kumimoji="0" sz="6600" b="1">
                <a:solidFill>
                  <a:srgbClr val="FFFFFF"/>
                </a:solidFill>
              </a:defRPr>
            </a:lvl1pPr>
          </a:lstStyle>
          <a:p>
            <a:fld id="{BC98607D-9700-4C60-AC2F-4A0FECACF0E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142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295997" indent="-1295997" algn="l" rtl="0" eaLnBrk="1" latinLnBrk="0" hangingPunct="1">
        <a:spcBef>
          <a:spcPts val="2835"/>
        </a:spcBef>
        <a:buClr>
          <a:schemeClr val="accent1"/>
        </a:buClr>
        <a:buSzPct val="70000"/>
        <a:buFont typeface="Wingdings"/>
        <a:buChar char=""/>
        <a:defRPr kumimoji="0" sz="1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994" indent="-1295997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991" indent="-863998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5615989" indent="-863998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6911986" indent="-863998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8207984" indent="-863998" algn="l" rtl="0" eaLnBrk="1" latinLnBrk="0" hangingPunct="1">
        <a:spcBef>
          <a:spcPct val="20000"/>
        </a:spcBef>
        <a:buClr>
          <a:schemeClr val="accent1"/>
        </a:buClr>
        <a:buChar char="•"/>
        <a:defRPr kumimoji="0" sz="7600" kern="1200">
          <a:solidFill>
            <a:schemeClr val="tx2"/>
          </a:solidFill>
          <a:latin typeface="+mn-lt"/>
          <a:ea typeface="+mn-ea"/>
          <a:cs typeface="+mn-cs"/>
        </a:defRPr>
      </a:lvl6pPr>
      <a:lvl7pPr marL="9503981" indent="-863998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6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0799978" indent="-863998" algn="l" rtl="0" eaLnBrk="1" latinLnBrk="0" hangingPunct="1">
        <a:spcBef>
          <a:spcPct val="20000"/>
        </a:spcBef>
        <a:buClr>
          <a:schemeClr val="accent2"/>
        </a:buClr>
        <a:buChar char="•"/>
        <a:defRPr kumimoji="0" sz="66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2095976" indent="-863998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6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59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19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4799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6399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9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9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2799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7478" y="812378"/>
            <a:ext cx="24430351" cy="4415117"/>
          </a:xfrm>
          <a:prstGeom prst="rect">
            <a:avLst/>
          </a:prstGeom>
          <a:ln w="762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EFFET DE LA CHRONOTHERAPIE SUR LE CONTRÔLE TENSIONNEL  A L’HOPITAL CENTRAL DE YAOUNDE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Mfeukeu</a:t>
            </a:r>
            <a:r>
              <a:rPr lang="fr-F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Kuate</a:t>
            </a:r>
            <a:r>
              <a:rPr lang="fr-F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Liliane </a:t>
            </a:r>
            <a:r>
              <a:rPr lang="fr-FR" sz="36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MBA Paul William </a:t>
            </a:r>
            <a:r>
              <a:rPr lang="fr-FR" sz="3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3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Ngongang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Ouankou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Christian </a:t>
            </a:r>
            <a:r>
              <a:rPr lang="fr-FR" sz="3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2,5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Boombhi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Jérôme </a:t>
            </a:r>
            <a:r>
              <a:rPr lang="fr-FR" sz="3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1,4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Temgoua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Ngou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Mazou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Nkeck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Jean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Réné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Menanga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Alain Patrick </a:t>
            </a:r>
            <a:r>
              <a:rPr lang="fr-FR" sz="3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1,4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Kingue</a:t>
            </a:r>
            <a:r>
              <a:rPr lang="fr-F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Samuel </a:t>
            </a:r>
            <a:r>
              <a:rPr lang="fr-FR" sz="3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1,4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1-Faculté de médecine et des Sciences Biomédicales</a:t>
            </a:r>
            <a:endParaRPr lang="fr-CM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2-Faculté de Médecine et des Sciences Pharmaceutiques de Dschang</a:t>
            </a:r>
            <a:endParaRPr lang="fr-CM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3-Hôpital Central de Yaoundé</a:t>
            </a:r>
            <a:endParaRPr lang="fr-CM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4-Hôpital Général de Yaoundé</a:t>
            </a:r>
            <a:endParaRPr lang="fr-CM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5-Centre Hospitalier et Universitaires de Yaoundé</a:t>
            </a:r>
            <a:endParaRPr lang="fr-CM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6-Universités des Montagnes </a:t>
            </a:r>
            <a:endParaRPr lang="fr-CM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896" y="5512143"/>
            <a:ext cx="30893279" cy="4716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L’hypertension artérielle est considéré comme un problème de santé publique à l’échelle mondiale. Le contrôle de la pression artérielle sur le nycthémère reste un challenge pour les praticiens. La variabilité de celle-ci sur les 24h d’un sujet à un autre pourrait bien être la cause de ce challenge. Ce qui pourrait laisser penser que l’horaire de prise des antihypertenseurs devrait être adapté à chaque patient en fonction de son profil tensionnel</a:t>
            </a:r>
          </a:p>
        </p:txBody>
      </p:sp>
      <p:sp>
        <p:nvSpPr>
          <p:cNvPr id="6" name="Rectangle 5"/>
          <p:cNvSpPr/>
          <p:nvPr/>
        </p:nvSpPr>
        <p:spPr>
          <a:xfrm>
            <a:off x="721896" y="14943227"/>
            <a:ext cx="14774778" cy="17638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Essai clinique randomisé chez patients HTA grade I à II nouvellement diagnostiqués naïfs de tout traitement antihypertenseurs, </a:t>
            </a:r>
            <a:r>
              <a:rPr lang="fr-F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L’intervention a duré 8 semaines et a consisté après randomisation à administrer un antihypertenseur (Amlodipine) dans le premier groupe le matin ou en début de soirée selon le profil tensionnel nycthéméral de la pression artérielle (chronothérapie) et dans le second groupe </a:t>
            </a:r>
            <a:r>
              <a:rPr lang="fr-F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exclusivement le matin indépendamment du profil tensionnel (approche conventionnel). </a:t>
            </a:r>
            <a:endParaRPr lang="fr-CM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exclusivement le matin indépend</a:t>
            </a:r>
            <a:r>
              <a:rPr lang="fr-F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amment du profil tensionnel (approche conventionnel). </a:t>
            </a: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83974" y="10225164"/>
            <a:ext cx="16031201" cy="2425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/>
          </a:p>
          <a:p>
            <a:pPr algn="ctr"/>
            <a:endParaRPr lang="fr-FR" sz="4800" dirty="0"/>
          </a:p>
        </p:txBody>
      </p:sp>
      <p:sp>
        <p:nvSpPr>
          <p:cNvPr id="9" name="Rectangle 8"/>
          <p:cNvSpPr/>
          <p:nvPr/>
        </p:nvSpPr>
        <p:spPr>
          <a:xfrm>
            <a:off x="721895" y="10443416"/>
            <a:ext cx="14774779" cy="4235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Evaluer l’effet de la chronothérapie sur le contrôle de la pression artérielle des patients hypertendus nouvellement diagnostiqués à l’Hôpital Central de Yaoundé</a:t>
            </a:r>
          </a:p>
          <a:p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1896" y="34650946"/>
            <a:ext cx="14774778" cy="8195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total, 10 patients ont été retenus dans le groupe sous chronothérapie et 09 dans le groupe sous traitement conventionnel. Les deux groupes étaient comparables à l’inclusion. Après l’intervention, la baisse des pressions artérielles était plus importante dans le groupe sous chronothérapie comparé au 2eme groupe sous approche conventionnelle (22,8 </a:t>
            </a:r>
            <a:r>
              <a:rPr lang="fr-F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mmHg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12,2 </a:t>
            </a:r>
            <a:r>
              <a:rPr lang="fr-F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mmHg</a:t>
            </a: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p=0,03). Cependant, la différence du nombre de sujets contrôlés entre les deux méthodes n’était significative que pour les pressions artérielles nocturnes (p=0,04)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024" y="19805943"/>
            <a:ext cx="13866692" cy="695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150" y="27642542"/>
            <a:ext cx="13818565" cy="700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622" y="11643540"/>
            <a:ext cx="13818565" cy="703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5827831" y="35180336"/>
            <a:ext cx="15787343" cy="6689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L’administration d’antihypertenseur en fonction du profil tensionnel du patient permet un meilleur contrôle tensionnel nycthéméral par rapport à l’approche conventionnelle. Ceci étant, cela pourrait constituer une option dans l’optimisation du traitement de l’hypertension artérielle dans notre milieu.</a:t>
            </a:r>
          </a:p>
          <a:p>
            <a:pPr algn="just"/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15637" y="10443416"/>
            <a:ext cx="13695093" cy="1055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IV: p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rofil tensionnel des sujets sous traitement selon l’approche conventionnel avant et après le traitement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15637" y="18884210"/>
            <a:ext cx="14651280" cy="8862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V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profil tensionnel des sujets sous chronothérapie avant et après le traitement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881684" y="26527790"/>
            <a:ext cx="14699433" cy="1055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VI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Proportions de sujets contrôlés dans les deux groupes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3" y="26947705"/>
            <a:ext cx="14599758" cy="596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8" y="20514735"/>
            <a:ext cx="14531233" cy="639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65544" y="13733691"/>
            <a:ext cx="14731130" cy="1088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1896" y="10081911"/>
            <a:ext cx="14774778" cy="1200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27831" y="35180336"/>
            <a:ext cx="15787343" cy="13625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0635" y="33306766"/>
            <a:ext cx="14774778" cy="1200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1895" y="5688279"/>
            <a:ext cx="30893279" cy="1200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4" name="Image 4" descr="Description : Logo Ydé I">
            <a:extLst>
              <a:ext uri="{FF2B5EF4-FFF2-40B4-BE49-F238E27FC236}">
                <a16:creationId xmlns:a16="http://schemas.microsoft.com/office/drawing/2014/main" id="{BFB5A4A5-7821-421A-908C-3FAD5742B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r="8063" b="25626"/>
          <a:stretch>
            <a:fillRect/>
          </a:stretch>
        </p:blipFill>
        <p:spPr bwMode="auto">
          <a:xfrm>
            <a:off x="545958" y="354095"/>
            <a:ext cx="2628683" cy="407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B187D3EC-6700-46A4-AADE-31487AC5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67559" y="431369"/>
            <a:ext cx="2808628" cy="40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806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1955</TotalTime>
  <Words>443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Calibri</vt:lpstr>
      <vt:lpstr>Century Schoolbook</vt:lpstr>
      <vt:lpstr>Times New Roman</vt:lpstr>
      <vt:lpstr>Wingdings</vt:lpstr>
      <vt:lpstr>Wingdings 2</vt:lpstr>
      <vt:lpstr>Oriel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LMK</dc:creator>
  <cp:lastModifiedBy>KUATE LILIANE</cp:lastModifiedBy>
  <cp:revision>61</cp:revision>
  <dcterms:created xsi:type="dcterms:W3CDTF">2019-02-24T16:15:00Z</dcterms:created>
  <dcterms:modified xsi:type="dcterms:W3CDTF">2020-12-11T05:17:01Z</dcterms:modified>
</cp:coreProperties>
</file>