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coNXIiHk556Pz2dPBDXWYe9o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4" autoAdjust="0"/>
  </p:normalViewPr>
  <p:slideViewPr>
    <p:cSldViewPr snapToGrid="0">
      <p:cViewPr varScale="1">
        <p:scale>
          <a:sx n="105" d="100"/>
          <a:sy n="105" d="100"/>
        </p:scale>
        <p:origin x="15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1482-3DB3-4C90-9127-865C91BDE9E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94BF85-F2EA-4B6D-8668-6BDCE5B9D7F3}">
      <dgm:prSet/>
      <dgm:spPr/>
      <dgm:t>
        <a:bodyPr/>
        <a:lstStyle/>
        <a:p>
          <a:r>
            <a:rPr lang="es-MX" b="0" i="0"/>
            <a:t>¿Qué es la metodología en cascada?</a:t>
          </a:r>
          <a:endParaRPr lang="en-US"/>
        </a:p>
      </dgm:t>
    </dgm:pt>
    <dgm:pt modelId="{2F490798-B3BD-42F4-8AB6-051074C7CACE}" type="parTrans" cxnId="{1E9C8CEA-8E2E-481A-BFD3-B4EE852412B7}">
      <dgm:prSet/>
      <dgm:spPr/>
      <dgm:t>
        <a:bodyPr/>
        <a:lstStyle/>
        <a:p>
          <a:endParaRPr lang="en-US"/>
        </a:p>
      </dgm:t>
    </dgm:pt>
    <dgm:pt modelId="{8912EE16-F613-4C2F-89FB-9BFDCD51D5E4}" type="sibTrans" cxnId="{1E9C8CEA-8E2E-481A-BFD3-B4EE852412B7}">
      <dgm:prSet/>
      <dgm:spPr/>
      <dgm:t>
        <a:bodyPr/>
        <a:lstStyle/>
        <a:p>
          <a:endParaRPr lang="en-US"/>
        </a:p>
      </dgm:t>
    </dgm:pt>
    <dgm:pt modelId="{5931E762-234B-4B22-BE46-CF58B2EE9372}">
      <dgm:prSet/>
      <dgm:spPr/>
      <dgm:t>
        <a:bodyPr/>
        <a:lstStyle/>
        <a:p>
          <a:r>
            <a:rPr lang="es-MX" b="0" i="0"/>
            <a:t>Por qué elegimos una metodología tradicional en cascada?</a:t>
          </a:r>
          <a:endParaRPr lang="en-US"/>
        </a:p>
      </dgm:t>
    </dgm:pt>
    <dgm:pt modelId="{E2EC75D9-F8C5-45CC-9417-426A44115454}" type="parTrans" cxnId="{551EE352-A97E-4A61-A944-66191C8C22EE}">
      <dgm:prSet/>
      <dgm:spPr/>
      <dgm:t>
        <a:bodyPr/>
        <a:lstStyle/>
        <a:p>
          <a:endParaRPr lang="en-US"/>
        </a:p>
      </dgm:t>
    </dgm:pt>
    <dgm:pt modelId="{4AD76BA6-97F4-4362-8488-441477F0BFB2}" type="sibTrans" cxnId="{551EE352-A97E-4A61-A944-66191C8C22EE}">
      <dgm:prSet/>
      <dgm:spPr/>
      <dgm:t>
        <a:bodyPr/>
        <a:lstStyle/>
        <a:p>
          <a:endParaRPr lang="en-US"/>
        </a:p>
      </dgm:t>
    </dgm:pt>
    <dgm:pt modelId="{49C9FCD2-0E0F-4C70-9F2C-7543CC8E18B7}">
      <dgm:prSet/>
      <dgm:spPr/>
      <dgm:t>
        <a:bodyPr/>
        <a:lstStyle/>
        <a:p>
          <a:r>
            <a:rPr lang="es-MX" b="0" i="0"/>
            <a:t>¿Cuáles son las ventajas de la metodología en cascada sobre otras metodologías?</a:t>
          </a:r>
          <a:endParaRPr lang="en-US"/>
        </a:p>
      </dgm:t>
    </dgm:pt>
    <dgm:pt modelId="{2CFBB4A8-7C95-46C7-B291-51780C68CDB5}" type="parTrans" cxnId="{37C42CFD-EA44-4468-8749-76924650647A}">
      <dgm:prSet/>
      <dgm:spPr/>
      <dgm:t>
        <a:bodyPr/>
        <a:lstStyle/>
        <a:p>
          <a:endParaRPr lang="en-US"/>
        </a:p>
      </dgm:t>
    </dgm:pt>
    <dgm:pt modelId="{7936571E-4217-494F-91F8-E63813472193}" type="sibTrans" cxnId="{37C42CFD-EA44-4468-8749-76924650647A}">
      <dgm:prSet/>
      <dgm:spPr/>
      <dgm:t>
        <a:bodyPr/>
        <a:lstStyle/>
        <a:p>
          <a:endParaRPr lang="en-US"/>
        </a:p>
      </dgm:t>
    </dgm:pt>
    <dgm:pt modelId="{25B3AE74-DE7F-4A8A-A9CF-9C500B35B042}" type="pres">
      <dgm:prSet presAssocID="{45EC1482-3DB3-4C90-9127-865C91BDE9E6}" presName="outerComposite" presStyleCnt="0">
        <dgm:presLayoutVars>
          <dgm:chMax val="5"/>
          <dgm:dir/>
          <dgm:resizeHandles val="exact"/>
        </dgm:presLayoutVars>
      </dgm:prSet>
      <dgm:spPr/>
    </dgm:pt>
    <dgm:pt modelId="{F59F48FF-B862-4F07-B556-8FC9A884C911}" type="pres">
      <dgm:prSet presAssocID="{45EC1482-3DB3-4C90-9127-865C91BDE9E6}" presName="dummyMaxCanvas" presStyleCnt="0">
        <dgm:presLayoutVars/>
      </dgm:prSet>
      <dgm:spPr/>
    </dgm:pt>
    <dgm:pt modelId="{07FF52AA-0E8F-4BB4-B9D9-2307A8E0FD8D}" type="pres">
      <dgm:prSet presAssocID="{45EC1482-3DB3-4C90-9127-865C91BDE9E6}" presName="ThreeNodes_1" presStyleLbl="node1" presStyleIdx="0" presStyleCnt="3">
        <dgm:presLayoutVars>
          <dgm:bulletEnabled val="1"/>
        </dgm:presLayoutVars>
      </dgm:prSet>
      <dgm:spPr/>
    </dgm:pt>
    <dgm:pt modelId="{555DD706-2CFC-4974-BEFF-BDDB228AD7B3}" type="pres">
      <dgm:prSet presAssocID="{45EC1482-3DB3-4C90-9127-865C91BDE9E6}" presName="ThreeNodes_2" presStyleLbl="node1" presStyleIdx="1" presStyleCnt="3">
        <dgm:presLayoutVars>
          <dgm:bulletEnabled val="1"/>
        </dgm:presLayoutVars>
      </dgm:prSet>
      <dgm:spPr/>
    </dgm:pt>
    <dgm:pt modelId="{5D012BD1-8EFB-4EF5-B403-758F0D5E14E9}" type="pres">
      <dgm:prSet presAssocID="{45EC1482-3DB3-4C90-9127-865C91BDE9E6}" presName="ThreeNodes_3" presStyleLbl="node1" presStyleIdx="2" presStyleCnt="3">
        <dgm:presLayoutVars>
          <dgm:bulletEnabled val="1"/>
        </dgm:presLayoutVars>
      </dgm:prSet>
      <dgm:spPr/>
    </dgm:pt>
    <dgm:pt modelId="{AF7F2AEB-79D8-48C5-B34B-8B389E1E701D}" type="pres">
      <dgm:prSet presAssocID="{45EC1482-3DB3-4C90-9127-865C91BDE9E6}" presName="ThreeConn_1-2" presStyleLbl="fgAccFollowNode1" presStyleIdx="0" presStyleCnt="2">
        <dgm:presLayoutVars>
          <dgm:bulletEnabled val="1"/>
        </dgm:presLayoutVars>
      </dgm:prSet>
      <dgm:spPr/>
    </dgm:pt>
    <dgm:pt modelId="{E55E0F53-8FDD-4355-9F4D-A1F5E3B7C29D}" type="pres">
      <dgm:prSet presAssocID="{45EC1482-3DB3-4C90-9127-865C91BDE9E6}" presName="ThreeConn_2-3" presStyleLbl="fgAccFollowNode1" presStyleIdx="1" presStyleCnt="2">
        <dgm:presLayoutVars>
          <dgm:bulletEnabled val="1"/>
        </dgm:presLayoutVars>
      </dgm:prSet>
      <dgm:spPr/>
    </dgm:pt>
    <dgm:pt modelId="{2C0F9124-DA2E-4046-AE31-200E12AE6EC9}" type="pres">
      <dgm:prSet presAssocID="{45EC1482-3DB3-4C90-9127-865C91BDE9E6}" presName="ThreeNodes_1_text" presStyleLbl="node1" presStyleIdx="2" presStyleCnt="3">
        <dgm:presLayoutVars>
          <dgm:bulletEnabled val="1"/>
        </dgm:presLayoutVars>
      </dgm:prSet>
      <dgm:spPr/>
    </dgm:pt>
    <dgm:pt modelId="{3170C039-C0B6-4D48-BDAE-521F0D328D13}" type="pres">
      <dgm:prSet presAssocID="{45EC1482-3DB3-4C90-9127-865C91BDE9E6}" presName="ThreeNodes_2_text" presStyleLbl="node1" presStyleIdx="2" presStyleCnt="3">
        <dgm:presLayoutVars>
          <dgm:bulletEnabled val="1"/>
        </dgm:presLayoutVars>
      </dgm:prSet>
      <dgm:spPr/>
    </dgm:pt>
    <dgm:pt modelId="{3A2F3A22-6A49-40C5-8AA2-A228A7A29B1B}" type="pres">
      <dgm:prSet presAssocID="{45EC1482-3DB3-4C90-9127-865C91BDE9E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C07B60A-F2E9-4484-BA79-4AF1A0AF581C}" type="presOf" srcId="{49C9FCD2-0E0F-4C70-9F2C-7543CC8E18B7}" destId="{3A2F3A22-6A49-40C5-8AA2-A228A7A29B1B}" srcOrd="1" destOrd="0" presId="urn:microsoft.com/office/officeart/2005/8/layout/vProcess5"/>
    <dgm:cxn modelId="{C462E710-1D7F-4189-9071-77F84F283A9E}" type="presOf" srcId="{49C9FCD2-0E0F-4C70-9F2C-7543CC8E18B7}" destId="{5D012BD1-8EFB-4EF5-B403-758F0D5E14E9}" srcOrd="0" destOrd="0" presId="urn:microsoft.com/office/officeart/2005/8/layout/vProcess5"/>
    <dgm:cxn modelId="{BB47BD4E-A280-449B-B549-AEB84701B2F7}" type="presOf" srcId="{5931E762-234B-4B22-BE46-CF58B2EE9372}" destId="{555DD706-2CFC-4974-BEFF-BDDB228AD7B3}" srcOrd="0" destOrd="0" presId="urn:microsoft.com/office/officeart/2005/8/layout/vProcess5"/>
    <dgm:cxn modelId="{551EE352-A97E-4A61-A944-66191C8C22EE}" srcId="{45EC1482-3DB3-4C90-9127-865C91BDE9E6}" destId="{5931E762-234B-4B22-BE46-CF58B2EE9372}" srcOrd="1" destOrd="0" parTransId="{E2EC75D9-F8C5-45CC-9417-426A44115454}" sibTransId="{4AD76BA6-97F4-4362-8488-441477F0BFB2}"/>
    <dgm:cxn modelId="{C0533083-05EB-4EB5-BD6F-8F53EE9E4B1D}" type="presOf" srcId="{2094BF85-F2EA-4B6D-8668-6BDCE5B9D7F3}" destId="{2C0F9124-DA2E-4046-AE31-200E12AE6EC9}" srcOrd="1" destOrd="0" presId="urn:microsoft.com/office/officeart/2005/8/layout/vProcess5"/>
    <dgm:cxn modelId="{468653B3-67C5-4194-A53E-9BA5C34911F7}" type="presOf" srcId="{4AD76BA6-97F4-4362-8488-441477F0BFB2}" destId="{E55E0F53-8FDD-4355-9F4D-A1F5E3B7C29D}" srcOrd="0" destOrd="0" presId="urn:microsoft.com/office/officeart/2005/8/layout/vProcess5"/>
    <dgm:cxn modelId="{08871AD7-A96B-4E6A-AE9F-7A42C0A7878C}" type="presOf" srcId="{8912EE16-F613-4C2F-89FB-9BFDCD51D5E4}" destId="{AF7F2AEB-79D8-48C5-B34B-8B389E1E701D}" srcOrd="0" destOrd="0" presId="urn:microsoft.com/office/officeart/2005/8/layout/vProcess5"/>
    <dgm:cxn modelId="{97ED36E6-91EC-4FB5-8C4A-E00C57128C7E}" type="presOf" srcId="{5931E762-234B-4B22-BE46-CF58B2EE9372}" destId="{3170C039-C0B6-4D48-BDAE-521F0D328D13}" srcOrd="1" destOrd="0" presId="urn:microsoft.com/office/officeart/2005/8/layout/vProcess5"/>
    <dgm:cxn modelId="{1E9C8CEA-8E2E-481A-BFD3-B4EE852412B7}" srcId="{45EC1482-3DB3-4C90-9127-865C91BDE9E6}" destId="{2094BF85-F2EA-4B6D-8668-6BDCE5B9D7F3}" srcOrd="0" destOrd="0" parTransId="{2F490798-B3BD-42F4-8AB6-051074C7CACE}" sibTransId="{8912EE16-F613-4C2F-89FB-9BFDCD51D5E4}"/>
    <dgm:cxn modelId="{EB3618FB-8148-4805-AB2F-6B94975A709A}" type="presOf" srcId="{2094BF85-F2EA-4B6D-8668-6BDCE5B9D7F3}" destId="{07FF52AA-0E8F-4BB4-B9D9-2307A8E0FD8D}" srcOrd="0" destOrd="0" presId="urn:microsoft.com/office/officeart/2005/8/layout/vProcess5"/>
    <dgm:cxn modelId="{37C42CFD-EA44-4468-8749-76924650647A}" srcId="{45EC1482-3DB3-4C90-9127-865C91BDE9E6}" destId="{49C9FCD2-0E0F-4C70-9F2C-7543CC8E18B7}" srcOrd="2" destOrd="0" parTransId="{2CFBB4A8-7C95-46C7-B291-51780C68CDB5}" sibTransId="{7936571E-4217-494F-91F8-E63813472193}"/>
    <dgm:cxn modelId="{9B6DB4FF-63F4-4AC8-A970-7327FEB6CEBE}" type="presOf" srcId="{45EC1482-3DB3-4C90-9127-865C91BDE9E6}" destId="{25B3AE74-DE7F-4A8A-A9CF-9C500B35B042}" srcOrd="0" destOrd="0" presId="urn:microsoft.com/office/officeart/2005/8/layout/vProcess5"/>
    <dgm:cxn modelId="{CBF84538-8C92-43EC-A426-727B00331B72}" type="presParOf" srcId="{25B3AE74-DE7F-4A8A-A9CF-9C500B35B042}" destId="{F59F48FF-B862-4F07-B556-8FC9A884C911}" srcOrd="0" destOrd="0" presId="urn:microsoft.com/office/officeart/2005/8/layout/vProcess5"/>
    <dgm:cxn modelId="{305580B6-301D-4230-8504-9CFD811CDAE2}" type="presParOf" srcId="{25B3AE74-DE7F-4A8A-A9CF-9C500B35B042}" destId="{07FF52AA-0E8F-4BB4-B9D9-2307A8E0FD8D}" srcOrd="1" destOrd="0" presId="urn:microsoft.com/office/officeart/2005/8/layout/vProcess5"/>
    <dgm:cxn modelId="{5938FC56-C871-436C-9C46-DECBA5873008}" type="presParOf" srcId="{25B3AE74-DE7F-4A8A-A9CF-9C500B35B042}" destId="{555DD706-2CFC-4974-BEFF-BDDB228AD7B3}" srcOrd="2" destOrd="0" presId="urn:microsoft.com/office/officeart/2005/8/layout/vProcess5"/>
    <dgm:cxn modelId="{DCEA6020-B20C-4D42-88FA-0D2963A85D1E}" type="presParOf" srcId="{25B3AE74-DE7F-4A8A-A9CF-9C500B35B042}" destId="{5D012BD1-8EFB-4EF5-B403-758F0D5E14E9}" srcOrd="3" destOrd="0" presId="urn:microsoft.com/office/officeart/2005/8/layout/vProcess5"/>
    <dgm:cxn modelId="{DD2C1C8D-B299-47C5-9380-3E0D99B8D5F6}" type="presParOf" srcId="{25B3AE74-DE7F-4A8A-A9CF-9C500B35B042}" destId="{AF7F2AEB-79D8-48C5-B34B-8B389E1E701D}" srcOrd="4" destOrd="0" presId="urn:microsoft.com/office/officeart/2005/8/layout/vProcess5"/>
    <dgm:cxn modelId="{FD9DA3A2-CCA7-4DDF-8538-ED64E08E0C00}" type="presParOf" srcId="{25B3AE74-DE7F-4A8A-A9CF-9C500B35B042}" destId="{E55E0F53-8FDD-4355-9F4D-A1F5E3B7C29D}" srcOrd="5" destOrd="0" presId="urn:microsoft.com/office/officeart/2005/8/layout/vProcess5"/>
    <dgm:cxn modelId="{DC77982F-89D1-43D7-9368-6BD6D2560144}" type="presParOf" srcId="{25B3AE74-DE7F-4A8A-A9CF-9C500B35B042}" destId="{2C0F9124-DA2E-4046-AE31-200E12AE6EC9}" srcOrd="6" destOrd="0" presId="urn:microsoft.com/office/officeart/2005/8/layout/vProcess5"/>
    <dgm:cxn modelId="{1D4E06D4-AAA8-428B-B933-28B6AD67EF06}" type="presParOf" srcId="{25B3AE74-DE7F-4A8A-A9CF-9C500B35B042}" destId="{3170C039-C0B6-4D48-BDAE-521F0D328D13}" srcOrd="7" destOrd="0" presId="urn:microsoft.com/office/officeart/2005/8/layout/vProcess5"/>
    <dgm:cxn modelId="{91DBACB2-6007-4275-A152-148830AAA5C4}" type="presParOf" srcId="{25B3AE74-DE7F-4A8A-A9CF-9C500B35B042}" destId="{3A2F3A22-6A49-40C5-8AA2-A228A7A29B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52AA-0E8F-4BB4-B9D9-2307A8E0FD8D}">
      <dsp:nvSpPr>
        <dsp:cNvPr id="0" name=""/>
        <dsp:cNvSpPr/>
      </dsp:nvSpPr>
      <dsp:spPr>
        <a:xfrm>
          <a:off x="0" y="0"/>
          <a:ext cx="9040528" cy="90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0" i="0" kern="1200"/>
            <a:t>¿Qué es la metodología en cascada?</a:t>
          </a:r>
          <a:endParaRPr lang="en-US" sz="2300" kern="1200"/>
        </a:p>
      </dsp:txBody>
      <dsp:txXfrm>
        <a:off x="26503" y="26503"/>
        <a:ext cx="8064109" cy="851857"/>
      </dsp:txXfrm>
    </dsp:sp>
    <dsp:sp modelId="{555DD706-2CFC-4974-BEFF-BDDB228AD7B3}">
      <dsp:nvSpPr>
        <dsp:cNvPr id="0" name=""/>
        <dsp:cNvSpPr/>
      </dsp:nvSpPr>
      <dsp:spPr>
        <a:xfrm>
          <a:off x="797693" y="1055673"/>
          <a:ext cx="9040528" cy="90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0" i="0" kern="1200"/>
            <a:t>Por qué elegimos una metodología tradicional en cascada?</a:t>
          </a:r>
          <a:endParaRPr lang="en-US" sz="2300" kern="1200"/>
        </a:p>
      </dsp:txBody>
      <dsp:txXfrm>
        <a:off x="824196" y="1082176"/>
        <a:ext cx="7601667" cy="851857"/>
      </dsp:txXfrm>
    </dsp:sp>
    <dsp:sp modelId="{5D012BD1-8EFB-4EF5-B403-758F0D5E14E9}">
      <dsp:nvSpPr>
        <dsp:cNvPr id="0" name=""/>
        <dsp:cNvSpPr/>
      </dsp:nvSpPr>
      <dsp:spPr>
        <a:xfrm>
          <a:off x="1595387" y="2111346"/>
          <a:ext cx="9040528" cy="90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0" i="0" kern="1200"/>
            <a:t>¿Cuáles son las ventajas de la metodología en cascada sobre otras metodologías?</a:t>
          </a:r>
          <a:endParaRPr lang="en-US" sz="2300" kern="1200"/>
        </a:p>
      </dsp:txBody>
      <dsp:txXfrm>
        <a:off x="1621890" y="2137849"/>
        <a:ext cx="7601667" cy="851857"/>
      </dsp:txXfrm>
    </dsp:sp>
    <dsp:sp modelId="{AF7F2AEB-79D8-48C5-B34B-8B389E1E701D}">
      <dsp:nvSpPr>
        <dsp:cNvPr id="0" name=""/>
        <dsp:cNvSpPr/>
      </dsp:nvSpPr>
      <dsp:spPr>
        <a:xfrm>
          <a:off x="8452367" y="686187"/>
          <a:ext cx="588160" cy="588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584703" y="686187"/>
        <a:ext cx="323488" cy="442590"/>
      </dsp:txXfrm>
    </dsp:sp>
    <dsp:sp modelId="{E55E0F53-8FDD-4355-9F4D-A1F5E3B7C29D}">
      <dsp:nvSpPr>
        <dsp:cNvPr id="0" name=""/>
        <dsp:cNvSpPr/>
      </dsp:nvSpPr>
      <dsp:spPr>
        <a:xfrm>
          <a:off x="9250061" y="1735828"/>
          <a:ext cx="588160" cy="5881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382397" y="1735828"/>
        <a:ext cx="323488" cy="442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36905A73-CE0F-5C05-3299-CFE4DA2B5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>
            <a:extLst>
              <a:ext uri="{FF2B5EF4-FFF2-40B4-BE49-F238E27FC236}">
                <a16:creationId xmlns:a16="http://schemas.microsoft.com/office/drawing/2014/main" id="{39F4823A-4D1C-986C-7C72-D72CDFE0D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>
            <a:extLst>
              <a:ext uri="{FF2B5EF4-FFF2-40B4-BE49-F238E27FC236}">
                <a16:creationId xmlns:a16="http://schemas.microsoft.com/office/drawing/2014/main" id="{662EFD71-C6F1-EA66-EF0B-9FEF9A6D8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515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77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5247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06692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1463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909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3569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31136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42385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2589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7908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71083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3560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/>
          <a:stretch/>
        </p:blipFill>
        <p:spPr>
          <a:xfrm>
            <a:off x="8234123" y="182955"/>
            <a:ext cx="3808526" cy="952673"/>
          </a:xfrm>
          <a:prstGeom prst="rect">
            <a:avLst/>
          </a:prstGeom>
          <a:noFill/>
          <a:effectLst/>
        </p:spPr>
      </p:pic>
      <p:sp>
        <p:nvSpPr>
          <p:cNvPr id="85" name="Google Shape;85;p1"/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0" i="0" u="none" strike="noStrike" kern="1200" cap="none" dirty="0">
                <a:latin typeface="+mj-lt"/>
                <a:ea typeface="+mj-ea"/>
                <a:cs typeface="+mj-cs"/>
                <a:sym typeface="Calibri"/>
              </a:rPr>
              <a:t>PROYECTO “SISTEMA INTEGRAL DE FLOTA”</a:t>
            </a:r>
            <a:endParaRPr lang="en-US" sz="1900" b="0" i="0" kern="1200" dirty="0">
              <a:latin typeface="+mj-lt"/>
              <a:ea typeface="+mj-ea"/>
              <a:cs typeface="+mj-cs"/>
            </a:endParaRPr>
          </a:p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0" i="0" u="none" strike="noStrike" kern="1200" cap="none" dirty="0">
                <a:latin typeface="+mj-lt"/>
                <a:ea typeface="+mj-ea"/>
                <a:cs typeface="+mj-cs"/>
                <a:sym typeface="Calibri"/>
              </a:rPr>
              <a:t>PRESENTACIÓN FINAL CAPSTONE</a:t>
            </a:r>
          </a:p>
        </p:txBody>
      </p:sp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FA8CD63C-FF68-345C-30E8-802D86BE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60" y="659291"/>
            <a:ext cx="3669792" cy="366979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4BA8B4A6-4A85-EA0A-D4A6-CE2F9910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053C8830-15F5-FC13-6275-3D586D3BDD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>
            <a:extLst>
              <a:ext uri="{FF2B5EF4-FFF2-40B4-BE49-F238E27FC236}">
                <a16:creationId xmlns:a16="http://schemas.microsoft.com/office/drawing/2014/main" id="{C23CAD70-CE9F-F257-4BC6-569B8C2EF0C6}"/>
              </a:ext>
            </a:extLst>
          </p:cNvPr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>
            <a:extLst>
              <a:ext uri="{FF2B5EF4-FFF2-40B4-BE49-F238E27FC236}">
                <a16:creationId xmlns:a16="http://schemas.microsoft.com/office/drawing/2014/main" id="{7BC33F0A-1166-9FFB-A890-1DE7108A5FFC}"/>
              </a:ext>
            </a:extLst>
          </p:cNvPr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2" name="Google Shape;182;p9">
            <a:extLst>
              <a:ext uri="{FF2B5EF4-FFF2-40B4-BE49-F238E27FC236}">
                <a16:creationId xmlns:a16="http://schemas.microsoft.com/office/drawing/2014/main" id="{C0C1E4F6-A61E-9DC2-F30C-143B33BB47AF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85878431-3682-1D02-C16D-297D5494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39" y="1444082"/>
            <a:ext cx="11346511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52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1" name="Google Shape;19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841" y="1860926"/>
            <a:ext cx="4628146" cy="462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0202" y="2303617"/>
            <a:ext cx="5429957" cy="388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3179102" y="2271722"/>
            <a:ext cx="6577545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RESULTADOS OBTENIDOS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8" name="Google Shape;198;p11" descr="EscuelaIT Duoc UC - Escuela de Informática y Telecomunicaciones Duoc UC - Duoc  UC | LinkedIn"/>
          <p:cNvPicPr preferRelativeResize="0"/>
          <p:nvPr/>
        </p:nvPicPr>
        <p:blipFill rotWithShape="1">
          <a:blip r:embed="rId3"/>
          <a:stretch/>
        </p:blipFill>
        <p:spPr>
          <a:xfrm>
            <a:off x="275456" y="0"/>
            <a:ext cx="2784700" cy="696175"/>
          </a:xfrm>
          <a:prstGeom prst="rect">
            <a:avLst/>
          </a:prstGeom>
          <a:noFill/>
        </p:spPr>
      </p:pic>
      <p:sp>
        <p:nvSpPr>
          <p:cNvPr id="202" name="Google Shape;202;p11"/>
          <p:cNvSpPr txBox="1"/>
          <p:nvPr/>
        </p:nvSpPr>
        <p:spPr>
          <a:xfrm>
            <a:off x="190308" y="696175"/>
            <a:ext cx="4592874" cy="367018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PROYECTO “SISTEMA INTEGRAL DE FLOTA”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FCBFCF1C-43F1-DF4A-C8FA-8EDAAE5C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359" y="955130"/>
            <a:ext cx="1901029" cy="19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160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1" y="1015428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dirty="0"/>
          </a:p>
        </p:txBody>
      </p:sp>
      <p:sp>
        <p:nvSpPr>
          <p:cNvPr id="226" name="Google Shape;226;p13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24;p13">
            <a:extLst>
              <a:ext uri="{FF2B5EF4-FFF2-40B4-BE49-F238E27FC236}">
                <a16:creationId xmlns:a16="http://schemas.microsoft.com/office/drawing/2014/main" id="{B5CC40A9-BAF4-75FB-6097-6D4F062EE0F1}"/>
              </a:ext>
            </a:extLst>
          </p:cNvPr>
          <p:cNvSpPr txBox="1"/>
          <p:nvPr/>
        </p:nvSpPr>
        <p:spPr>
          <a:xfrm>
            <a:off x="0" y="2431369"/>
            <a:ext cx="485707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MX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Capacitarse para la programación</a:t>
            </a:r>
            <a:r>
              <a:rPr lang="es-MX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/>
          </a:p>
        </p:txBody>
      </p:sp>
      <p:sp>
        <p:nvSpPr>
          <p:cNvPr id="3" name="Google Shape;224;p13">
            <a:extLst>
              <a:ext uri="{FF2B5EF4-FFF2-40B4-BE49-F238E27FC236}">
                <a16:creationId xmlns:a16="http://schemas.microsoft.com/office/drawing/2014/main" id="{A9CBBDB9-37FE-E588-F724-C1B14953B5F7}"/>
              </a:ext>
            </a:extLst>
          </p:cNvPr>
          <p:cNvSpPr txBox="1"/>
          <p:nvPr/>
        </p:nvSpPr>
        <p:spPr>
          <a:xfrm>
            <a:off x="0" y="3463788"/>
            <a:ext cx="485707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Falta de datos reales</a:t>
            </a:r>
            <a:endParaRPr dirty="0"/>
          </a:p>
        </p:txBody>
      </p:sp>
      <p:sp>
        <p:nvSpPr>
          <p:cNvPr id="5" name="Google Shape;224;p13">
            <a:extLst>
              <a:ext uri="{FF2B5EF4-FFF2-40B4-BE49-F238E27FC236}">
                <a16:creationId xmlns:a16="http://schemas.microsoft.com/office/drawing/2014/main" id="{FE0CC4FD-BF3C-C1C4-7146-B3451674C2FC}"/>
              </a:ext>
            </a:extLst>
          </p:cNvPr>
          <p:cNvSpPr txBox="1"/>
          <p:nvPr/>
        </p:nvSpPr>
        <p:spPr>
          <a:xfrm>
            <a:off x="6096000" y="2426373"/>
            <a:ext cx="5689831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Integración de módulos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Google Shape;224;p13">
            <a:extLst>
              <a:ext uri="{FF2B5EF4-FFF2-40B4-BE49-F238E27FC236}">
                <a16:creationId xmlns:a16="http://schemas.microsoft.com/office/drawing/2014/main" id="{C8DBA3BA-9850-EB47-9B7F-A323F7E44DC7}"/>
              </a:ext>
            </a:extLst>
          </p:cNvPr>
          <p:cNvSpPr txBox="1"/>
          <p:nvPr/>
        </p:nvSpPr>
        <p:spPr>
          <a:xfrm>
            <a:off x="0" y="4694854"/>
            <a:ext cx="558698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Sobrecarga de funcionalidades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Google Shape;224;p13">
            <a:extLst>
              <a:ext uri="{FF2B5EF4-FFF2-40B4-BE49-F238E27FC236}">
                <a16:creationId xmlns:a16="http://schemas.microsoft.com/office/drawing/2014/main" id="{E6D1E49F-E62B-E86D-E29F-A4C1B7BFD172}"/>
              </a:ext>
            </a:extLst>
          </p:cNvPr>
          <p:cNvSpPr txBox="1"/>
          <p:nvPr/>
        </p:nvSpPr>
        <p:spPr>
          <a:xfrm>
            <a:off x="6096000" y="3292934"/>
            <a:ext cx="5689831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Dependencia de tecnologías externas inestables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224;p13">
            <a:extLst>
              <a:ext uri="{FF2B5EF4-FFF2-40B4-BE49-F238E27FC236}">
                <a16:creationId xmlns:a16="http://schemas.microsoft.com/office/drawing/2014/main" id="{74D3EC78-B66D-A0FB-880D-D8C2762DA65A}"/>
              </a:ext>
            </a:extLst>
          </p:cNvPr>
          <p:cNvSpPr txBox="1"/>
          <p:nvPr/>
        </p:nvSpPr>
        <p:spPr>
          <a:xfrm>
            <a:off x="6096000" y="4611506"/>
            <a:ext cx="5689831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Desalineación con criterios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/>
        </p:nvSpPr>
        <p:spPr>
          <a:xfrm>
            <a:off x="1325880" y="1036411"/>
            <a:ext cx="10058400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R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DEMOSTRACIÓN DEL RESULTADO DEL PROYECTO</a:t>
            </a:r>
            <a:endParaRPr lang="en-US" sz="3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*EXPOSICIÓN DEL SISTEMA*</a:t>
            </a:r>
          </a:p>
        </p:txBody>
      </p:sp>
      <p:sp>
        <p:nvSpPr>
          <p:cNvPr id="233" name="Google Shape;233;p14"/>
          <p:cNvSpPr txBox="1"/>
          <p:nvPr/>
        </p:nvSpPr>
        <p:spPr>
          <a:xfrm>
            <a:off x="164591" y="90086"/>
            <a:ext cx="6454987" cy="402336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PROYECTO “SISTEMA INTEGRAL DE FLOTA”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  <p:pic>
        <p:nvPicPr>
          <p:cNvPr id="231" name="Google Shape;231;p14" descr="EscuelaIT Duoc UC - Escuela de Informática y Telecomunicaciones Duoc UC - Duoc  UC | LinkedIn"/>
          <p:cNvPicPr preferRelativeResize="0"/>
          <p:nvPr/>
        </p:nvPicPr>
        <p:blipFill rotWithShape="1">
          <a:blip r:embed="rId3"/>
          <a:stretch/>
        </p:blipFill>
        <p:spPr>
          <a:xfrm>
            <a:off x="8925826" y="5429700"/>
            <a:ext cx="3135109" cy="78377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/>
        </p:nvSpPr>
        <p:spPr>
          <a:xfrm>
            <a:off x="7859485" y="634946"/>
            <a:ext cx="3690257" cy="14507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R="0" lv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PREGUNTAS DE LA COMISIÓN</a:t>
            </a:r>
            <a:endParaRPr lang="en-US" sz="44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38" name="Google Shape;238;p15" descr="EscuelaIT Duoc UC - Escuela de Informática y Telecomunicaciones Duoc UC - Duoc  UC | LinkedIn"/>
          <p:cNvPicPr preferRelativeResize="0"/>
          <p:nvPr/>
        </p:nvPicPr>
        <p:blipFill rotWithShape="1">
          <a:blip r:embed="rId3"/>
          <a:stretch/>
        </p:blipFill>
        <p:spPr>
          <a:xfrm>
            <a:off x="633999" y="2433559"/>
            <a:ext cx="6909801" cy="1727450"/>
          </a:xfrm>
          <a:prstGeom prst="rect">
            <a:avLst/>
          </a:prstGeom>
          <a:noFill/>
        </p:spPr>
      </p:pic>
      <p:sp>
        <p:nvSpPr>
          <p:cNvPr id="240" name="Google Shape;240;p15"/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PROYECTO “SISTEMA INTEGRAL DE FLOTA”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Bello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Diseñador y  QA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Pedro San </a:t>
              </a: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Martín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técnico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de requerimientos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Fernando Arias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 de software y Desarrollador.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falta  visibilidad, control y eficiencia operativa en la gestión de vehículos y recursos logísticos.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Nuestra solución es el </a:t>
            </a:r>
            <a:r>
              <a:rPr lang="es-MX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Integral de Flotas (SIF)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una plataforma tecnológica única y centralizada que devuelve el control total de la operación a los gestores de flota.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05883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4"/>
          <p:cNvSpPr txBox="1"/>
          <p:nvPr/>
        </p:nvSpPr>
        <p:spPr>
          <a:xfrm>
            <a:off x="-3" y="342900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4" y="1705166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-Desarrollar un sistema de gestión de flotas para vehículos terrestres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2" y="4084946"/>
            <a:ext cx="10962968" cy="213577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85% de los conductores y administradores estarán capacitados y serán capaces de usar el sistema en las </a:t>
            </a: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primeras 13 semanas.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Conseguir que el 95% de los activos involucrados en el software estén registrados en el sistema en las primeras </a:t>
            </a: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  semanas.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Disminuir en un 20% el tiempo de inactividad de la flota dentro de los </a:t>
            </a:r>
            <a:r>
              <a:rPr lang="es-MX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primeros nueve meses del proyecto</a:t>
            </a: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asegurando una mayor disponibilidad operativa de los vehículos.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5"/>
          <p:cNvSpPr txBox="1"/>
          <p:nvPr/>
        </p:nvSpPr>
        <p:spPr>
          <a:xfrm>
            <a:off x="5597372" y="2067915"/>
            <a:ext cx="6730815" cy="358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s-MX" sz="11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MX" sz="11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r>
              <a:rPr lang="es-MX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incluye un módulo de gestión de inventario de repuestos para el taller.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realiza optimización automática de rutas (cálculo de la ruta más eficiente).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incluye módulos financieros o contables (facturación, etc.).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integra con sistemas ERP de terceros en esta versión.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MX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236631" y="3171929"/>
            <a:ext cx="507888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Módulo Central de Mantenimiento</a:t>
            </a:r>
            <a:r>
              <a:rPr lang="es-MX" sz="1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Sistema avanzado para la Planificación Preventiva y gestión de Órdenes de Trabajo (OT) digitales.</a:t>
            </a:r>
            <a:endParaRPr/>
          </a:p>
          <a:p>
            <a:pPr marL="171450" marR="0" lvl="0" indent="-171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Módulo de Monitoreo y Operaciones</a:t>
            </a:r>
            <a:r>
              <a:rPr lang="es-MX" sz="1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Asignación de recorridos y mapa de seguimiento en tiempo real como soporte a la gestión.</a:t>
            </a:r>
            <a:endParaRPr/>
          </a:p>
          <a:p>
            <a:pPr marL="171450" marR="0" lvl="0" indent="-171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Módulo de Gestión de Activos</a:t>
            </a:r>
            <a:r>
              <a:rPr lang="es-MX" sz="1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CRUD completo para Vehículos, Rutas y Usuarios.</a:t>
            </a:r>
            <a:endParaRPr/>
          </a:p>
          <a:p>
            <a:pPr marL="171450" marR="0" lvl="0" indent="-171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s-MX" sz="14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Módulo de Reportes de Campo</a:t>
            </a:r>
            <a:r>
              <a:rPr lang="es-MX" sz="1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Registro de combustible y siniestros a través de vistas móviles dedicadas.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926637" y="2588715"/>
            <a:ext cx="61640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7" name="Google Shape;147;p6" descr="Gráfico de cascada - Iconos gratis de negocios y finanz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5273" y="6023378"/>
            <a:ext cx="834622" cy="8346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5;p6">
            <a:extLst>
              <a:ext uri="{FF2B5EF4-FFF2-40B4-BE49-F238E27FC236}">
                <a16:creationId xmlns:a16="http://schemas.microsoft.com/office/drawing/2014/main" id="{466BE34A-3328-E88E-E594-6FBEF865D3ED}"/>
              </a:ext>
            </a:extLst>
          </p:cNvPr>
          <p:cNvGraphicFramePr/>
          <p:nvPr/>
        </p:nvGraphicFramePr>
        <p:xfrm>
          <a:off x="753979" y="2753613"/>
          <a:ext cx="10635916" cy="301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/>
        </p:nvSpPr>
        <p:spPr>
          <a:xfrm>
            <a:off x="0" y="-4627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-1849144" y="207550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7"/>
          <p:cNvCxnSpPr/>
          <p:nvPr/>
        </p:nvCxnSpPr>
        <p:spPr>
          <a:xfrm>
            <a:off x="0" y="277514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5E8CD905-9F40-A8B4-DBEA-1E65FC300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0958"/>
            <a:ext cx="7256267" cy="48315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6EC4C6-C35C-A100-DC69-F1C5888D1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2527"/>
            <a:ext cx="7256267" cy="4286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-278441" y="992902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Arquitectura 4 + 1</a:t>
            </a:r>
            <a:endParaRPr/>
          </a:p>
        </p:txBody>
      </p:sp>
      <p:cxnSp>
        <p:nvCxnSpPr>
          <p:cNvPr id="164" name="Google Shape;16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113" y="2109091"/>
            <a:ext cx="5457279" cy="412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INTEGRAL DE FLOTA”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Imagen 8" descr="Diagrama&#10;&#10;El contenido generado por IA puede ser incorrecto.">
            <a:extLst>
              <a:ext uri="{FF2B5EF4-FFF2-40B4-BE49-F238E27FC236}">
                <a16:creationId xmlns:a16="http://schemas.microsoft.com/office/drawing/2014/main" id="{066EA5B8-E919-BA0F-D704-0D6EBFDB1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2001"/>
            <a:ext cx="11913558" cy="51171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544</Words>
  <Application>Microsoft Office PowerPoint</Application>
  <PresentationFormat>Panorámica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 Light</vt:lpstr>
      <vt:lpstr>Arial</vt:lpstr>
      <vt:lpstr>Calibri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Gogeta Sensei12</cp:lastModifiedBy>
  <cp:revision>4</cp:revision>
  <dcterms:created xsi:type="dcterms:W3CDTF">2023-10-28T21:12:11Z</dcterms:created>
  <dcterms:modified xsi:type="dcterms:W3CDTF">2025-07-09T07:50:52Z</dcterms:modified>
</cp:coreProperties>
</file>