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Happy Font TH" charset="1" panose="02000503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F3D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00595" y="6626453"/>
            <a:ext cx="19320510" cy="7969710"/>
          </a:xfrm>
          <a:custGeom>
            <a:avLst/>
            <a:gdLst/>
            <a:ahLst/>
            <a:cxnLst/>
            <a:rect r="r" b="b" t="t" l="l"/>
            <a:pathLst>
              <a:path h="7969710" w="19320510">
                <a:moveTo>
                  <a:pt x="0" y="0"/>
                </a:moveTo>
                <a:lnTo>
                  <a:pt x="19320511" y="0"/>
                </a:lnTo>
                <a:lnTo>
                  <a:pt x="19320511" y="7969710"/>
                </a:lnTo>
                <a:lnTo>
                  <a:pt x="0" y="7969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691733" y="2697677"/>
            <a:ext cx="4048763" cy="2445823"/>
          </a:xfrm>
          <a:custGeom>
            <a:avLst/>
            <a:gdLst/>
            <a:ahLst/>
            <a:cxnLst/>
            <a:rect r="r" b="b" t="t" l="l"/>
            <a:pathLst>
              <a:path h="2445823" w="4048763">
                <a:moveTo>
                  <a:pt x="0" y="0"/>
                </a:moveTo>
                <a:lnTo>
                  <a:pt x="4048764" y="0"/>
                </a:lnTo>
                <a:lnTo>
                  <a:pt x="4048764" y="2445823"/>
                </a:lnTo>
                <a:lnTo>
                  <a:pt x="0" y="24458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108722" y="-653042"/>
            <a:ext cx="4048763" cy="2445823"/>
          </a:xfrm>
          <a:custGeom>
            <a:avLst/>
            <a:gdLst/>
            <a:ahLst/>
            <a:cxnLst/>
            <a:rect r="r" b="b" t="t" l="l"/>
            <a:pathLst>
              <a:path h="2445823" w="4048763">
                <a:moveTo>
                  <a:pt x="0" y="0"/>
                </a:moveTo>
                <a:lnTo>
                  <a:pt x="4048763" y="0"/>
                </a:lnTo>
                <a:lnTo>
                  <a:pt x="4048763" y="2445823"/>
                </a:lnTo>
                <a:lnTo>
                  <a:pt x="0" y="24458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05546" y="8035388"/>
            <a:ext cx="4048763" cy="2445823"/>
          </a:xfrm>
          <a:custGeom>
            <a:avLst/>
            <a:gdLst/>
            <a:ahLst/>
            <a:cxnLst/>
            <a:rect r="r" b="b" t="t" l="l"/>
            <a:pathLst>
              <a:path h="2445823" w="4048763">
                <a:moveTo>
                  <a:pt x="0" y="0"/>
                </a:moveTo>
                <a:lnTo>
                  <a:pt x="4048763" y="0"/>
                </a:lnTo>
                <a:lnTo>
                  <a:pt x="4048763" y="2445824"/>
                </a:lnTo>
                <a:lnTo>
                  <a:pt x="0" y="24458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101956" y="1556141"/>
            <a:ext cx="12084088" cy="4458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345"/>
              </a:lnSpc>
            </a:pPr>
            <a:r>
              <a:rPr lang="en-US" sz="16211">
                <a:solidFill>
                  <a:srgbClr val="145DA0"/>
                </a:solidFill>
                <a:latin typeface="Happy Font TH"/>
                <a:ea typeface="Happy Font TH"/>
                <a:cs typeface="Happy Font TH"/>
                <a:sym typeface="Happy Font TH"/>
              </a:rPr>
              <a:t>MODELO</a:t>
            </a:r>
          </a:p>
          <a:p>
            <a:pPr algn="ctr">
              <a:lnSpc>
                <a:spcPts val="17345"/>
              </a:lnSpc>
            </a:pPr>
            <a:r>
              <a:rPr lang="en-US" sz="16211">
                <a:solidFill>
                  <a:srgbClr val="145DA0"/>
                </a:solidFill>
                <a:latin typeface="Happy Font TH"/>
                <a:ea typeface="Happy Font TH"/>
                <a:cs typeface="Happy Font TH"/>
                <a:sym typeface="Happy Font TH"/>
              </a:rPr>
              <a:t>CASCATA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69875" y="7778428"/>
            <a:ext cx="6077475" cy="193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39"/>
              </a:lnSpc>
              <a:spcBef>
                <a:spcPct val="0"/>
              </a:spcBef>
            </a:pPr>
          </a:p>
          <a:p>
            <a:pPr algn="l">
              <a:lnSpc>
                <a:spcPts val="3039"/>
              </a:lnSpc>
              <a:spcBef>
                <a:spcPct val="0"/>
              </a:spcBef>
            </a:pPr>
            <a:r>
              <a:rPr lang="en-US" sz="2840">
                <a:solidFill>
                  <a:srgbClr val="FFFFFF"/>
                </a:solidFill>
                <a:latin typeface="Happy Font TH"/>
                <a:ea typeface="Happy Font TH"/>
                <a:cs typeface="Happy Font TH"/>
                <a:sym typeface="Happy Font TH"/>
              </a:rPr>
              <a:t>LAURA Nº17</a:t>
            </a:r>
          </a:p>
          <a:p>
            <a:pPr algn="l">
              <a:lnSpc>
                <a:spcPts val="3039"/>
              </a:lnSpc>
              <a:spcBef>
                <a:spcPct val="0"/>
              </a:spcBef>
            </a:pPr>
            <a:r>
              <a:rPr lang="en-US" sz="2840">
                <a:solidFill>
                  <a:srgbClr val="FFFFFF"/>
                </a:solidFill>
                <a:latin typeface="Happy Font TH"/>
                <a:ea typeface="Happy Font TH"/>
                <a:cs typeface="Happy Font TH"/>
                <a:sym typeface="Happy Font TH"/>
              </a:rPr>
              <a:t>MURILO Nº22</a:t>
            </a:r>
          </a:p>
          <a:p>
            <a:pPr algn="l">
              <a:lnSpc>
                <a:spcPts val="3039"/>
              </a:lnSpc>
              <a:spcBef>
                <a:spcPct val="0"/>
              </a:spcBef>
            </a:pPr>
            <a:r>
              <a:rPr lang="en-US" sz="2840">
                <a:solidFill>
                  <a:srgbClr val="FFFFFF"/>
                </a:solidFill>
                <a:latin typeface="Happy Font TH"/>
                <a:ea typeface="Happy Font TH"/>
                <a:cs typeface="Happy Font TH"/>
                <a:sym typeface="Happy Font TH"/>
              </a:rPr>
              <a:t>PEDRO Nº28</a:t>
            </a:r>
          </a:p>
          <a:p>
            <a:pPr algn="l">
              <a:lnSpc>
                <a:spcPts val="3039"/>
              </a:lnSpc>
              <a:spcBef>
                <a:spcPct val="0"/>
              </a:spcBef>
            </a:pPr>
            <a:r>
              <a:rPr lang="en-US" sz="2840">
                <a:solidFill>
                  <a:srgbClr val="FFFFFF"/>
                </a:solidFill>
                <a:latin typeface="Happy Font TH"/>
                <a:ea typeface="Happy Font TH"/>
                <a:cs typeface="Happy Font TH"/>
                <a:sym typeface="Happy Font TH"/>
              </a:rPr>
              <a:t>RAFAELA Nº30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F3D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95682" y="797871"/>
            <a:ext cx="4048763" cy="2445823"/>
          </a:xfrm>
          <a:custGeom>
            <a:avLst/>
            <a:gdLst/>
            <a:ahLst/>
            <a:cxnLst/>
            <a:rect r="r" b="b" t="t" l="l"/>
            <a:pathLst>
              <a:path h="2445823" w="4048763">
                <a:moveTo>
                  <a:pt x="0" y="0"/>
                </a:moveTo>
                <a:lnTo>
                  <a:pt x="4048764" y="0"/>
                </a:lnTo>
                <a:lnTo>
                  <a:pt x="4048764" y="2445824"/>
                </a:lnTo>
                <a:lnTo>
                  <a:pt x="0" y="24458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6572699"/>
            <a:ext cx="18862247" cy="7780677"/>
          </a:xfrm>
          <a:custGeom>
            <a:avLst/>
            <a:gdLst/>
            <a:ahLst/>
            <a:cxnLst/>
            <a:rect r="r" b="b" t="t" l="l"/>
            <a:pathLst>
              <a:path h="7780677" w="18862247">
                <a:moveTo>
                  <a:pt x="0" y="0"/>
                </a:moveTo>
                <a:lnTo>
                  <a:pt x="18862247" y="0"/>
                </a:lnTo>
                <a:lnTo>
                  <a:pt x="18862247" y="7780676"/>
                </a:lnTo>
                <a:lnTo>
                  <a:pt x="0" y="77806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705546" y="8035388"/>
            <a:ext cx="4048763" cy="2445823"/>
          </a:xfrm>
          <a:custGeom>
            <a:avLst/>
            <a:gdLst/>
            <a:ahLst/>
            <a:cxnLst/>
            <a:rect r="r" b="b" t="t" l="l"/>
            <a:pathLst>
              <a:path h="2445823" w="4048763">
                <a:moveTo>
                  <a:pt x="0" y="0"/>
                </a:moveTo>
                <a:lnTo>
                  <a:pt x="4048763" y="0"/>
                </a:lnTo>
                <a:lnTo>
                  <a:pt x="4048763" y="2445824"/>
                </a:lnTo>
                <a:lnTo>
                  <a:pt x="0" y="24458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365922" y="1209675"/>
            <a:ext cx="10866043" cy="2034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97"/>
              </a:lnSpc>
            </a:pPr>
            <a:r>
              <a:rPr lang="en-US" sz="14577">
                <a:solidFill>
                  <a:srgbClr val="145DA0"/>
                </a:solidFill>
                <a:latin typeface="Happy Font TH"/>
                <a:ea typeface="Happy Font TH"/>
                <a:cs typeface="Happy Font TH"/>
                <a:sym typeface="Happy Font TH"/>
              </a:rPr>
              <a:t>DEFINIÇÃO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826179" y="3652208"/>
            <a:ext cx="12290585" cy="4635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9"/>
              </a:lnSpc>
              <a:spcBef>
                <a:spcPct val="0"/>
              </a:spcBef>
            </a:pPr>
          </a:p>
          <a:p>
            <a:pPr algn="ctr">
              <a:lnSpc>
                <a:spcPts val="4629"/>
              </a:lnSpc>
              <a:spcBef>
                <a:spcPct val="0"/>
              </a:spcBef>
            </a:pPr>
            <a:r>
              <a:rPr lang="en-US" sz="4326">
                <a:solidFill>
                  <a:srgbClr val="FFFFFF"/>
                </a:solidFill>
                <a:latin typeface="Happy Font TH"/>
                <a:ea typeface="Happy Font TH"/>
                <a:cs typeface="Happy Font TH"/>
                <a:sym typeface="Happy Font TH"/>
              </a:rPr>
              <a:t>O MÉTODO CASCATA É, NA VERDADE, UMA METODOLOGIA DE GESTÃO DE PROJETOS. ESSA METODOLOGIA TEM ESSE NOME PORQUE DIVIDE O PROJETO EM ETAPAS SEQUENCIAIS APÓS A COLETA DE REQUISITOS DAS PARTES INTERESSADAS E DOS CLIENTES NO INÍCIO DO PROJETO.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F3D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719203"/>
            <a:ext cx="23175357" cy="9559835"/>
          </a:xfrm>
          <a:custGeom>
            <a:avLst/>
            <a:gdLst/>
            <a:ahLst/>
            <a:cxnLst/>
            <a:rect r="r" b="b" t="t" l="l"/>
            <a:pathLst>
              <a:path h="9559835" w="23175357">
                <a:moveTo>
                  <a:pt x="0" y="0"/>
                </a:moveTo>
                <a:lnTo>
                  <a:pt x="23175357" y="0"/>
                </a:lnTo>
                <a:lnTo>
                  <a:pt x="23175357" y="9559835"/>
                </a:lnTo>
                <a:lnTo>
                  <a:pt x="0" y="9559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37812" y="8035388"/>
            <a:ext cx="4048763" cy="2445823"/>
          </a:xfrm>
          <a:custGeom>
            <a:avLst/>
            <a:gdLst/>
            <a:ahLst/>
            <a:cxnLst/>
            <a:rect r="r" b="b" t="t" l="l"/>
            <a:pathLst>
              <a:path h="2445823" w="4048763">
                <a:moveTo>
                  <a:pt x="0" y="0"/>
                </a:moveTo>
                <a:lnTo>
                  <a:pt x="4048763" y="0"/>
                </a:lnTo>
                <a:lnTo>
                  <a:pt x="4048763" y="2445824"/>
                </a:lnTo>
                <a:lnTo>
                  <a:pt x="0" y="24458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82395" y="1487432"/>
            <a:ext cx="4048763" cy="2445823"/>
          </a:xfrm>
          <a:custGeom>
            <a:avLst/>
            <a:gdLst/>
            <a:ahLst/>
            <a:cxnLst/>
            <a:rect r="r" b="b" t="t" l="l"/>
            <a:pathLst>
              <a:path h="2445823" w="4048763">
                <a:moveTo>
                  <a:pt x="0" y="0"/>
                </a:moveTo>
                <a:lnTo>
                  <a:pt x="4048763" y="0"/>
                </a:lnTo>
                <a:lnTo>
                  <a:pt x="4048763" y="2445823"/>
                </a:lnTo>
                <a:lnTo>
                  <a:pt x="0" y="24458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052067" y="3532769"/>
            <a:ext cx="14183866" cy="4348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0"/>
              </a:lnSpc>
              <a:spcBef>
                <a:spcPct val="0"/>
              </a:spcBef>
            </a:pPr>
          </a:p>
          <a:p>
            <a:pPr algn="ctr">
              <a:lnSpc>
                <a:spcPts val="4890"/>
              </a:lnSpc>
              <a:spcBef>
                <a:spcPct val="0"/>
              </a:spcBef>
            </a:pPr>
            <a:r>
              <a:rPr lang="en-US" sz="4570">
                <a:solidFill>
                  <a:srgbClr val="FFFFFF"/>
                </a:solidFill>
                <a:latin typeface="Happy Font TH"/>
                <a:ea typeface="Happy Font TH"/>
                <a:cs typeface="Happy Font TH"/>
                <a:sym typeface="Happy Font TH"/>
              </a:rPr>
              <a:t>UM EXEMPLO DE APLICAÇÃO DO MÉTODO CASCATA É NO DESENVOLVIMENTO DE SOFTWARE, PRINCIPALMENTE QUANDO OS REQUISITOS SÃO PREVISÍVEIS E SEQUENCIAIS. NESSE CASO, O PLANEJAMENTO DETALHADO DO MÉTODO PERMITE UMA EXECUÇÃO PRECISA E MINUCIOSA.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918974" y="1384275"/>
            <a:ext cx="11300619" cy="1947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18"/>
              </a:lnSpc>
            </a:pPr>
            <a:r>
              <a:rPr lang="en-US" sz="13942">
                <a:solidFill>
                  <a:srgbClr val="145DA0"/>
                </a:solidFill>
                <a:latin typeface="Happy Font TH"/>
                <a:ea typeface="Happy Font TH"/>
                <a:cs typeface="Happy Font TH"/>
                <a:sym typeface="Happy Font TH"/>
              </a:rPr>
              <a:t>APLICAÇÕES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F3D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572699"/>
            <a:ext cx="18862247" cy="7780677"/>
          </a:xfrm>
          <a:custGeom>
            <a:avLst/>
            <a:gdLst/>
            <a:ahLst/>
            <a:cxnLst/>
            <a:rect r="r" b="b" t="t" l="l"/>
            <a:pathLst>
              <a:path h="7780677" w="18862247">
                <a:moveTo>
                  <a:pt x="0" y="0"/>
                </a:moveTo>
                <a:lnTo>
                  <a:pt x="18862247" y="0"/>
                </a:lnTo>
                <a:lnTo>
                  <a:pt x="18862247" y="7780676"/>
                </a:lnTo>
                <a:lnTo>
                  <a:pt x="0" y="77806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665295" y="8778885"/>
            <a:ext cx="4048763" cy="2445823"/>
          </a:xfrm>
          <a:custGeom>
            <a:avLst/>
            <a:gdLst/>
            <a:ahLst/>
            <a:cxnLst/>
            <a:rect r="r" b="b" t="t" l="l"/>
            <a:pathLst>
              <a:path h="2445823" w="4048763">
                <a:moveTo>
                  <a:pt x="0" y="0"/>
                </a:moveTo>
                <a:lnTo>
                  <a:pt x="4048763" y="0"/>
                </a:lnTo>
                <a:lnTo>
                  <a:pt x="4048763" y="2445823"/>
                </a:lnTo>
                <a:lnTo>
                  <a:pt x="0" y="24458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554970" y="-604150"/>
            <a:ext cx="4048763" cy="2445823"/>
          </a:xfrm>
          <a:custGeom>
            <a:avLst/>
            <a:gdLst/>
            <a:ahLst/>
            <a:cxnLst/>
            <a:rect r="r" b="b" t="t" l="l"/>
            <a:pathLst>
              <a:path h="2445823" w="4048763">
                <a:moveTo>
                  <a:pt x="0" y="0"/>
                </a:moveTo>
                <a:lnTo>
                  <a:pt x="4048763" y="0"/>
                </a:lnTo>
                <a:lnTo>
                  <a:pt x="4048763" y="2445823"/>
                </a:lnTo>
                <a:lnTo>
                  <a:pt x="0" y="24458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10204" y="3103555"/>
            <a:ext cx="7271520" cy="1276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626">
                <a:solidFill>
                  <a:srgbClr val="145DA0"/>
                </a:solidFill>
                <a:latin typeface="Happy Font TH"/>
                <a:ea typeface="Happy Font TH"/>
                <a:cs typeface="Happy Font TH"/>
                <a:sym typeface="Happy Font TH"/>
              </a:rPr>
              <a:t>LEVANTAMENTO DE REQUISITOS: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10204" y="4562338"/>
            <a:ext cx="8279322" cy="800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4"/>
              </a:lnSpc>
              <a:spcBef>
                <a:spcPct val="0"/>
              </a:spcBef>
            </a:pPr>
            <a:r>
              <a:rPr lang="en-US" sz="2901">
                <a:solidFill>
                  <a:srgbClr val="FFFFFF"/>
                </a:solidFill>
                <a:latin typeface="Happy Font TH"/>
                <a:ea typeface="Happy Font TH"/>
                <a:cs typeface="Happy Font TH"/>
                <a:sym typeface="Happy Font TH"/>
              </a:rPr>
              <a:t>COMPREENDE-SE A PROPOSTA DO PROJETO.</a:t>
            </a:r>
          </a:p>
          <a:p>
            <a:pPr algn="l">
              <a:lnSpc>
                <a:spcPts val="3104"/>
              </a:lnSpc>
              <a:spcBef>
                <a:spcPct val="0"/>
              </a:spcBef>
            </a:pPr>
            <a:r>
              <a:rPr lang="en-US" sz="2901">
                <a:solidFill>
                  <a:srgbClr val="FFFFFF"/>
                </a:solidFill>
                <a:latin typeface="Happy Font TH"/>
                <a:ea typeface="Happy Font TH"/>
                <a:cs typeface="Happy Font TH"/>
                <a:sym typeface="Happy Font TH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127232" y="2960802"/>
            <a:ext cx="14648092" cy="1572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7"/>
              </a:lnSpc>
            </a:pPr>
            <a:r>
              <a:rPr lang="en-US" sz="4717">
                <a:solidFill>
                  <a:srgbClr val="145DA0"/>
                </a:solidFill>
                <a:latin typeface="Happy Font TH"/>
                <a:ea typeface="Happy Font TH"/>
                <a:cs typeface="Happy Font TH"/>
                <a:sym typeface="Happy Font TH"/>
              </a:rPr>
              <a:t>MODELAGEM:  </a:t>
            </a:r>
          </a:p>
          <a:p>
            <a:pPr algn="l">
              <a:lnSpc>
                <a:spcPts val="5047"/>
              </a:lnSpc>
            </a:pPr>
          </a:p>
          <a:p>
            <a:pPr algn="l">
              <a:lnSpc>
                <a:spcPts val="232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280322" y="3747282"/>
            <a:ext cx="6422423" cy="1425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5"/>
              </a:lnSpc>
            </a:pPr>
            <a:r>
              <a:rPr lang="en-US" sz="2659">
                <a:solidFill>
                  <a:srgbClr val="FFFFFF"/>
                </a:solidFill>
                <a:latin typeface="Happy Font TH"/>
                <a:ea typeface="Happy Font TH"/>
                <a:cs typeface="Happy Font TH"/>
                <a:sym typeface="Happy Font TH"/>
              </a:rPr>
              <a:t>SÃO ESTIPULADOS ASPECTOS GERAIS COMO AS PLATAFORMAS USADAS E AS METODOLOGIAS.</a:t>
            </a:r>
          </a:p>
          <a:p>
            <a:pPr algn="l">
              <a:lnSpc>
                <a:spcPts val="2845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469411" y="6788519"/>
            <a:ext cx="8160908" cy="421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5"/>
              </a:lnSpc>
              <a:spcBef>
                <a:spcPct val="0"/>
              </a:spcBef>
            </a:pPr>
            <a:r>
              <a:rPr lang="en-US" sz="3032">
                <a:solidFill>
                  <a:srgbClr val="FFFFFF"/>
                </a:solidFill>
                <a:latin typeface="Happy Font TH"/>
                <a:ea typeface="Happy Font TH"/>
                <a:cs typeface="Happy Font TH"/>
                <a:sym typeface="Happy Font TH"/>
              </a:rPr>
              <a:t>ESCOLHAM-SE OS PONTOS PRINCIPAIS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10204" y="5661641"/>
            <a:ext cx="14648092" cy="669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2"/>
              </a:lnSpc>
            </a:pPr>
            <a:r>
              <a:rPr lang="en-US" sz="4768">
                <a:solidFill>
                  <a:srgbClr val="145DA0"/>
                </a:solidFill>
                <a:latin typeface="Happy Font TH"/>
                <a:ea typeface="Happy Font TH"/>
                <a:cs typeface="Happy Font TH"/>
                <a:sym typeface="Happy Font TH"/>
              </a:rPr>
              <a:t>PLANEJAMENTO: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33375" y="831430"/>
            <a:ext cx="15469371" cy="1460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25"/>
              </a:lnSpc>
            </a:pPr>
            <a:r>
              <a:rPr lang="en-US" sz="10491">
                <a:solidFill>
                  <a:srgbClr val="145DA0"/>
                </a:solidFill>
                <a:latin typeface="Happy Font TH"/>
                <a:ea typeface="Happy Font TH"/>
                <a:cs typeface="Happy Font TH"/>
                <a:sym typeface="Happy Font TH"/>
              </a:rPr>
              <a:t>ETAPAS DO MÉTODO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29073" y="6164060"/>
            <a:ext cx="7222205" cy="1210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0"/>
              </a:lnSpc>
              <a:spcBef>
                <a:spcPct val="0"/>
              </a:spcBef>
            </a:pPr>
          </a:p>
          <a:p>
            <a:pPr algn="l">
              <a:lnSpc>
                <a:spcPts val="3160"/>
              </a:lnSpc>
              <a:spcBef>
                <a:spcPct val="0"/>
              </a:spcBef>
            </a:pPr>
            <a:r>
              <a:rPr lang="en-US" sz="2953">
                <a:solidFill>
                  <a:srgbClr val="FFFFFF"/>
                </a:solidFill>
                <a:latin typeface="Happy Font TH"/>
                <a:ea typeface="Happy Font TH"/>
                <a:cs typeface="Happy Font TH"/>
                <a:sym typeface="Happy Font TH"/>
              </a:rPr>
              <a:t>LEVANTAR E DESENVOLVER O SISTEMA EM SUA COMPLETUDE.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127232" y="5661641"/>
            <a:ext cx="14648092" cy="669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2"/>
              </a:lnSpc>
            </a:pPr>
            <a:r>
              <a:rPr lang="en-US" sz="4768">
                <a:solidFill>
                  <a:srgbClr val="145DA0"/>
                </a:solidFill>
                <a:latin typeface="Happy Font TH"/>
                <a:ea typeface="Happy Font TH"/>
                <a:cs typeface="Happy Font TH"/>
                <a:sym typeface="Happy Font TH"/>
              </a:rPr>
              <a:t>DESENVOLVIMENTO: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F3D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787612"/>
            <a:ext cx="23175357" cy="9559835"/>
          </a:xfrm>
          <a:custGeom>
            <a:avLst/>
            <a:gdLst/>
            <a:ahLst/>
            <a:cxnLst/>
            <a:rect r="r" b="b" t="t" l="l"/>
            <a:pathLst>
              <a:path h="9559835" w="23175357">
                <a:moveTo>
                  <a:pt x="0" y="0"/>
                </a:moveTo>
                <a:lnTo>
                  <a:pt x="23175357" y="0"/>
                </a:lnTo>
                <a:lnTo>
                  <a:pt x="23175357" y="9559835"/>
                </a:lnTo>
                <a:lnTo>
                  <a:pt x="0" y="9559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34918" y="-835429"/>
            <a:ext cx="4048763" cy="2445823"/>
          </a:xfrm>
          <a:custGeom>
            <a:avLst/>
            <a:gdLst/>
            <a:ahLst/>
            <a:cxnLst/>
            <a:rect r="r" b="b" t="t" l="l"/>
            <a:pathLst>
              <a:path h="2445823" w="4048763">
                <a:moveTo>
                  <a:pt x="0" y="0"/>
                </a:moveTo>
                <a:lnTo>
                  <a:pt x="4048764" y="0"/>
                </a:lnTo>
                <a:lnTo>
                  <a:pt x="4048764" y="2445823"/>
                </a:lnTo>
                <a:lnTo>
                  <a:pt x="0" y="24458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370113" y="9258300"/>
            <a:ext cx="4048763" cy="2445823"/>
          </a:xfrm>
          <a:custGeom>
            <a:avLst/>
            <a:gdLst/>
            <a:ahLst/>
            <a:cxnLst/>
            <a:rect r="r" b="b" t="t" l="l"/>
            <a:pathLst>
              <a:path h="2445823" w="4048763">
                <a:moveTo>
                  <a:pt x="0" y="0"/>
                </a:moveTo>
                <a:lnTo>
                  <a:pt x="4048764" y="0"/>
                </a:lnTo>
                <a:lnTo>
                  <a:pt x="4048764" y="2445823"/>
                </a:lnTo>
                <a:lnTo>
                  <a:pt x="0" y="24458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-753664" y="-1803853"/>
            <a:ext cx="2815866" cy="4382672"/>
          </a:xfrm>
          <a:custGeom>
            <a:avLst/>
            <a:gdLst/>
            <a:ahLst/>
            <a:cxnLst/>
            <a:rect r="r" b="b" t="t" l="l"/>
            <a:pathLst>
              <a:path h="4382672" w="2815866">
                <a:moveTo>
                  <a:pt x="0" y="4382671"/>
                </a:moveTo>
                <a:lnTo>
                  <a:pt x="2815866" y="4382671"/>
                </a:lnTo>
                <a:lnTo>
                  <a:pt x="2815866" y="0"/>
                </a:lnTo>
                <a:lnTo>
                  <a:pt x="0" y="0"/>
                </a:lnTo>
                <a:lnTo>
                  <a:pt x="0" y="4382671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851367" y="7321452"/>
            <a:ext cx="2815866" cy="4382672"/>
          </a:xfrm>
          <a:custGeom>
            <a:avLst/>
            <a:gdLst/>
            <a:ahLst/>
            <a:cxnLst/>
            <a:rect r="r" b="b" t="t" l="l"/>
            <a:pathLst>
              <a:path h="4382672" w="2815866">
                <a:moveTo>
                  <a:pt x="0" y="0"/>
                </a:moveTo>
                <a:lnTo>
                  <a:pt x="2815866" y="0"/>
                </a:lnTo>
                <a:lnTo>
                  <a:pt x="2815866" y="4382671"/>
                </a:lnTo>
                <a:lnTo>
                  <a:pt x="0" y="43826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792464" y="2485379"/>
            <a:ext cx="1874769" cy="2988763"/>
          </a:xfrm>
          <a:custGeom>
            <a:avLst/>
            <a:gdLst/>
            <a:ahLst/>
            <a:cxnLst/>
            <a:rect r="r" b="b" t="t" l="l"/>
            <a:pathLst>
              <a:path h="2988763" w="1874769">
                <a:moveTo>
                  <a:pt x="0" y="0"/>
                </a:moveTo>
                <a:lnTo>
                  <a:pt x="1874769" y="0"/>
                </a:lnTo>
                <a:lnTo>
                  <a:pt x="1874769" y="2988763"/>
                </a:lnTo>
                <a:lnTo>
                  <a:pt x="0" y="29887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8893129" y="-1106899"/>
            <a:ext cx="1874769" cy="2988763"/>
          </a:xfrm>
          <a:custGeom>
            <a:avLst/>
            <a:gdLst/>
            <a:ahLst/>
            <a:cxnLst/>
            <a:rect r="r" b="b" t="t" l="l"/>
            <a:pathLst>
              <a:path h="2988763" w="1874769">
                <a:moveTo>
                  <a:pt x="0" y="0"/>
                </a:moveTo>
                <a:lnTo>
                  <a:pt x="1874769" y="0"/>
                </a:lnTo>
                <a:lnTo>
                  <a:pt x="1874769" y="2988763"/>
                </a:lnTo>
                <a:lnTo>
                  <a:pt x="0" y="29887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062202" y="3186106"/>
            <a:ext cx="7271520" cy="670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64"/>
              </a:lnSpc>
            </a:pPr>
            <a:r>
              <a:rPr lang="en-US" sz="4826">
                <a:solidFill>
                  <a:srgbClr val="145DA0"/>
                </a:solidFill>
                <a:latin typeface="Happy Font TH"/>
                <a:ea typeface="Happy Font TH"/>
                <a:cs typeface="Happy Font TH"/>
                <a:sym typeface="Happy Font TH"/>
              </a:rPr>
              <a:t>TESTES: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62202" y="4268006"/>
            <a:ext cx="5465153" cy="1915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sz="3532">
                <a:solidFill>
                  <a:srgbClr val="FFFFFF"/>
                </a:solidFill>
                <a:latin typeface="Happy Font TH"/>
                <a:ea typeface="Happy Font TH"/>
                <a:cs typeface="Happy Font TH"/>
                <a:sym typeface="Happy Font TH"/>
              </a:rPr>
              <a:t>O SISTEMA É EXECUTADO PARA GARANTIR A SEGURANÇA E ENCONTRAR ERROS.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924904" y="3208458"/>
            <a:ext cx="7271520" cy="647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626">
                <a:solidFill>
                  <a:srgbClr val="145DA0"/>
                </a:solidFill>
                <a:latin typeface="Happy Font TH"/>
                <a:ea typeface="Happy Font TH"/>
                <a:cs typeface="Happy Font TH"/>
                <a:sym typeface="Happy Font TH"/>
              </a:rPr>
              <a:t>IMPLANTAÇÃO: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44000" y="4238843"/>
            <a:ext cx="5465153" cy="963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sz="3532">
                <a:solidFill>
                  <a:srgbClr val="FFFFFF"/>
                </a:solidFill>
                <a:latin typeface="Happy Font TH"/>
                <a:ea typeface="Happy Font TH"/>
                <a:cs typeface="Happy Font TH"/>
                <a:sym typeface="Happy Font TH"/>
              </a:rPr>
              <a:t>DISTRIBUIÇÃO E USO DO PROJETO.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F3D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7040948"/>
            <a:ext cx="18862247" cy="7780677"/>
          </a:xfrm>
          <a:custGeom>
            <a:avLst/>
            <a:gdLst/>
            <a:ahLst/>
            <a:cxnLst/>
            <a:rect r="r" b="b" t="t" l="l"/>
            <a:pathLst>
              <a:path h="7780677" w="18862247">
                <a:moveTo>
                  <a:pt x="0" y="0"/>
                </a:moveTo>
                <a:lnTo>
                  <a:pt x="18862247" y="0"/>
                </a:lnTo>
                <a:lnTo>
                  <a:pt x="18862247" y="7780677"/>
                </a:lnTo>
                <a:lnTo>
                  <a:pt x="0" y="77806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54970" y="-604150"/>
            <a:ext cx="4048763" cy="2445823"/>
          </a:xfrm>
          <a:custGeom>
            <a:avLst/>
            <a:gdLst/>
            <a:ahLst/>
            <a:cxnLst/>
            <a:rect r="r" b="b" t="t" l="l"/>
            <a:pathLst>
              <a:path h="2445823" w="4048763">
                <a:moveTo>
                  <a:pt x="0" y="0"/>
                </a:moveTo>
                <a:lnTo>
                  <a:pt x="4048763" y="0"/>
                </a:lnTo>
                <a:lnTo>
                  <a:pt x="4048763" y="2445823"/>
                </a:lnTo>
                <a:lnTo>
                  <a:pt x="0" y="24458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63618" y="3920588"/>
            <a:ext cx="4048763" cy="2445823"/>
          </a:xfrm>
          <a:custGeom>
            <a:avLst/>
            <a:gdLst/>
            <a:ahLst/>
            <a:cxnLst/>
            <a:rect r="r" b="b" t="t" l="l"/>
            <a:pathLst>
              <a:path h="2445823" w="4048763">
                <a:moveTo>
                  <a:pt x="0" y="0"/>
                </a:moveTo>
                <a:lnTo>
                  <a:pt x="4048764" y="0"/>
                </a:lnTo>
                <a:lnTo>
                  <a:pt x="4048764" y="2445824"/>
                </a:lnTo>
                <a:lnTo>
                  <a:pt x="0" y="24458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082270" y="3255376"/>
            <a:ext cx="465348" cy="46534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D7FE"/>
            </a:solidFill>
            <a:ln w="38100" cap="sq">
              <a:solidFill>
                <a:srgbClr val="0F3D66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937525" y="3312526"/>
            <a:ext cx="11625751" cy="5882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0"/>
              </a:lnSpc>
              <a:spcBef>
                <a:spcPct val="0"/>
              </a:spcBef>
            </a:pPr>
            <a:r>
              <a:rPr lang="en-US" sz="4373">
                <a:solidFill>
                  <a:srgbClr val="FFFFFF"/>
                </a:solidFill>
                <a:latin typeface="Happy Font TH"/>
                <a:ea typeface="Happy Font TH"/>
                <a:cs typeface="Happy Font TH"/>
                <a:sym typeface="Happy Font TH"/>
              </a:rPr>
              <a:t>VANTAGENS: GERENCIAMENTO SIMPLIFICADO, OTIMIZAÇÃO DE TEMPO, MAIOR DISCIPLINA, TEM BEM DEFINIDO SUAS ETAPAS, CONTA COM O SUPORTE DE UM SOFTWARE.</a:t>
            </a:r>
          </a:p>
          <a:p>
            <a:pPr algn="ctr">
              <a:lnSpc>
                <a:spcPts val="4680"/>
              </a:lnSpc>
              <a:spcBef>
                <a:spcPct val="0"/>
              </a:spcBef>
            </a:pPr>
          </a:p>
          <a:p>
            <a:pPr algn="ctr">
              <a:lnSpc>
                <a:spcPts val="4680"/>
              </a:lnSpc>
              <a:spcBef>
                <a:spcPct val="0"/>
              </a:spcBef>
            </a:pPr>
            <a:r>
              <a:rPr lang="en-US" sz="4373">
                <a:solidFill>
                  <a:srgbClr val="FFFFFF"/>
                </a:solidFill>
                <a:latin typeface="Happy Font TH"/>
                <a:ea typeface="Happy Font TH"/>
                <a:cs typeface="Happy Font TH"/>
                <a:sym typeface="Happy Font TH"/>
              </a:rPr>
              <a:t>DESVANTAGENS: NÃO ADMITE ERROS E PRINCIPALMENTE MUDANÇAS. NÃO HÁ MANEIRAS DE SE TESTAR E LIBERDADE PARA CRIAR EM SEU PROCESSO.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3117993" y="6366412"/>
            <a:ext cx="375800" cy="37580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D7FE"/>
            </a:solidFill>
            <a:ln w="38100" cap="sq">
              <a:solidFill>
                <a:srgbClr val="0F3D66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739654" y="852409"/>
            <a:ext cx="8021493" cy="2064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4"/>
              </a:lnSpc>
            </a:pPr>
            <a:r>
              <a:rPr lang="en-US" sz="7481">
                <a:solidFill>
                  <a:srgbClr val="145DA0"/>
                </a:solidFill>
                <a:latin typeface="Happy Font TH"/>
                <a:ea typeface="Happy Font TH"/>
                <a:cs typeface="Happy Font TH"/>
                <a:sym typeface="Happy Font TH"/>
              </a:rPr>
              <a:t>VANTAGENS E DESVANTAGENS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F3D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16255" y="6475490"/>
            <a:ext cx="19320510" cy="7969710"/>
          </a:xfrm>
          <a:custGeom>
            <a:avLst/>
            <a:gdLst/>
            <a:ahLst/>
            <a:cxnLst/>
            <a:rect r="r" b="b" t="t" l="l"/>
            <a:pathLst>
              <a:path h="7969710" w="19320510">
                <a:moveTo>
                  <a:pt x="0" y="0"/>
                </a:moveTo>
                <a:lnTo>
                  <a:pt x="19320510" y="0"/>
                </a:lnTo>
                <a:lnTo>
                  <a:pt x="19320510" y="7969711"/>
                </a:lnTo>
                <a:lnTo>
                  <a:pt x="0" y="79697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859137" y="1414443"/>
            <a:ext cx="2101815" cy="3350719"/>
          </a:xfrm>
          <a:custGeom>
            <a:avLst/>
            <a:gdLst/>
            <a:ahLst/>
            <a:cxnLst/>
            <a:rect r="r" b="b" t="t" l="l"/>
            <a:pathLst>
              <a:path h="3350719" w="2101815">
                <a:moveTo>
                  <a:pt x="0" y="0"/>
                </a:moveTo>
                <a:lnTo>
                  <a:pt x="2101814" y="0"/>
                </a:lnTo>
                <a:lnTo>
                  <a:pt x="2101814" y="3350718"/>
                </a:lnTo>
                <a:lnTo>
                  <a:pt x="0" y="33507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691733" y="2697677"/>
            <a:ext cx="4048763" cy="2445823"/>
          </a:xfrm>
          <a:custGeom>
            <a:avLst/>
            <a:gdLst/>
            <a:ahLst/>
            <a:cxnLst/>
            <a:rect r="r" b="b" t="t" l="l"/>
            <a:pathLst>
              <a:path h="2445823" w="4048763">
                <a:moveTo>
                  <a:pt x="0" y="0"/>
                </a:moveTo>
                <a:lnTo>
                  <a:pt x="4048764" y="0"/>
                </a:lnTo>
                <a:lnTo>
                  <a:pt x="4048764" y="2445823"/>
                </a:lnTo>
                <a:lnTo>
                  <a:pt x="0" y="24458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090580" y="199267"/>
            <a:ext cx="2101815" cy="3350719"/>
          </a:xfrm>
          <a:custGeom>
            <a:avLst/>
            <a:gdLst/>
            <a:ahLst/>
            <a:cxnLst/>
            <a:rect r="r" b="b" t="t" l="l"/>
            <a:pathLst>
              <a:path h="3350719" w="2101815">
                <a:moveTo>
                  <a:pt x="2101814" y="0"/>
                </a:moveTo>
                <a:lnTo>
                  <a:pt x="0" y="0"/>
                </a:lnTo>
                <a:lnTo>
                  <a:pt x="0" y="3350719"/>
                </a:lnTo>
                <a:lnTo>
                  <a:pt x="2101814" y="3350719"/>
                </a:lnTo>
                <a:lnTo>
                  <a:pt x="210181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705546" y="8035388"/>
            <a:ext cx="4048763" cy="2445823"/>
          </a:xfrm>
          <a:custGeom>
            <a:avLst/>
            <a:gdLst/>
            <a:ahLst/>
            <a:cxnLst/>
            <a:rect r="r" b="b" t="t" l="l"/>
            <a:pathLst>
              <a:path h="2445823" w="4048763">
                <a:moveTo>
                  <a:pt x="0" y="0"/>
                </a:moveTo>
                <a:lnTo>
                  <a:pt x="4048763" y="0"/>
                </a:lnTo>
                <a:lnTo>
                  <a:pt x="4048763" y="2445824"/>
                </a:lnTo>
                <a:lnTo>
                  <a:pt x="0" y="24458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41487" y="2513943"/>
            <a:ext cx="13280620" cy="5990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617"/>
              </a:lnSpc>
            </a:pPr>
            <a:r>
              <a:rPr lang="en-US" sz="14595">
                <a:solidFill>
                  <a:srgbClr val="145DA0"/>
                </a:solidFill>
                <a:latin typeface="Happy Font TH"/>
                <a:ea typeface="Happy Font TH"/>
                <a:cs typeface="Happy Font TH"/>
                <a:sym typeface="Happy Font TH"/>
              </a:rPr>
              <a:t>OBRIGADO(A)</a:t>
            </a:r>
          </a:p>
          <a:p>
            <a:pPr algn="ctr">
              <a:lnSpc>
                <a:spcPts val="15617"/>
              </a:lnSpc>
            </a:pPr>
            <a:r>
              <a:rPr lang="en-US" sz="14595">
                <a:solidFill>
                  <a:srgbClr val="145DA0"/>
                </a:solidFill>
                <a:latin typeface="Happy Font TH"/>
                <a:ea typeface="Happy Font TH"/>
                <a:cs typeface="Happy Font TH"/>
                <a:sym typeface="Happy Font TH"/>
              </a:rPr>
              <a:t>PELA ATENÇÃO</a:t>
            </a:r>
          </a:p>
          <a:p>
            <a:pPr algn="ctr">
              <a:lnSpc>
                <a:spcPts val="15617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DAGNGthHOEw</dc:identifier>
  <dcterms:modified xsi:type="dcterms:W3CDTF">2011-08-01T06:04:30Z</dcterms:modified>
  <cp:revision>1</cp:revision>
  <dc:title>Blue Cute Sea Group Project Presentation</dc:title>
</cp:coreProperties>
</file>