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9" r:id="rId4"/>
    <p:sldId id="263" r:id="rId5"/>
    <p:sldId id="264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70" userDrawn="1">
          <p15:clr>
            <a:srgbClr val="A4A3A4"/>
          </p15:clr>
        </p15:guide>
        <p15:guide id="2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47F3"/>
    <a:srgbClr val="CD0046"/>
    <a:srgbClr val="04013A"/>
    <a:srgbClr val="FD4513"/>
    <a:srgbClr val="565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6" autoAdjust="0"/>
    <p:restoredTop sz="94601"/>
  </p:normalViewPr>
  <p:slideViewPr>
    <p:cSldViewPr snapToGrid="0">
      <p:cViewPr varScale="1">
        <p:scale>
          <a:sx n="79" d="100"/>
          <a:sy n="79" d="100"/>
        </p:scale>
        <p:origin x="883" y="67"/>
      </p:cViewPr>
      <p:guideLst>
        <p:guide pos="370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7D009E8-37A8-483E-A834-E523595616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0260" y="2379173"/>
            <a:ext cx="9144000" cy="1412928"/>
          </a:xfrm>
          <a:prstGeom prst="rect">
            <a:avLst/>
          </a:prstGeom>
        </p:spPr>
        <p:txBody>
          <a:bodyPr anchor="b"/>
          <a:lstStyle>
            <a:lvl1pPr algn="l">
              <a:defRPr sz="4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Title of the communication</a:t>
            </a:r>
            <a:endParaRPr lang="pt-PT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04A79C-DDD5-45F9-853F-191BDAA1732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0260" y="3792101"/>
            <a:ext cx="9144000" cy="1006545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Name of the authors </a:t>
            </a:r>
          </a:p>
        </p:txBody>
      </p:sp>
      <p:sp>
        <p:nvSpPr>
          <p:cNvPr id="20" name="Marcador de Posição do Texto 19">
            <a:extLst>
              <a:ext uri="{FF2B5EF4-FFF2-40B4-BE49-F238E27FC236}">
                <a16:creationId xmlns:a16="http://schemas.microsoft.com/office/drawing/2014/main" id="{4CB3E2AB-C4CC-039E-43B5-BC4BD493C6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417" y="4807787"/>
            <a:ext cx="9116646" cy="417513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Affiliation of the authors and contact of the corresponding author</a:t>
            </a:r>
          </a:p>
        </p:txBody>
      </p:sp>
      <p:pic>
        <p:nvPicPr>
          <p:cNvPr id="5" name="Picture 4" descr="A purple and white logo&#10;&#10;Description automatically generated">
            <a:extLst>
              <a:ext uri="{FF2B5EF4-FFF2-40B4-BE49-F238E27FC236}">
                <a16:creationId xmlns:a16="http://schemas.microsoft.com/office/drawing/2014/main" id="{75F76282-3967-DEC3-DDEF-601DA126B4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3320"/>
            <a:ext cx="5802002" cy="202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2474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46D417C-A59F-84FC-13A5-5276A52E77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72831" y="6356350"/>
            <a:ext cx="9464431" cy="365125"/>
          </a:xfrm>
        </p:spPr>
        <p:txBody>
          <a:bodyPr/>
          <a:lstStyle/>
          <a:p>
            <a:r>
              <a:rPr lang="en-US"/>
              <a:t>Add title and authors of the communication (e.g. Silva et al., The discovery of the eternal life drug for cosmetics stressed out people</a:t>
            </a:r>
            <a:endParaRPr lang="en-GB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F269872-1A22-F0BC-495B-F05BA6F9F7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E2EEC0-A09B-4F3D-8E07-011A5D683607}" type="slidenum">
              <a:rPr lang="en-GB" smtClean="0"/>
              <a:t>‹#›</a:t>
            </a:fld>
            <a:endParaRPr lang="en-GB"/>
          </a:p>
        </p:txBody>
      </p:sp>
      <p:sp>
        <p:nvSpPr>
          <p:cNvPr id="5" name="Marcador de Posição do Texto 6">
            <a:extLst>
              <a:ext uri="{FF2B5EF4-FFF2-40B4-BE49-F238E27FC236}">
                <a16:creationId xmlns:a16="http://schemas.microsoft.com/office/drawing/2014/main" id="{4364E237-BE1F-2967-4282-2FF5C07FAB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831" y="1914525"/>
            <a:ext cx="11141076" cy="3717925"/>
          </a:xfrm>
        </p:spPr>
        <p:txBody>
          <a:bodyPr/>
          <a:lstStyle>
            <a:lvl2pPr>
              <a:buClr>
                <a:srgbClr val="7030A0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7030A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873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016" y="1914771"/>
            <a:ext cx="11093938" cy="4262191"/>
          </a:xfrm>
          <a:prstGeom prst="rect">
            <a:avLst/>
          </a:prstGeom>
        </p:spPr>
        <p:txBody>
          <a:bodyPr/>
          <a:lstStyle>
            <a:lvl2pPr>
              <a:buClr>
                <a:srgbClr val="CF47F3"/>
              </a:buClr>
              <a:defRPr/>
            </a:lvl2pPr>
            <a:lvl3pPr>
              <a:buClr>
                <a:srgbClr val="CF47F3"/>
              </a:buClr>
              <a:defRPr/>
            </a:lvl3pPr>
            <a:lvl4pPr>
              <a:buClr>
                <a:srgbClr val="CF47F3"/>
              </a:buClr>
              <a:defRPr/>
            </a:lvl4pPr>
            <a:lvl5pPr>
              <a:buClr>
                <a:srgbClr val="CF47F3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1112" y="6356350"/>
            <a:ext cx="3120288" cy="365125"/>
          </a:xfrm>
          <a:prstGeom prst="rect">
            <a:avLst/>
          </a:prstGeom>
        </p:spPr>
        <p:txBody>
          <a:bodyPr/>
          <a:lstStyle/>
          <a:p>
            <a:fld id="{CB4F9D27-8A6B-4BDD-8009-F0A535017542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948354" cy="365125"/>
          </a:xfrm>
          <a:prstGeom prst="rect">
            <a:avLst/>
          </a:prstGeom>
        </p:spPr>
        <p:txBody>
          <a:bodyPr/>
          <a:lstStyle/>
          <a:p>
            <a:fld id="{31E2EEC0-A09B-4F3D-8E07-011A5D683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0307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07" y="1709738"/>
            <a:ext cx="10976707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rgbClr val="04013A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708" y="4589463"/>
            <a:ext cx="1097670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CF47F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2709" y="6356350"/>
            <a:ext cx="3018692" cy="365125"/>
          </a:xfrm>
          <a:prstGeom prst="rect">
            <a:avLst/>
          </a:prstGeom>
        </p:spPr>
        <p:txBody>
          <a:bodyPr/>
          <a:lstStyle/>
          <a:p>
            <a:fld id="{CB4F9D27-8A6B-4BDD-8009-F0A535017542}" type="datetimeFigureOut">
              <a:rPr lang="en-GB" smtClean="0"/>
              <a:t>16/07/2025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45432" y="6356350"/>
            <a:ext cx="1693982" cy="365125"/>
          </a:xfrm>
          <a:prstGeom prst="rect">
            <a:avLst/>
          </a:prstGeom>
        </p:spPr>
        <p:txBody>
          <a:bodyPr/>
          <a:lstStyle/>
          <a:p>
            <a:fld id="{31E2EEC0-A09B-4F3D-8E07-011A5D6836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51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quema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FDCB5-21F3-A498-CF5A-2AB38A984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2369" y="1224817"/>
            <a:ext cx="11105661" cy="201491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PT" dirty="0"/>
              <a:t>Titulo da apresentação e primeiro autor</a:t>
            </a:r>
            <a:endParaRPr lang="en-US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A36EBBF8-47C2-31BD-B831-59E71681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7394CA6-DAF8-247C-AEA9-7315C54DD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2EEC0-A09B-4F3D-8E07-011A5D68360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Marcador de Posição do Texto 6">
            <a:extLst>
              <a:ext uri="{FF2B5EF4-FFF2-40B4-BE49-F238E27FC236}">
                <a16:creationId xmlns:a16="http://schemas.microsoft.com/office/drawing/2014/main" id="{6520DE6B-6BA9-6C4D-AB24-5BB8CF637D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829" y="1914525"/>
            <a:ext cx="11105906" cy="3717925"/>
          </a:xfrm>
        </p:spPr>
        <p:txBody>
          <a:bodyPr/>
          <a:lstStyle>
            <a:lvl2pPr>
              <a:buClr>
                <a:srgbClr val="CF47F3"/>
              </a:buClr>
              <a:defRPr/>
            </a:lvl2pPr>
            <a:lvl3pPr>
              <a:buClr>
                <a:srgbClr val="CF47F3"/>
              </a:buClr>
              <a:defRPr/>
            </a:lvl3pPr>
            <a:lvl4pPr>
              <a:buClr>
                <a:srgbClr val="CF47F3"/>
              </a:buClr>
              <a:defRPr/>
            </a:lvl4pPr>
            <a:lvl5pPr>
              <a:buClr>
                <a:srgbClr val="CF47F3"/>
              </a:buClr>
              <a:defRPr/>
            </a:lvl5pPr>
          </a:lstStyle>
          <a:p>
            <a:pPr lvl="0"/>
            <a:r>
              <a:rPr lang="pt-PT" dirty="0"/>
              <a:t>Clique para editar os estilos do texto de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469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B9B56-0F77-8B41-8841-74B2234E9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0641" y="1681163"/>
            <a:ext cx="553915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F5351-CDAD-D44E-96EC-67C811C9E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641" y="2505075"/>
            <a:ext cx="5539157" cy="3684588"/>
          </a:xfrm>
        </p:spPr>
        <p:txBody>
          <a:bodyPr/>
          <a:lstStyle>
            <a:lvl2pPr>
              <a:buClr>
                <a:srgbClr val="CF47F3"/>
              </a:buClr>
              <a:defRPr/>
            </a:lvl2pPr>
            <a:lvl3pPr>
              <a:buClr>
                <a:srgbClr val="CF47F3"/>
              </a:buClr>
              <a:defRPr/>
            </a:lvl3pPr>
            <a:lvl4pPr>
              <a:buClr>
                <a:srgbClr val="CF47F3"/>
              </a:buClr>
              <a:defRPr/>
            </a:lvl4pPr>
            <a:lvl5pPr>
              <a:buClr>
                <a:srgbClr val="CF47F3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pt-P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8B0035-A0C9-D445-B5B8-793E6A15F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2542C8-95AA-BC4E-AC55-F8441775B7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2pPr>
              <a:buClr>
                <a:srgbClr val="CF47F3"/>
              </a:buClr>
              <a:defRPr/>
            </a:lvl2pPr>
            <a:lvl3pPr>
              <a:buClr>
                <a:srgbClr val="CF47F3"/>
              </a:buClr>
              <a:defRPr/>
            </a:lvl3pPr>
            <a:lvl4pPr>
              <a:buClr>
                <a:srgbClr val="CF47F3"/>
              </a:buClr>
              <a:defRPr/>
            </a:lvl4pPr>
            <a:lvl5pPr>
              <a:buClr>
                <a:srgbClr val="CF47F3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pt-P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CDEAD-BC42-1146-93D2-1256CE483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641" y="6356350"/>
            <a:ext cx="9456621" cy="365125"/>
          </a:xfrm>
        </p:spPr>
        <p:txBody>
          <a:bodyPr/>
          <a:lstStyle/>
          <a:p>
            <a:endParaRPr lang="pt-P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25AD83-FC1A-924B-B72F-CD03EED0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8273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CBA43-F224-0A4B-8697-EA9B6F596D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2222" y="1144588"/>
            <a:ext cx="11143163" cy="4009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200" b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GB" dirty="0"/>
              <a:t>Add title and authors of the communication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2680A-4E6E-FE42-A76D-F45EAE713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1543538"/>
            <a:ext cx="6442197" cy="4317512"/>
          </a:xfrm>
        </p:spPr>
        <p:txBody>
          <a:bodyPr/>
          <a:lstStyle>
            <a:lvl1pPr>
              <a:defRPr sz="3200"/>
            </a:lvl1pPr>
            <a:lvl2pPr>
              <a:buClr>
                <a:srgbClr val="04013A"/>
              </a:buClr>
              <a:defRPr sz="2800"/>
            </a:lvl2pPr>
            <a:lvl3pPr>
              <a:buClr>
                <a:srgbClr val="04013A"/>
              </a:buClr>
              <a:defRPr sz="2400"/>
            </a:lvl3pPr>
            <a:lvl4pPr>
              <a:buClr>
                <a:srgbClr val="04013A"/>
              </a:buClr>
              <a:defRPr sz="2000"/>
            </a:lvl4pPr>
            <a:lvl5pPr>
              <a:buClr>
                <a:srgbClr val="04013A"/>
              </a:buCl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0A9F7-6958-3444-9BB2-6BC85B82F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222" y="2864338"/>
            <a:ext cx="4289803" cy="30046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93D42-6EC7-E347-905E-CEBDA4F1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4C559-EFEA-3148-8842-6E3D136A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894E-25C4-4742-A1B0-897E952C191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1992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825625"/>
            <a:ext cx="1114083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356350"/>
            <a:ext cx="9480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title and authors of the communication (e.g. Silva et al., The discovery of the eternal life drug for cosmetics stressed out people)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45727" y="6356349"/>
            <a:ext cx="15523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2EEC0-A09B-4F3D-8E07-011A5D683607}" type="slidenum">
              <a:rPr lang="en-GB" smtClean="0"/>
              <a:t>‹#›</a:t>
            </a:fld>
            <a:endParaRPr lang="en-GB"/>
          </a:p>
        </p:txBody>
      </p:sp>
      <p:pic>
        <p:nvPicPr>
          <p:cNvPr id="2" name="Picture 1" descr="A purple and white logo&#10;&#10;Description automatically generated">
            <a:extLst>
              <a:ext uri="{FF2B5EF4-FFF2-40B4-BE49-F238E27FC236}">
                <a16:creationId xmlns:a16="http://schemas.microsoft.com/office/drawing/2014/main" id="{7EAAE013-7433-B8BD-01A4-C2BC5D57E49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31" y="345623"/>
            <a:ext cx="2843648" cy="9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5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0" r:id="rId3"/>
    <p:sldLayoutId id="2147483651" r:id="rId4"/>
    <p:sldLayoutId id="2147483664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rgbClr val="04013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D0046"/>
        </a:buClr>
        <a:buFont typeface="Arial" panose="020B0604020202020204" pitchFamily="34" charset="0"/>
        <a:buChar char="•"/>
        <a:defRPr sz="2400" kern="1200">
          <a:solidFill>
            <a:srgbClr val="04013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D0046"/>
        </a:buClr>
        <a:buFont typeface="Arial" panose="020B0604020202020204" pitchFamily="34" charset="0"/>
        <a:buChar char="•"/>
        <a:defRPr sz="2000" kern="1200">
          <a:solidFill>
            <a:srgbClr val="04013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D0046"/>
        </a:buClr>
        <a:buFont typeface="Arial" panose="020B0604020202020204" pitchFamily="34" charset="0"/>
        <a:buChar char="•"/>
        <a:defRPr sz="1800" kern="1200">
          <a:solidFill>
            <a:srgbClr val="04013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D0046"/>
        </a:buClr>
        <a:buFont typeface="Arial" panose="020B0604020202020204" pitchFamily="34" charset="0"/>
        <a:buChar char="•"/>
        <a:defRPr sz="1800" kern="1200">
          <a:solidFill>
            <a:srgbClr val="04013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AAE915-E548-4E49-1D16-A4272C7A33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555" y="3870325"/>
            <a:ext cx="539105" cy="539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FCA20-E06C-F051-3BEE-D0C2C7432B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554" y="4512292"/>
            <a:ext cx="536445" cy="5364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A49BA4-ED1F-8D5F-6FF0-3877932C656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553" y="5151598"/>
            <a:ext cx="536445" cy="536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3B107-85DF-99E0-E5F3-418BF98F89E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5553" y="5768763"/>
            <a:ext cx="539962" cy="5399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90F42D-1E0F-4749-96F7-C002ADEE7E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/>
              <a:t>Machine learning techniques for predicting the properties of ceramic products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46F5C6-9E14-4E98-8E1E-3C44F60A37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Pedro Domingues</a:t>
            </a:r>
          </a:p>
          <a:p>
            <a:r>
              <a:rPr lang="en-GB" dirty="0"/>
              <a:t>Petia Georgieva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4C2C1B7-FE8D-1508-528A-4B6FA117100A}"/>
              </a:ext>
            </a:extLst>
          </p:cNvPr>
          <p:cNvSpPr txBox="1">
            <a:spLocks/>
          </p:cNvSpPr>
          <p:nvPr/>
        </p:nvSpPr>
        <p:spPr>
          <a:xfrm>
            <a:off x="500260" y="4810350"/>
            <a:ext cx="9144000" cy="5881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Institute of Telecommunications/Institute of Electronics and Informatics Engineering of Aveiro/Department of Electronics, Telecommunications and Informatics, University of Aveiro, 3810-193 Aveiro, Portugal</a:t>
            </a:r>
            <a:endParaRPr lang="pt-PT" sz="1800" dirty="0"/>
          </a:p>
        </p:txBody>
      </p:sp>
      <p:pic>
        <p:nvPicPr>
          <p:cNvPr id="14" name="Picture 13" descr="A white text on a blue background&#10;&#10;AI-generated content may be incorrect.">
            <a:extLst>
              <a:ext uri="{FF2B5EF4-FFF2-40B4-BE49-F238E27FC236}">
                <a16:creationId xmlns:a16="http://schemas.microsoft.com/office/drawing/2014/main" id="{431EDA6B-45DB-0938-818B-C343C0B5B5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215" y="5768763"/>
            <a:ext cx="1767045" cy="5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32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467D1082-DE22-318C-7727-73FBAD43C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Introduction and Motivation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Corbário motivated (ask what phrase was)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Laboratory trial and error costly and timely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400" dirty="0"/>
              <a:t>Reduce number of laboratory trials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6488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4793E6E4-9AE2-2253-2A25-97798CED7E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2831" y="1914525"/>
            <a:ext cx="11141076" cy="4527651"/>
          </a:xfrm>
        </p:spPr>
        <p:txBody>
          <a:bodyPr>
            <a:normAutofit/>
          </a:bodyPr>
          <a:lstStyle/>
          <a:p>
            <a:r>
              <a:rPr lang="en-US" sz="2400" b="1" dirty="0"/>
              <a:t>Dataset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230 ceramic formulations</a:t>
            </a:r>
          </a:p>
          <a:p>
            <a:pPr marL="1028700" lvl="1" indent="-342900"/>
            <a:r>
              <a:rPr lang="en-US" sz="2000" dirty="0"/>
              <a:t>7 raw materials each with 11 features</a:t>
            </a:r>
          </a:p>
          <a:p>
            <a:pPr marL="1028700" lvl="1" indent="-342900"/>
            <a:r>
              <a:rPr lang="en-US" sz="2000" dirty="0"/>
              <a:t>4 target features (Aluminum Oxide(</a:t>
            </a:r>
            <a:r>
              <a:rPr lang="pt-PT" sz="2000" dirty="0">
                <a:solidFill>
                  <a:schemeClr val="dk1"/>
                </a:solidFill>
              </a:rPr>
              <a:t>Al</a:t>
            </a:r>
            <a:r>
              <a:rPr lang="pt-PT" sz="2000" baseline="-25000" dirty="0">
                <a:solidFill>
                  <a:schemeClr val="dk1"/>
                </a:solidFill>
              </a:rPr>
              <a:t>2</a:t>
            </a:r>
            <a:r>
              <a:rPr lang="pt-PT" sz="2000" dirty="0">
                <a:solidFill>
                  <a:schemeClr val="dk1"/>
                </a:solidFill>
              </a:rPr>
              <a:t>O</a:t>
            </a:r>
            <a:r>
              <a:rPr lang="pt-PT" sz="2000" baseline="-25000" dirty="0">
                <a:solidFill>
                  <a:schemeClr val="dk1"/>
                </a:solidFill>
              </a:rPr>
              <a:t>3</a:t>
            </a:r>
            <a:r>
              <a:rPr lang="pt-PT" sz="2000" dirty="0">
                <a:solidFill>
                  <a:schemeClr val="dk1"/>
                </a:solidFill>
              </a:rPr>
              <a:t>), Iron(III) Oxide (Fe</a:t>
            </a:r>
            <a:r>
              <a:rPr lang="pt-PT" sz="2000" baseline="-25000" dirty="0">
                <a:solidFill>
                  <a:schemeClr val="dk1"/>
                </a:solidFill>
              </a:rPr>
              <a:t>2</a:t>
            </a:r>
            <a:r>
              <a:rPr lang="pt-PT" sz="2000" dirty="0">
                <a:solidFill>
                  <a:schemeClr val="dk1"/>
                </a:solidFill>
              </a:rPr>
              <a:t>O</a:t>
            </a:r>
            <a:r>
              <a:rPr lang="pt-PT" sz="2000" baseline="-25000" dirty="0">
                <a:solidFill>
                  <a:schemeClr val="dk1"/>
                </a:solidFill>
              </a:rPr>
              <a:t>3</a:t>
            </a:r>
            <a:r>
              <a:rPr lang="pt-PT" sz="2000" dirty="0">
                <a:solidFill>
                  <a:schemeClr val="dk1"/>
                </a:solidFill>
              </a:rPr>
              <a:t>),  carbon and dry-to-fired shrinkage</a:t>
            </a:r>
            <a:endParaRPr lang="en-GB" sz="2000" dirty="0"/>
          </a:p>
          <a:p>
            <a:pPr marL="1028700" lvl="1" indent="-342900"/>
            <a:endParaRPr lang="en-US" sz="2000" dirty="0"/>
          </a:p>
          <a:p>
            <a:pPr marL="1028700" lvl="1" indent="-342900"/>
            <a:endParaRPr lang="en-US" sz="2000" dirty="0"/>
          </a:p>
          <a:p>
            <a:pPr marL="1028700" lvl="1" indent="-342900"/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Most of the ceramic formulations don’t include all the raw materials leading to a high number of zeros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29276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079FAE-195D-B148-86B3-EAD8C0BB17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912" y="1933980"/>
            <a:ext cx="5684778" cy="43942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Linear Regression</a:t>
            </a:r>
          </a:p>
          <a:p>
            <a:pPr marL="1028700" lvl="1" indent="-342900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Simpler Model </a:t>
            </a:r>
          </a:p>
          <a:p>
            <a:pPr marL="1028700" lvl="1" indent="-342900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One target predicted at a time.</a:t>
            </a:r>
          </a:p>
          <a:p>
            <a:pPr marL="1028700" lvl="1" indent="-342900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Predicted for: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marL="1485900" lvl="2" indent="-342900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Features with correlation bigger 0.1</a:t>
            </a:r>
          </a:p>
          <a:p>
            <a:pPr marL="1485900" lvl="2" indent="-342900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First 3 raw materials</a:t>
            </a:r>
          </a:p>
          <a:p>
            <a:pPr marL="1485900" lvl="2" indent="-342900"/>
            <a:r>
              <a:rPr lang="en-US" sz="1600" dirty="0">
                <a:latin typeface="Arial" charset="0"/>
                <a:ea typeface="Arial" charset="0"/>
                <a:cs typeface="Arial" charset="0"/>
              </a:rPr>
              <a:t>Direct features (Using </a:t>
            </a:r>
            <a:r>
              <a:rPr lang="pt-PT" sz="1600" dirty="0">
                <a:solidFill>
                  <a:schemeClr val="dk1"/>
                </a:solidFill>
              </a:rPr>
              <a:t>Al</a:t>
            </a:r>
            <a:r>
              <a:rPr lang="pt-PT" sz="1600" baseline="-25000" dirty="0">
                <a:solidFill>
                  <a:schemeClr val="dk1"/>
                </a:solidFill>
              </a:rPr>
              <a:t>2</a:t>
            </a:r>
            <a:r>
              <a:rPr lang="pt-PT" sz="1600" dirty="0">
                <a:solidFill>
                  <a:schemeClr val="dk1"/>
                </a:solidFill>
              </a:rPr>
              <a:t>O</a:t>
            </a:r>
            <a:r>
              <a:rPr lang="pt-PT" sz="1600" baseline="-25000" dirty="0">
                <a:solidFill>
                  <a:schemeClr val="dk1"/>
                </a:solidFill>
              </a:rPr>
              <a:t>3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 to predict </a:t>
            </a:r>
            <a:r>
              <a:rPr lang="pt-PT" sz="1600" dirty="0">
                <a:solidFill>
                  <a:schemeClr val="dk1"/>
                </a:solidFill>
              </a:rPr>
              <a:t>Al</a:t>
            </a:r>
            <a:r>
              <a:rPr lang="pt-PT" sz="1600" baseline="-25000" dirty="0">
                <a:solidFill>
                  <a:schemeClr val="dk1"/>
                </a:solidFill>
              </a:rPr>
              <a:t>2</a:t>
            </a:r>
            <a:r>
              <a:rPr lang="pt-PT" sz="1600" dirty="0">
                <a:solidFill>
                  <a:schemeClr val="dk1"/>
                </a:solidFill>
              </a:rPr>
              <a:t>O</a:t>
            </a:r>
            <a:r>
              <a:rPr lang="pt-PT" sz="1600" baseline="-25000" dirty="0">
                <a:solidFill>
                  <a:schemeClr val="dk1"/>
                </a:solidFill>
              </a:rPr>
              <a:t>3</a:t>
            </a:r>
            <a:r>
              <a:rPr lang="en-US" sz="1600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pt-PT" sz="1600" dirty="0">
                <a:solidFill>
                  <a:schemeClr val="dk1"/>
                </a:solidFill>
              </a:rPr>
              <a:t>Fe</a:t>
            </a:r>
            <a:r>
              <a:rPr lang="pt-PT" sz="1600" baseline="-25000" dirty="0">
                <a:solidFill>
                  <a:schemeClr val="dk1"/>
                </a:solidFill>
              </a:rPr>
              <a:t>2</a:t>
            </a:r>
            <a:r>
              <a:rPr lang="pt-PT" sz="1600" dirty="0">
                <a:solidFill>
                  <a:schemeClr val="dk1"/>
                </a:solidFill>
              </a:rPr>
              <a:t>O</a:t>
            </a:r>
            <a:r>
              <a:rPr lang="pt-PT" sz="1600" baseline="-25000" dirty="0">
                <a:solidFill>
                  <a:schemeClr val="dk1"/>
                </a:solidFill>
              </a:rPr>
              <a:t>3</a:t>
            </a:r>
            <a:r>
              <a:rPr lang="en-GB" sz="1600" dirty="0">
                <a:solidFill>
                  <a:schemeClr val="dk1"/>
                </a:solidFill>
              </a:rPr>
              <a:t> to predict </a:t>
            </a:r>
            <a:r>
              <a:rPr lang="pt-PT" sz="1600" dirty="0">
                <a:solidFill>
                  <a:schemeClr val="dk1"/>
                </a:solidFill>
              </a:rPr>
              <a:t>Fe</a:t>
            </a:r>
            <a:r>
              <a:rPr lang="pt-PT" sz="1600" baseline="-25000" dirty="0">
                <a:solidFill>
                  <a:schemeClr val="dk1"/>
                </a:solidFill>
              </a:rPr>
              <a:t>2</a:t>
            </a:r>
            <a:r>
              <a:rPr lang="pt-PT" sz="1600" dirty="0">
                <a:solidFill>
                  <a:schemeClr val="dk1"/>
                </a:solidFill>
              </a:rPr>
              <a:t>O</a:t>
            </a:r>
            <a:r>
              <a:rPr lang="pt-PT" sz="1600" baseline="-25000" dirty="0">
                <a:solidFill>
                  <a:schemeClr val="dk1"/>
                </a:solidFill>
              </a:rPr>
              <a:t>3</a:t>
            </a:r>
            <a:r>
              <a:rPr lang="en-GB" sz="1600" dirty="0">
                <a:solidFill>
                  <a:schemeClr val="dk1"/>
                </a:solidFill>
              </a:rPr>
              <a:t> and Carbon to predict Carbon)</a:t>
            </a:r>
            <a:r>
              <a:rPr lang="en-GB" sz="1600" baseline="-25000" dirty="0">
                <a:solidFill>
                  <a:schemeClr val="dk1"/>
                </a:solidFill>
              </a:rPr>
              <a:t>     </a:t>
            </a:r>
            <a:endParaRPr lang="en-US" sz="1600" dirty="0">
              <a:latin typeface="Arial" charset="0"/>
              <a:ea typeface="Arial" charset="0"/>
              <a:cs typeface="Arial" charset="0"/>
            </a:endParaRPr>
          </a:p>
          <a:p>
            <a:pPr lvl="2" indent="0">
              <a:buNone/>
            </a:pPr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0B20-37C7-C732-74CD-7C6B34BB2B15}"/>
              </a:ext>
            </a:extLst>
          </p:cNvPr>
          <p:cNvSpPr txBox="1">
            <a:spLocks/>
          </p:cNvSpPr>
          <p:nvPr/>
        </p:nvSpPr>
        <p:spPr>
          <a:xfrm>
            <a:off x="5495547" y="1933980"/>
            <a:ext cx="6696453" cy="439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4013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4013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4013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4013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4013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Neural Network</a:t>
            </a:r>
          </a:p>
          <a:p>
            <a:pPr marL="800100" lvl="1" indent="-342900"/>
            <a:r>
              <a:rPr lang="en-GB" sz="2000" dirty="0"/>
              <a:t>More robust model</a:t>
            </a:r>
          </a:p>
          <a:p>
            <a:pPr marL="800100" lvl="1" indent="-342900"/>
            <a:r>
              <a:rPr lang="en-GB" sz="2000" dirty="0"/>
              <a:t>All targets predict at the same time</a:t>
            </a:r>
          </a:p>
          <a:p>
            <a:pPr marL="800100" lvl="1" indent="-342900"/>
            <a:r>
              <a:rPr lang="en-GB" sz="2000" dirty="0"/>
              <a:t>Predicted for:</a:t>
            </a:r>
          </a:p>
          <a:p>
            <a:pPr marL="1257300" lvl="2" indent="-342900"/>
            <a:r>
              <a:rPr lang="en-GB" sz="1600" dirty="0"/>
              <a:t>All features</a:t>
            </a:r>
          </a:p>
          <a:p>
            <a:pPr marL="1257300" lvl="2" indent="-342900"/>
            <a:r>
              <a:rPr lang="en-GB" sz="1600" dirty="0"/>
              <a:t>5 raw materials (excluding most zeros instead of converting them to a small value)</a:t>
            </a:r>
          </a:p>
          <a:p>
            <a:pPr marL="1257300" lvl="2" indent="-342900"/>
            <a:r>
              <a:rPr lang="en-GB" sz="1600" dirty="0"/>
              <a:t>Most used raw materials</a:t>
            </a:r>
          </a:p>
          <a:p>
            <a:pPr marL="1257300" lvl="2" indent="-342900"/>
            <a:r>
              <a:rPr lang="en-GB" sz="1600" dirty="0"/>
              <a:t>Direct features and their percentage of usage for the 7 raw materials </a:t>
            </a:r>
          </a:p>
          <a:p>
            <a:pPr marL="1257300" lvl="2" indent="-342900"/>
            <a:r>
              <a:rPr lang="en-GB" sz="1600" dirty="0"/>
              <a:t>Direct features and their percentage of usage for the 5 raw materials </a:t>
            </a:r>
          </a:p>
          <a:p>
            <a:pPr marL="1257300" lvl="2" indent="-342900"/>
            <a:endParaRPr lang="en-GB" sz="1600" dirty="0"/>
          </a:p>
          <a:p>
            <a:pPr marL="1485900" lvl="2" indent="-342900"/>
            <a:endParaRPr lang="en-US" sz="16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984F3-9A92-1FCA-77C1-65F572E31D3F}"/>
              </a:ext>
            </a:extLst>
          </p:cNvPr>
          <p:cNvSpPr txBox="1"/>
          <p:nvPr/>
        </p:nvSpPr>
        <p:spPr>
          <a:xfrm>
            <a:off x="311285" y="1517515"/>
            <a:ext cx="1169264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4013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ML Models: Linear Regression vs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50365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B7841AA-C51A-3B4B-CFAB-4C875AA8118E}"/>
              </a:ext>
            </a:extLst>
          </p:cNvPr>
          <p:cNvSpPr txBox="1">
            <a:spLocks/>
          </p:cNvSpPr>
          <p:nvPr/>
        </p:nvSpPr>
        <p:spPr>
          <a:xfrm>
            <a:off x="219910" y="1398959"/>
            <a:ext cx="11005807" cy="4394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4013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D0046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4013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D004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4013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D004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4013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D004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4013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/>
              <a:t>Results for linear regression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334B9845-6992-590C-34E3-31133D683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2854"/>
              </p:ext>
            </p:extLst>
          </p:nvPr>
        </p:nvGraphicFramePr>
        <p:xfrm>
          <a:off x="122630" y="1785164"/>
          <a:ext cx="6326808" cy="4541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6210">
                  <a:extLst>
                    <a:ext uri="{9D8B030D-6E8A-4147-A177-3AD203B41FA5}">
                      <a16:colId xmlns:a16="http://schemas.microsoft.com/office/drawing/2014/main" val="3710478855"/>
                    </a:ext>
                  </a:extLst>
                </a:gridCol>
                <a:gridCol w="1182032">
                  <a:extLst>
                    <a:ext uri="{9D8B030D-6E8A-4147-A177-3AD203B41FA5}">
                      <a16:colId xmlns:a16="http://schemas.microsoft.com/office/drawing/2014/main" val="487529307"/>
                    </a:ext>
                  </a:extLst>
                </a:gridCol>
                <a:gridCol w="1096090">
                  <a:extLst>
                    <a:ext uri="{9D8B030D-6E8A-4147-A177-3AD203B41FA5}">
                      <a16:colId xmlns:a16="http://schemas.microsoft.com/office/drawing/2014/main" val="2381970260"/>
                    </a:ext>
                  </a:extLst>
                </a:gridCol>
                <a:gridCol w="1116387">
                  <a:extLst>
                    <a:ext uri="{9D8B030D-6E8A-4147-A177-3AD203B41FA5}">
                      <a16:colId xmlns:a16="http://schemas.microsoft.com/office/drawing/2014/main" val="3618714987"/>
                    </a:ext>
                  </a:extLst>
                </a:gridCol>
                <a:gridCol w="1096089">
                  <a:extLst>
                    <a:ext uri="{9D8B030D-6E8A-4147-A177-3AD203B41FA5}">
                      <a16:colId xmlns:a16="http://schemas.microsoft.com/office/drawing/2014/main" val="3328725823"/>
                    </a:ext>
                  </a:extLst>
                </a:gridCol>
              </a:tblGrid>
              <a:tr h="28131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GB" sz="14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780938"/>
                  </a:ext>
                </a:extLst>
              </a:tr>
              <a:tr h="28131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 &gt; 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</a:t>
                      </a:r>
                      <a:r>
                        <a:rPr lang="pt-PT" sz="1400" kern="1200" baseline="-250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r>
                        <a:rPr lang="pt-PT" sz="1400" kern="1200" baseline="-250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0.486114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0.351496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0.496937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11403613"/>
                  </a:ext>
                </a:extLst>
              </a:tr>
              <a:tr h="48590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raw 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</a:t>
                      </a:r>
                      <a:r>
                        <a:rPr lang="pt-PT" sz="1400" kern="1200" baseline="-250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r>
                        <a:rPr lang="pt-PT" sz="1400" kern="1200" baseline="-250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0.514595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0.405854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0.419139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79991803"/>
                  </a:ext>
                </a:extLst>
              </a:tr>
              <a:tr h="2813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</a:t>
                      </a:r>
                      <a:r>
                        <a:rPr lang="pt-PT" sz="1400" kern="1200" baseline="-250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r>
                        <a:rPr lang="pt-PT" sz="1400" kern="1200" baseline="-250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 </a:t>
                      </a:r>
                      <a:r>
                        <a:rPr lang="pt-PT" sz="140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only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Al</a:t>
                      </a:r>
                      <a:r>
                        <a:rPr lang="pt-PT" sz="1400" kern="1200" baseline="-250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r>
                        <a:rPr lang="pt-PT" sz="1400" kern="1200" baseline="-250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0.572654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0.507638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0.273466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7994516"/>
                  </a:ext>
                </a:extLst>
              </a:tr>
              <a:tr h="355404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raw 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Carbon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0.030292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0.001731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0.11239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32085429"/>
                  </a:ext>
                </a:extLst>
              </a:tr>
              <a:tr h="2813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D-F Shrinkage</a:t>
                      </a: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D-F Shrinkage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0.343777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0.182973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0.015371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6724777"/>
                  </a:ext>
                </a:extLst>
              </a:tr>
              <a:tr h="306884">
                <a:tc>
                  <a:txBody>
                    <a:bodyPr/>
                    <a:lstStyle/>
                    <a:p>
                      <a:r>
                        <a:rPr lang="en-GB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Carbon only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Carbon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0.032272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0.001955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-0.002301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97152355"/>
                  </a:ext>
                </a:extLst>
              </a:tr>
              <a:tr h="2813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 &gt; 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Carbon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0.032283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0.001976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-0.013284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43657562"/>
                  </a:ext>
                </a:extLst>
              </a:tr>
              <a:tr h="3927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raw 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D-F Shrinkage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0.346842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0.209531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-0.127547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37128226"/>
                  </a:ext>
                </a:extLst>
              </a:tr>
              <a:tr h="2813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</a:t>
                      </a:r>
                      <a:r>
                        <a:rPr lang="pt-PT" sz="1400" kern="1200" baseline="-250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r>
                        <a:rPr lang="pt-PT" sz="1400" kern="1200" baseline="-250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GB" sz="1400" kern="1200" baseline="-250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</a:t>
                      </a:r>
                      <a:r>
                        <a:rPr lang="pt-PT" sz="1400" kern="1200" baseline="-250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r>
                        <a:rPr lang="pt-PT" sz="1400" kern="1200" baseline="-250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0.097849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0.014264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-0.248736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5745082"/>
                  </a:ext>
                </a:extLst>
              </a:tr>
              <a:tr h="4859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raw materials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</a:t>
                      </a:r>
                      <a:r>
                        <a:rPr lang="pt-PT" sz="1400" kern="1200" baseline="-250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r>
                        <a:rPr lang="pt-PT" sz="1400" kern="1200" baseline="-250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0.102115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0.015396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-0.34779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61665864"/>
                  </a:ext>
                </a:extLst>
              </a:tr>
              <a:tr h="28131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 &gt; 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Fe</a:t>
                      </a:r>
                      <a:r>
                        <a:rPr lang="pt-PT" sz="1400" kern="1200" baseline="-250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  <a:r>
                        <a:rPr lang="pt-PT" sz="140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</a:t>
                      </a:r>
                      <a:r>
                        <a:rPr lang="pt-PT" sz="1400" kern="1200" baseline="-250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0.109827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0.019705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-0.724988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07747"/>
                  </a:ext>
                </a:extLst>
              </a:tr>
              <a:tr h="3813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Corr &gt; 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D-F Shrinkage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0.518506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0.425968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-3.150945</a:t>
                      </a:r>
                      <a:endParaRPr lang="en-GB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8117573"/>
                  </a:ext>
                </a:extLst>
              </a:tr>
            </a:tbl>
          </a:graphicData>
        </a:graphic>
      </p:graphicFrame>
      <p:pic>
        <p:nvPicPr>
          <p:cNvPr id="3" name="Picture 2" descr="A graph of graphing with blue and orange lines&#10;&#10;AI-generated content may be incorrect.">
            <a:extLst>
              <a:ext uri="{FF2B5EF4-FFF2-40B4-BE49-F238E27FC236}">
                <a16:creationId xmlns:a16="http://schemas.microsoft.com/office/drawing/2014/main" id="{6CDA8187-4A5A-9B61-B470-3A692F088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04" y="1846231"/>
            <a:ext cx="5107019" cy="421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7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18850-6401-C4FE-25A0-FF3B3081A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A47076E2-411B-8952-C540-E5D70329BFFC}"/>
              </a:ext>
            </a:extLst>
          </p:cNvPr>
          <p:cNvSpPr txBox="1">
            <a:spLocks/>
          </p:cNvSpPr>
          <p:nvPr/>
        </p:nvSpPr>
        <p:spPr>
          <a:xfrm>
            <a:off x="219909" y="1505343"/>
            <a:ext cx="11005807" cy="4394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4013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D0046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4013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D004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4013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D004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4013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D004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4013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400" b="1" dirty="0"/>
              <a:t>Results for neural networks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096F3A-299D-C273-5EDD-7C62D4BCC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36091"/>
              </p:ext>
            </p:extLst>
          </p:nvPr>
        </p:nvGraphicFramePr>
        <p:xfrm>
          <a:off x="306550" y="2259303"/>
          <a:ext cx="5140940" cy="270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295">
                  <a:extLst>
                    <a:ext uri="{9D8B030D-6E8A-4147-A177-3AD203B41FA5}">
                      <a16:colId xmlns:a16="http://schemas.microsoft.com/office/drawing/2014/main" val="1250586417"/>
                    </a:ext>
                  </a:extLst>
                </a:gridCol>
                <a:gridCol w="1127096">
                  <a:extLst>
                    <a:ext uri="{9D8B030D-6E8A-4147-A177-3AD203B41FA5}">
                      <a16:colId xmlns:a16="http://schemas.microsoft.com/office/drawing/2014/main" val="3326641378"/>
                    </a:ext>
                  </a:extLst>
                </a:gridCol>
                <a:gridCol w="1167319">
                  <a:extLst>
                    <a:ext uri="{9D8B030D-6E8A-4147-A177-3AD203B41FA5}">
                      <a16:colId xmlns:a16="http://schemas.microsoft.com/office/drawing/2014/main" val="2278354363"/>
                    </a:ext>
                  </a:extLst>
                </a:gridCol>
                <a:gridCol w="1206230">
                  <a:extLst>
                    <a:ext uri="{9D8B030D-6E8A-4147-A177-3AD203B41FA5}">
                      <a16:colId xmlns:a16="http://schemas.microsoft.com/office/drawing/2014/main" val="360950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GB" sz="1800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965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effectLst/>
                        </a:rPr>
                        <a:t>Related features 7 raw materials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effectLst/>
                        </a:rPr>
                        <a:t>0.285683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>
                          <a:effectLst/>
                        </a:rPr>
                        <a:t>0.263759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effectLst/>
                        </a:rPr>
                        <a:t>0.998125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131701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effectLst/>
                        </a:rPr>
                        <a:t>All features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effectLst/>
                        </a:rPr>
                        <a:t>0.269828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effectLst/>
                        </a:rPr>
                        <a:t>0.305901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>
                          <a:effectLst/>
                        </a:rPr>
                        <a:t>0.997691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602868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effectLst/>
                        </a:rPr>
                        <a:t>Related features 5 raw materials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effectLst/>
                        </a:rPr>
                        <a:t>0.679531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>
                          <a:effectLst/>
                        </a:rPr>
                        <a:t>0.430052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effectLst/>
                        </a:rPr>
                        <a:t>0.995540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91109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effectLst/>
                        </a:rPr>
                        <a:t>All Features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>
                          <a:effectLst/>
                        </a:rPr>
                        <a:t>0.815669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>
                          <a:effectLst/>
                        </a:rPr>
                        <a:t>0.485576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effectLst/>
                        </a:rPr>
                        <a:t>0.993019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99292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effectLst/>
                        </a:rPr>
                        <a:t>3 raw materials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effectLst/>
                        </a:rPr>
                        <a:t>1.710167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effectLst/>
                        </a:rPr>
                        <a:t>0.664238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>
                          <a:effectLst/>
                        </a:rPr>
                        <a:t>0.985364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06929392"/>
                  </a:ext>
                </a:extLst>
              </a:tr>
            </a:tbl>
          </a:graphicData>
        </a:graphic>
      </p:graphicFrame>
      <p:pic>
        <p:nvPicPr>
          <p:cNvPr id="4" name="Picture 3" descr="A graph of graphing with blue and orange lines&#10;&#10;AI-generated content may be incorrect.">
            <a:extLst>
              <a:ext uri="{FF2B5EF4-FFF2-40B4-BE49-F238E27FC236}">
                <a16:creationId xmlns:a16="http://schemas.microsoft.com/office/drawing/2014/main" id="{5CE555EF-69E4-1C30-10BC-D3C5CBAB4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131" y="2254439"/>
            <a:ext cx="6177493" cy="391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9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1">
            <a:extLst>
              <a:ext uri="{FF2B5EF4-FFF2-40B4-BE49-F238E27FC236}">
                <a16:creationId xmlns:a16="http://schemas.microsoft.com/office/drawing/2014/main" id="{1C0AAC43-8AC4-1365-4573-4900C71D36A7}"/>
              </a:ext>
            </a:extLst>
          </p:cNvPr>
          <p:cNvSpPr txBox="1">
            <a:spLocks/>
          </p:cNvSpPr>
          <p:nvPr/>
        </p:nvSpPr>
        <p:spPr>
          <a:xfrm>
            <a:off x="472831" y="1914525"/>
            <a:ext cx="11141076" cy="45276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04013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D0046"/>
              </a:buClr>
              <a:buFont typeface="Arial" panose="020B0604020202020204" pitchFamily="34" charset="0"/>
              <a:buChar char="•"/>
              <a:defRPr sz="2400" kern="1200">
                <a:solidFill>
                  <a:srgbClr val="04013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D0046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4013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D004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4013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D0046"/>
              </a:buClr>
              <a:buFont typeface="Arial" panose="020B0604020202020204" pitchFamily="34" charset="0"/>
              <a:buChar char="•"/>
              <a:defRPr sz="1800" kern="1200">
                <a:solidFill>
                  <a:srgbClr val="04013A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Takeaways</a:t>
            </a:r>
            <a:endParaRPr lang="en-US" sz="2400" dirty="0"/>
          </a:p>
          <a:p>
            <a:pPr marL="1028700" lvl="1" indent="-342900"/>
            <a:r>
              <a:rPr lang="en-US" sz="2000" dirty="0"/>
              <a:t>Neural networks proved capable of predicting ceramic properties</a:t>
            </a:r>
          </a:p>
          <a:p>
            <a:pPr marL="1028700" lvl="1" indent="-342900"/>
            <a:r>
              <a:rPr lang="en-US" sz="2000" dirty="0"/>
              <a:t>Potential to help streamline production</a:t>
            </a:r>
          </a:p>
          <a:p>
            <a:pPr marL="1028700" lvl="1" indent="-342900"/>
            <a:endParaRPr lang="en-US" sz="2000" dirty="0"/>
          </a:p>
          <a:p>
            <a:r>
              <a:rPr lang="en-US" sz="2400" b="1" dirty="0"/>
              <a:t>Future work</a:t>
            </a:r>
          </a:p>
          <a:p>
            <a:pPr marL="1028700" lvl="1" indent="-342900"/>
            <a:r>
              <a:rPr lang="en-US" sz="2000" dirty="0"/>
              <a:t>More data preprocessing</a:t>
            </a:r>
          </a:p>
          <a:p>
            <a:pPr marL="1028700" lvl="1" indent="-342900"/>
            <a:r>
              <a:rPr lang="en-US" sz="2000" dirty="0"/>
              <a:t>New data to test this models on</a:t>
            </a:r>
          </a:p>
          <a:p>
            <a:pPr lvl="1" indent="0">
              <a:buNone/>
            </a:pPr>
            <a:endParaRPr lang="en-US" sz="2400" dirty="0"/>
          </a:p>
          <a:p>
            <a:r>
              <a:rPr lang="en-GB" sz="2400" b="1" dirty="0"/>
              <a:t>Acknowledgements</a:t>
            </a:r>
            <a:r>
              <a:rPr lang="en-GB" sz="2400" dirty="0"/>
              <a:t> </a:t>
            </a:r>
          </a:p>
          <a:p>
            <a:pPr marL="1028700" lvl="1" indent="-342900"/>
            <a:r>
              <a:rPr lang="en-US" sz="2000" dirty="0">
                <a:latin typeface="Source Sans Pro" panose="020B0503030403020204" pitchFamily="34" charset="0"/>
              </a:rPr>
              <a:t>Corbário – Industrial Minerals for providing the dataset</a:t>
            </a:r>
            <a:endParaRPr lang="en-GB" sz="2000" dirty="0"/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741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2971</TotalTime>
  <Words>402</Words>
  <Application>Microsoft Office PowerPoint</Application>
  <PresentationFormat>Widescreen</PresentationFormat>
  <Paragraphs>140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Source Sans Pro</vt:lpstr>
      <vt:lpstr>Office Theme</vt:lpstr>
      <vt:lpstr>Machine learning techniques for predicting the properties of ceramic products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Antonio Teixeira</dc:creator>
  <cp:lastModifiedBy>Pedro Domingues</cp:lastModifiedBy>
  <cp:revision>44</cp:revision>
  <dcterms:created xsi:type="dcterms:W3CDTF">2018-11-13T12:41:19Z</dcterms:created>
  <dcterms:modified xsi:type="dcterms:W3CDTF">2025-07-16T10:53:56Z</dcterms:modified>
</cp:coreProperties>
</file>