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4"/>
  </p:notesMasterIdLst>
  <p:sldIdLst>
    <p:sldId id="256" r:id="rId2"/>
    <p:sldId id="264" r:id="rId3"/>
    <p:sldId id="347" r:id="rId4"/>
    <p:sldId id="351" r:id="rId5"/>
    <p:sldId id="348" r:id="rId6"/>
    <p:sldId id="350" r:id="rId7"/>
    <p:sldId id="354" r:id="rId8"/>
    <p:sldId id="352" r:id="rId9"/>
    <p:sldId id="359" r:id="rId10"/>
    <p:sldId id="355" r:id="rId11"/>
    <p:sldId id="356" r:id="rId12"/>
    <p:sldId id="358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erriweather Light" panose="00000400000000000000" pitchFamily="2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Vidaloka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1CA735-76F6-419D-9968-BDF9780ECF22}">
  <a:tblStyle styleId="{CF1CA735-76F6-419D-9968-BDF9780ECF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cc7554a049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cc7554a049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451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1083f33e91c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1083f33e91c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838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84717712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84717712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075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07aaa41fe9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07aaa41fe9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956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cc7554a04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cc7554a04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58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647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497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083f33e91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083f33e91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769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943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16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4" r:id="rId4"/>
    <p:sldLayoutId id="2147483668" r:id="rId5"/>
    <p:sldLayoutId id="2147483676" r:id="rId6"/>
    <p:sldLayoutId id="2147483680" r:id="rId7"/>
    <p:sldLayoutId id="2147483682" r:id="rId8"/>
    <p:sldLayoutId id="2147483694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50" y="2345225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b="1" dirty="0"/>
              <a:t>Case Study: </a:t>
            </a:r>
            <a:br>
              <a:rPr lang="en-GB" b="1" dirty="0"/>
            </a:br>
            <a:r>
              <a:rPr lang="en-GB" b="1" dirty="0"/>
              <a:t>FIFA-</a:t>
            </a:r>
            <a:r>
              <a:rPr lang="en-GB" b="1" dirty="0" err="1"/>
              <a:t>MoneyBall</a:t>
            </a:r>
            <a:br>
              <a:rPr lang="en-GB" dirty="0"/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91"/>
          <p:cNvSpPr txBox="1">
            <a:spLocks noGrp="1"/>
          </p:cNvSpPr>
          <p:nvPr>
            <p:ph type="title"/>
          </p:nvPr>
        </p:nvSpPr>
        <p:spPr>
          <a:xfrm>
            <a:off x="713225" y="43439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the best solution</a:t>
            </a:r>
            <a:endParaRPr dirty="0"/>
          </a:p>
        </p:txBody>
      </p:sp>
      <p:sp>
        <p:nvSpPr>
          <p:cNvPr id="950" name="Google Shape;950;p91"/>
          <p:cNvSpPr txBox="1"/>
          <p:nvPr/>
        </p:nvSpPr>
        <p:spPr>
          <a:xfrm>
            <a:off x="3066038" y="1611518"/>
            <a:ext cx="2499374" cy="63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each group summing the three individual predicted scores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91"/>
          <p:cNvSpPr txBox="1"/>
          <p:nvPr/>
        </p:nvSpPr>
        <p:spPr>
          <a:xfrm>
            <a:off x="6677650" y="3023486"/>
            <a:ext cx="19869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Choosing the group with highest combined score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91"/>
          <p:cNvSpPr txBox="1"/>
          <p:nvPr/>
        </p:nvSpPr>
        <p:spPr>
          <a:xfrm>
            <a:off x="502701" y="2985478"/>
            <a:ext cx="172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Combining all possible groups of 3 palyers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55" name="Google Shape;955;p91"/>
          <p:cNvGrpSpPr/>
          <p:nvPr/>
        </p:nvGrpSpPr>
        <p:grpSpPr>
          <a:xfrm>
            <a:off x="713225" y="2420391"/>
            <a:ext cx="7589911" cy="669660"/>
            <a:chOff x="1061626" y="2700425"/>
            <a:chExt cx="5894216" cy="669660"/>
          </a:xfrm>
        </p:grpSpPr>
        <p:cxnSp>
          <p:nvCxnSpPr>
            <p:cNvPr id="956" name="Google Shape;956;p91"/>
            <p:cNvCxnSpPr>
              <a:cxnSpLocks/>
              <a:stCxn id="957" idx="3"/>
            </p:cNvCxnSpPr>
            <p:nvPr/>
          </p:nvCxnSpPr>
          <p:spPr>
            <a:xfrm>
              <a:off x="2072626" y="3034175"/>
              <a:ext cx="1382902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91"/>
            <p:cNvCxnSpPr>
              <a:cxnSpLocks/>
            </p:cNvCxnSpPr>
            <p:nvPr/>
          </p:nvCxnSpPr>
          <p:spPr>
            <a:xfrm>
              <a:off x="4413350" y="3034175"/>
              <a:ext cx="1490989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7" name="Google Shape;957;p91"/>
            <p:cNvSpPr txBox="1"/>
            <p:nvPr/>
          </p:nvSpPr>
          <p:spPr>
            <a:xfrm>
              <a:off x="1061626" y="270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958" name="Google Shape;958;p91"/>
            <p:cNvSpPr txBox="1"/>
            <p:nvPr/>
          </p:nvSpPr>
          <p:spPr>
            <a:xfrm>
              <a:off x="3431750" y="2702585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sz="35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960" name="Google Shape;960;p91"/>
            <p:cNvSpPr txBox="1"/>
            <p:nvPr/>
          </p:nvSpPr>
          <p:spPr>
            <a:xfrm>
              <a:off x="5974242" y="2700425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03</a:t>
              </a:r>
              <a:endParaRPr sz="35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73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22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Manuel Neuer</a:t>
            </a:r>
            <a:endParaRPr dirty="0"/>
          </a:p>
        </p:txBody>
      </p:sp>
      <p:sp>
        <p:nvSpPr>
          <p:cNvPr id="1555" name="Google Shape;1555;p122"/>
          <p:cNvSpPr txBox="1">
            <a:spLocks noGrp="1"/>
          </p:cNvSpPr>
          <p:nvPr>
            <p:ph type="title"/>
          </p:nvPr>
        </p:nvSpPr>
        <p:spPr>
          <a:xfrm>
            <a:off x="170121" y="445025"/>
            <a:ext cx="80208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Total Investment €83M (</a:t>
            </a:r>
            <a:r>
              <a:rPr lang="en" sz="2000" dirty="0"/>
              <a:t>+€1M Bonus for Scouting Team)</a:t>
            </a:r>
            <a:endParaRPr sz="2000" dirty="0"/>
          </a:p>
        </p:txBody>
      </p:sp>
      <p:sp>
        <p:nvSpPr>
          <p:cNvPr id="1556" name="Google Shape;1556;p122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€29M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pt-PT" sz="2000" dirty="0"/>
              <a:t>Pred 89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</p:txBody>
      </p:sp>
      <p:sp>
        <p:nvSpPr>
          <p:cNvPr id="1557" name="Google Shape;1557;p122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Philipp Lahm</a:t>
            </a:r>
            <a:endParaRPr dirty="0"/>
          </a:p>
        </p:txBody>
      </p:sp>
      <p:sp>
        <p:nvSpPr>
          <p:cNvPr id="1558" name="Google Shape;1558;p122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€29.5M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pt-PT" sz="2000" dirty="0"/>
              <a:t>Pred 90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</p:txBody>
      </p:sp>
      <p:sp>
        <p:nvSpPr>
          <p:cNvPr id="1559" name="Google Shape;1559;p122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Luka Modric</a:t>
            </a:r>
            <a:endParaRPr dirty="0"/>
          </a:p>
        </p:txBody>
      </p:sp>
      <p:sp>
        <p:nvSpPr>
          <p:cNvPr id="1560" name="Google Shape;1560;p122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€24.5M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Pred 88</a:t>
            </a:r>
            <a:endParaRPr sz="2000" dirty="0"/>
          </a:p>
        </p:txBody>
      </p:sp>
      <p:pic>
        <p:nvPicPr>
          <p:cNvPr id="2" name="Picture 1" descr="A person in a black jersey&#10;&#10;Description automatically generated">
            <a:extLst>
              <a:ext uri="{FF2B5EF4-FFF2-40B4-BE49-F238E27FC236}">
                <a16:creationId xmlns:a16="http://schemas.microsoft.com/office/drawing/2014/main" id="{A64202F9-EAC3-DDCC-F47E-7339271BA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100" y="1244009"/>
            <a:ext cx="2156204" cy="2156204"/>
          </a:xfrm>
          <a:prstGeom prst="rect">
            <a:avLst/>
          </a:prstGeom>
        </p:spPr>
      </p:pic>
      <p:pic>
        <p:nvPicPr>
          <p:cNvPr id="3" name="Picture 2" descr="A person in a red and white football jersey&#10;&#10;Description automatically generated">
            <a:extLst>
              <a:ext uri="{FF2B5EF4-FFF2-40B4-BE49-F238E27FC236}">
                <a16:creationId xmlns:a16="http://schemas.microsoft.com/office/drawing/2014/main" id="{D3AB224C-0F95-4820-F132-8FE634F87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5" y="1113793"/>
            <a:ext cx="2773068" cy="2331641"/>
          </a:xfrm>
          <a:prstGeom prst="rect">
            <a:avLst/>
          </a:prstGeom>
        </p:spPr>
      </p:pic>
      <p:pic>
        <p:nvPicPr>
          <p:cNvPr id="5" name="Picture 4" descr="A person holding a trophy&#10;&#10;Description automatically generated">
            <a:extLst>
              <a:ext uri="{FF2B5EF4-FFF2-40B4-BE49-F238E27FC236}">
                <a16:creationId xmlns:a16="http://schemas.microsoft.com/office/drawing/2014/main" id="{4B11667B-89A4-2984-4BA7-4BFAE39856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001"/>
          <a:stretch/>
        </p:blipFill>
        <p:spPr>
          <a:xfrm>
            <a:off x="6064850" y="1067110"/>
            <a:ext cx="1933098" cy="233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6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68;p123">
            <a:extLst>
              <a:ext uri="{FF2B5EF4-FFF2-40B4-BE49-F238E27FC236}">
                <a16:creationId xmlns:a16="http://schemas.microsoft.com/office/drawing/2014/main" id="{CC1F7450-CD25-07FC-6B78-38D2C339C93A}"/>
              </a:ext>
            </a:extLst>
          </p:cNvPr>
          <p:cNvSpPr txBox="1">
            <a:spLocks/>
          </p:cNvSpPr>
          <p:nvPr/>
        </p:nvSpPr>
        <p:spPr>
          <a:xfrm>
            <a:off x="1988289" y="1492949"/>
            <a:ext cx="4896970" cy="178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dirty="0"/>
              <a:t>Thanks!</a:t>
            </a:r>
          </a:p>
          <a:p>
            <a:pPr algn="ctr"/>
            <a:r>
              <a:rPr lang="pt-PT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85809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204509" y="1183916"/>
            <a:ext cx="4367491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Ironhack FC Scouting Team</a:t>
            </a:r>
            <a:endParaRPr sz="4800" dirty="0"/>
          </a:p>
        </p:txBody>
      </p:sp>
      <p:sp>
        <p:nvSpPr>
          <p:cNvPr id="560" name="Google Shape;560;p67"/>
          <p:cNvSpPr txBox="1">
            <a:spLocks noGrp="1"/>
          </p:cNvSpPr>
          <p:nvPr>
            <p:ph type="subTitle" idx="1"/>
          </p:nvPr>
        </p:nvSpPr>
        <p:spPr>
          <a:xfrm>
            <a:off x="4455042" y="906716"/>
            <a:ext cx="4561368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We</a:t>
            </a:r>
            <a:r>
              <a:rPr lang="en-GB" sz="1800" dirty="0"/>
              <a:t> discover, evaluate,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and recruit promising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new players for Ironhack FC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marL="0" indent="0"/>
            <a:r>
              <a:rPr lang="en-GB" sz="1800" dirty="0"/>
              <a:t>We apply predictive models to identify the players, utilizing the </a:t>
            </a:r>
          </a:p>
          <a:p>
            <a:pPr marL="0" indent="0"/>
            <a:r>
              <a:rPr lang="en-GB" sz="1800" dirty="0"/>
              <a:t>power of player data, to create a shortlist of players to select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3" name="Google Shape;560;p67">
            <a:extLst>
              <a:ext uri="{FF2B5EF4-FFF2-40B4-BE49-F238E27FC236}">
                <a16:creationId xmlns:a16="http://schemas.microsoft.com/office/drawing/2014/main" id="{EDC6C6BE-B50B-87B6-B4BE-ECB905656287}"/>
              </a:ext>
            </a:extLst>
          </p:cNvPr>
          <p:cNvSpPr txBox="1">
            <a:spLocks/>
          </p:cNvSpPr>
          <p:nvPr/>
        </p:nvSpPr>
        <p:spPr>
          <a:xfrm>
            <a:off x="223284" y="415865"/>
            <a:ext cx="2328531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GB" sz="2000" dirty="0"/>
              <a:t>Who we are?</a:t>
            </a:r>
          </a:p>
          <a:p>
            <a:pPr marL="0" indent="0"/>
            <a:endParaRPr lang="en-GB" sz="2000" dirty="0"/>
          </a:p>
        </p:txBody>
      </p:sp>
      <p:grpSp>
        <p:nvGrpSpPr>
          <p:cNvPr id="4" name="Google Shape;1634;p124">
            <a:extLst>
              <a:ext uri="{FF2B5EF4-FFF2-40B4-BE49-F238E27FC236}">
                <a16:creationId xmlns:a16="http://schemas.microsoft.com/office/drawing/2014/main" id="{1170A901-C993-8BD0-239E-57F755E314C1}"/>
              </a:ext>
            </a:extLst>
          </p:cNvPr>
          <p:cNvGrpSpPr/>
          <p:nvPr/>
        </p:nvGrpSpPr>
        <p:grpSpPr>
          <a:xfrm>
            <a:off x="1387549" y="2982782"/>
            <a:ext cx="1433768" cy="1167009"/>
            <a:chOff x="5845743" y="2753905"/>
            <a:chExt cx="323864" cy="323864"/>
          </a:xfrm>
        </p:grpSpPr>
        <p:sp>
          <p:nvSpPr>
            <p:cNvPr id="5" name="Google Shape;1635;p124">
              <a:extLst>
                <a:ext uri="{FF2B5EF4-FFF2-40B4-BE49-F238E27FC236}">
                  <a16:creationId xmlns:a16="http://schemas.microsoft.com/office/drawing/2014/main" id="{F8E074A3-F134-36AD-DF44-0CD58A144FF6}"/>
                </a:ext>
              </a:extLst>
            </p:cNvPr>
            <p:cNvSpPr/>
            <p:nvPr/>
          </p:nvSpPr>
          <p:spPr>
            <a:xfrm>
              <a:off x="5845743" y="2753905"/>
              <a:ext cx="323864" cy="323864"/>
            </a:xfrm>
            <a:custGeom>
              <a:avLst/>
              <a:gdLst/>
              <a:ahLst/>
              <a:cxnLst/>
              <a:rect l="l" t="t" r="r" b="b"/>
              <a:pathLst>
                <a:path w="16549" h="16549" extrusionOk="0">
                  <a:moveTo>
                    <a:pt x="8275" y="1"/>
                  </a:moveTo>
                  <a:cubicBezTo>
                    <a:pt x="5844" y="11"/>
                    <a:pt x="3530" y="1089"/>
                    <a:pt x="1971" y="2961"/>
                  </a:cubicBezTo>
                  <a:lnTo>
                    <a:pt x="1971" y="1491"/>
                  </a:lnTo>
                  <a:cubicBezTo>
                    <a:pt x="1932" y="1212"/>
                    <a:pt x="1712" y="1072"/>
                    <a:pt x="1490" y="1072"/>
                  </a:cubicBezTo>
                  <a:cubicBezTo>
                    <a:pt x="1268" y="1072"/>
                    <a:pt x="1045" y="1212"/>
                    <a:pt x="1001" y="1491"/>
                  </a:cubicBezTo>
                  <a:lnTo>
                    <a:pt x="1001" y="4402"/>
                  </a:lnTo>
                  <a:cubicBezTo>
                    <a:pt x="1001" y="4667"/>
                    <a:pt x="1226" y="4893"/>
                    <a:pt x="1491" y="4893"/>
                  </a:cubicBezTo>
                  <a:lnTo>
                    <a:pt x="4402" y="4893"/>
                  </a:lnTo>
                  <a:cubicBezTo>
                    <a:pt x="4961" y="4804"/>
                    <a:pt x="4961" y="4001"/>
                    <a:pt x="4402" y="3922"/>
                  </a:cubicBezTo>
                  <a:lnTo>
                    <a:pt x="2461" y="3922"/>
                  </a:lnTo>
                  <a:cubicBezTo>
                    <a:pt x="3874" y="2060"/>
                    <a:pt x="6031" y="1056"/>
                    <a:pt x="8236" y="1056"/>
                  </a:cubicBezTo>
                  <a:cubicBezTo>
                    <a:pt x="9397" y="1056"/>
                    <a:pt x="10571" y="1334"/>
                    <a:pt x="11657" y="1913"/>
                  </a:cubicBezTo>
                  <a:cubicBezTo>
                    <a:pt x="14804" y="3589"/>
                    <a:pt x="16254" y="7304"/>
                    <a:pt x="15098" y="10676"/>
                  </a:cubicBezTo>
                  <a:cubicBezTo>
                    <a:pt x="14076" y="13654"/>
                    <a:pt x="11290" y="15584"/>
                    <a:pt x="8230" y="15584"/>
                  </a:cubicBezTo>
                  <a:cubicBezTo>
                    <a:pt x="7824" y="15584"/>
                    <a:pt x="7413" y="15550"/>
                    <a:pt x="7000" y="15480"/>
                  </a:cubicBezTo>
                  <a:cubicBezTo>
                    <a:pt x="3491" y="14872"/>
                    <a:pt x="932" y="11814"/>
                    <a:pt x="971" y="8245"/>
                  </a:cubicBezTo>
                  <a:cubicBezTo>
                    <a:pt x="981" y="7647"/>
                    <a:pt x="1069" y="7039"/>
                    <a:pt x="1236" y="6461"/>
                  </a:cubicBezTo>
                  <a:cubicBezTo>
                    <a:pt x="1344" y="6187"/>
                    <a:pt x="1197" y="5873"/>
                    <a:pt x="903" y="5795"/>
                  </a:cubicBezTo>
                  <a:cubicBezTo>
                    <a:pt x="864" y="5785"/>
                    <a:pt x="826" y="5781"/>
                    <a:pt x="787" y="5781"/>
                  </a:cubicBezTo>
                  <a:cubicBezTo>
                    <a:pt x="544" y="5781"/>
                    <a:pt x="320" y="5962"/>
                    <a:pt x="295" y="6216"/>
                  </a:cubicBezTo>
                  <a:cubicBezTo>
                    <a:pt x="109" y="6883"/>
                    <a:pt x="11" y="7559"/>
                    <a:pt x="1" y="8245"/>
                  </a:cubicBezTo>
                  <a:cubicBezTo>
                    <a:pt x="1" y="12794"/>
                    <a:pt x="3716" y="16548"/>
                    <a:pt x="8275" y="16548"/>
                  </a:cubicBezTo>
                  <a:cubicBezTo>
                    <a:pt x="12843" y="16548"/>
                    <a:pt x="16548" y="12843"/>
                    <a:pt x="16548" y="8275"/>
                  </a:cubicBezTo>
                  <a:cubicBezTo>
                    <a:pt x="16548" y="3706"/>
                    <a:pt x="12843" y="11"/>
                    <a:pt x="8275" y="11"/>
                  </a:cubicBezTo>
                  <a:lnTo>
                    <a:pt x="82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36;p124">
              <a:extLst>
                <a:ext uri="{FF2B5EF4-FFF2-40B4-BE49-F238E27FC236}">
                  <a16:creationId xmlns:a16="http://schemas.microsoft.com/office/drawing/2014/main" id="{AA5E64D8-6303-8940-8CB1-A3556E88A4E3}"/>
                </a:ext>
              </a:extLst>
            </p:cNvPr>
            <p:cNvSpPr/>
            <p:nvPr/>
          </p:nvSpPr>
          <p:spPr>
            <a:xfrm>
              <a:off x="5903298" y="2925240"/>
              <a:ext cx="57007" cy="75990"/>
            </a:xfrm>
            <a:custGeom>
              <a:avLst/>
              <a:gdLst/>
              <a:ahLst/>
              <a:cxnLst/>
              <a:rect l="l" t="t" r="r" b="b"/>
              <a:pathLst>
                <a:path w="2913" h="3883" extrusionOk="0">
                  <a:moveTo>
                    <a:pt x="491" y="0"/>
                  </a:moveTo>
                  <a:cubicBezTo>
                    <a:pt x="216" y="0"/>
                    <a:pt x="1" y="216"/>
                    <a:pt x="1" y="490"/>
                  </a:cubicBezTo>
                  <a:lnTo>
                    <a:pt x="1" y="3392"/>
                  </a:lnTo>
                  <a:cubicBezTo>
                    <a:pt x="1" y="3666"/>
                    <a:pt x="216" y="3882"/>
                    <a:pt x="491" y="3882"/>
                  </a:cubicBezTo>
                  <a:lnTo>
                    <a:pt x="2422" y="3882"/>
                  </a:lnTo>
                  <a:cubicBezTo>
                    <a:pt x="2697" y="3872"/>
                    <a:pt x="2912" y="3657"/>
                    <a:pt x="2912" y="3392"/>
                  </a:cubicBezTo>
                  <a:lnTo>
                    <a:pt x="2912" y="490"/>
                  </a:lnTo>
                  <a:cubicBezTo>
                    <a:pt x="2912" y="216"/>
                    <a:pt x="2697" y="0"/>
                    <a:pt x="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37;p124">
              <a:extLst>
                <a:ext uri="{FF2B5EF4-FFF2-40B4-BE49-F238E27FC236}">
                  <a16:creationId xmlns:a16="http://schemas.microsoft.com/office/drawing/2014/main" id="{313531C8-CD64-8ECA-73C2-4A9758DAF274}"/>
                </a:ext>
              </a:extLst>
            </p:cNvPr>
            <p:cNvSpPr/>
            <p:nvPr/>
          </p:nvSpPr>
          <p:spPr>
            <a:xfrm>
              <a:off x="5979269" y="2887255"/>
              <a:ext cx="57007" cy="113976"/>
            </a:xfrm>
            <a:custGeom>
              <a:avLst/>
              <a:gdLst/>
              <a:ahLst/>
              <a:cxnLst/>
              <a:rect l="l" t="t" r="r" b="b"/>
              <a:pathLst>
                <a:path w="2913" h="5824" extrusionOk="0">
                  <a:moveTo>
                    <a:pt x="491" y="0"/>
                  </a:moveTo>
                  <a:cubicBezTo>
                    <a:pt x="217" y="0"/>
                    <a:pt x="1" y="216"/>
                    <a:pt x="1" y="490"/>
                  </a:cubicBezTo>
                  <a:lnTo>
                    <a:pt x="1" y="5333"/>
                  </a:lnTo>
                  <a:cubicBezTo>
                    <a:pt x="1" y="5607"/>
                    <a:pt x="217" y="5823"/>
                    <a:pt x="491" y="5823"/>
                  </a:cubicBezTo>
                  <a:lnTo>
                    <a:pt x="2422" y="5823"/>
                  </a:lnTo>
                  <a:cubicBezTo>
                    <a:pt x="2687" y="5823"/>
                    <a:pt x="2912" y="5598"/>
                    <a:pt x="2912" y="5333"/>
                  </a:cubicBezTo>
                  <a:lnTo>
                    <a:pt x="2912" y="490"/>
                  </a:lnTo>
                  <a:cubicBezTo>
                    <a:pt x="2912" y="216"/>
                    <a:pt x="2687" y="0"/>
                    <a:pt x="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38;p124">
              <a:extLst>
                <a:ext uri="{FF2B5EF4-FFF2-40B4-BE49-F238E27FC236}">
                  <a16:creationId xmlns:a16="http://schemas.microsoft.com/office/drawing/2014/main" id="{3AD0C56D-C915-157E-D8DD-ECC5FB0BE77F}"/>
                </a:ext>
              </a:extLst>
            </p:cNvPr>
            <p:cNvSpPr/>
            <p:nvPr/>
          </p:nvSpPr>
          <p:spPr>
            <a:xfrm>
              <a:off x="6055064" y="2830463"/>
              <a:ext cx="56988" cy="170944"/>
            </a:xfrm>
            <a:custGeom>
              <a:avLst/>
              <a:gdLst/>
              <a:ahLst/>
              <a:cxnLst/>
              <a:rect l="l" t="t" r="r" b="b"/>
              <a:pathLst>
                <a:path w="2912" h="8735" extrusionOk="0">
                  <a:moveTo>
                    <a:pt x="490" y="0"/>
                  </a:moveTo>
                  <a:cubicBezTo>
                    <a:pt x="216" y="0"/>
                    <a:pt x="0" y="216"/>
                    <a:pt x="0" y="490"/>
                  </a:cubicBezTo>
                  <a:lnTo>
                    <a:pt x="0" y="8245"/>
                  </a:lnTo>
                  <a:cubicBezTo>
                    <a:pt x="0" y="8509"/>
                    <a:pt x="216" y="8735"/>
                    <a:pt x="490" y="8735"/>
                  </a:cubicBezTo>
                  <a:lnTo>
                    <a:pt x="2421" y="8725"/>
                  </a:lnTo>
                  <a:cubicBezTo>
                    <a:pt x="2696" y="8715"/>
                    <a:pt x="2912" y="8500"/>
                    <a:pt x="2912" y="8235"/>
                  </a:cubicBezTo>
                  <a:lnTo>
                    <a:pt x="2912" y="490"/>
                  </a:lnTo>
                  <a:cubicBezTo>
                    <a:pt x="2912" y="216"/>
                    <a:pt x="2696" y="0"/>
                    <a:pt x="2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9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Our goal</a:t>
            </a:r>
            <a:endParaRPr sz="4400" dirty="0"/>
          </a:p>
        </p:txBody>
      </p:sp>
      <p:sp>
        <p:nvSpPr>
          <p:cNvPr id="1083" name="Google Shape;1083;p96"/>
          <p:cNvSpPr txBox="1"/>
          <p:nvPr/>
        </p:nvSpPr>
        <p:spPr>
          <a:xfrm>
            <a:off x="6928313" y="3109345"/>
            <a:ext cx="1098038" cy="299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Players</a:t>
            </a:r>
            <a:endParaRPr sz="2300" dirty="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088" name="Google Shape;1088;p96"/>
          <p:cNvSpPr txBox="1"/>
          <p:nvPr/>
        </p:nvSpPr>
        <p:spPr>
          <a:xfrm>
            <a:off x="7075313" y="2084338"/>
            <a:ext cx="59081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3</a:t>
            </a:r>
            <a:endParaRPr sz="4500" dirty="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089" name="Google Shape;1089;p96"/>
          <p:cNvSpPr txBox="1"/>
          <p:nvPr/>
        </p:nvSpPr>
        <p:spPr>
          <a:xfrm>
            <a:off x="2542151" y="3094653"/>
            <a:ext cx="1756633" cy="34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Budget</a:t>
            </a:r>
            <a:endParaRPr sz="2300" dirty="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094" name="Google Shape;1094;p96"/>
          <p:cNvSpPr txBox="1"/>
          <p:nvPr/>
        </p:nvSpPr>
        <p:spPr>
          <a:xfrm>
            <a:off x="2381994" y="2096880"/>
            <a:ext cx="2213101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€100M</a:t>
            </a:r>
            <a:endParaRPr sz="4500" dirty="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2" name="Google Shape;7416;p144">
            <a:extLst>
              <a:ext uri="{FF2B5EF4-FFF2-40B4-BE49-F238E27FC236}">
                <a16:creationId xmlns:a16="http://schemas.microsoft.com/office/drawing/2014/main" id="{6EF14BDC-BCB0-D781-3D5F-37A0FE5F757F}"/>
              </a:ext>
            </a:extLst>
          </p:cNvPr>
          <p:cNvGrpSpPr/>
          <p:nvPr/>
        </p:nvGrpSpPr>
        <p:grpSpPr>
          <a:xfrm>
            <a:off x="535990" y="1746018"/>
            <a:ext cx="1756632" cy="1687436"/>
            <a:chOff x="-59869425" y="4102225"/>
            <a:chExt cx="319025" cy="311504"/>
          </a:xfrm>
          <a:solidFill>
            <a:schemeClr val="bg2">
              <a:lumMod val="65000"/>
              <a:lumOff val="35000"/>
            </a:schemeClr>
          </a:solidFill>
        </p:grpSpPr>
        <p:sp>
          <p:nvSpPr>
            <p:cNvPr id="3" name="Google Shape;7417;p144">
              <a:extLst>
                <a:ext uri="{FF2B5EF4-FFF2-40B4-BE49-F238E27FC236}">
                  <a16:creationId xmlns:a16="http://schemas.microsoft.com/office/drawing/2014/main" id="{6349BCF9-9D43-D34B-1BE2-939059C7EA05}"/>
                </a:ext>
              </a:extLst>
            </p:cNvPr>
            <p:cNvSpPr/>
            <p:nvPr/>
          </p:nvSpPr>
          <p:spPr>
            <a:xfrm>
              <a:off x="-59869425" y="4102225"/>
              <a:ext cx="149675" cy="256825"/>
            </a:xfrm>
            <a:custGeom>
              <a:avLst/>
              <a:gdLst/>
              <a:ahLst/>
              <a:cxnLst/>
              <a:rect l="l" t="t" r="r" b="b"/>
              <a:pathLst>
                <a:path w="5987" h="10273" extrusionOk="0">
                  <a:moveTo>
                    <a:pt x="5532" y="1"/>
                  </a:moveTo>
                  <a:cubicBezTo>
                    <a:pt x="5515" y="1"/>
                    <a:pt x="5499" y="2"/>
                    <a:pt x="5483" y="4"/>
                  </a:cubicBezTo>
                  <a:cubicBezTo>
                    <a:pt x="2364" y="445"/>
                    <a:pt x="1" y="3123"/>
                    <a:pt x="1" y="6274"/>
                  </a:cubicBezTo>
                  <a:cubicBezTo>
                    <a:pt x="1" y="7692"/>
                    <a:pt x="442" y="8983"/>
                    <a:pt x="1293" y="10086"/>
                  </a:cubicBezTo>
                  <a:cubicBezTo>
                    <a:pt x="1381" y="10209"/>
                    <a:pt x="1507" y="10273"/>
                    <a:pt x="1635" y="10273"/>
                  </a:cubicBezTo>
                  <a:cubicBezTo>
                    <a:pt x="1737" y="10273"/>
                    <a:pt x="1839" y="10233"/>
                    <a:pt x="1923" y="10149"/>
                  </a:cubicBezTo>
                  <a:lnTo>
                    <a:pt x="3719" y="8353"/>
                  </a:lnTo>
                  <a:cubicBezTo>
                    <a:pt x="3813" y="8259"/>
                    <a:pt x="3845" y="8007"/>
                    <a:pt x="3782" y="7849"/>
                  </a:cubicBezTo>
                  <a:cubicBezTo>
                    <a:pt x="3498" y="7376"/>
                    <a:pt x="3341" y="6809"/>
                    <a:pt x="3341" y="6274"/>
                  </a:cubicBezTo>
                  <a:cubicBezTo>
                    <a:pt x="3341" y="4888"/>
                    <a:pt x="4286" y="3659"/>
                    <a:pt x="5672" y="3312"/>
                  </a:cubicBezTo>
                  <a:cubicBezTo>
                    <a:pt x="5861" y="3281"/>
                    <a:pt x="5987" y="3123"/>
                    <a:pt x="5987" y="2934"/>
                  </a:cubicBezTo>
                  <a:lnTo>
                    <a:pt x="5987" y="414"/>
                  </a:lnTo>
                  <a:cubicBezTo>
                    <a:pt x="5958" y="180"/>
                    <a:pt x="5739" y="1"/>
                    <a:pt x="55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418;p144">
              <a:extLst>
                <a:ext uri="{FF2B5EF4-FFF2-40B4-BE49-F238E27FC236}">
                  <a16:creationId xmlns:a16="http://schemas.microsoft.com/office/drawing/2014/main" id="{C8067CF6-E452-66D3-E914-5E7A484DE83E}"/>
                </a:ext>
              </a:extLst>
            </p:cNvPr>
            <p:cNvSpPr/>
            <p:nvPr/>
          </p:nvSpPr>
          <p:spPr>
            <a:xfrm>
              <a:off x="-59810738" y="4318404"/>
              <a:ext cx="201650" cy="95325"/>
            </a:xfrm>
            <a:custGeom>
              <a:avLst/>
              <a:gdLst/>
              <a:ahLst/>
              <a:cxnLst/>
              <a:rect l="l" t="t" r="r" b="b"/>
              <a:pathLst>
                <a:path w="8066" h="3813" extrusionOk="0">
                  <a:moveTo>
                    <a:pt x="5758" y="0"/>
                  </a:moveTo>
                  <a:cubicBezTo>
                    <a:pt x="5692" y="0"/>
                    <a:pt x="5629" y="11"/>
                    <a:pt x="5577" y="32"/>
                  </a:cubicBezTo>
                  <a:cubicBezTo>
                    <a:pt x="5091" y="339"/>
                    <a:pt x="4530" y="489"/>
                    <a:pt x="3972" y="489"/>
                  </a:cubicBezTo>
                  <a:cubicBezTo>
                    <a:pt x="3444" y="489"/>
                    <a:pt x="2917" y="355"/>
                    <a:pt x="2458" y="95"/>
                  </a:cubicBezTo>
                  <a:cubicBezTo>
                    <a:pt x="2389" y="53"/>
                    <a:pt x="2314" y="30"/>
                    <a:pt x="2239" y="30"/>
                  </a:cubicBezTo>
                  <a:cubicBezTo>
                    <a:pt x="2141" y="30"/>
                    <a:pt x="2042" y="69"/>
                    <a:pt x="1954" y="158"/>
                  </a:cubicBezTo>
                  <a:lnTo>
                    <a:pt x="189" y="1922"/>
                  </a:lnTo>
                  <a:cubicBezTo>
                    <a:pt x="0" y="2143"/>
                    <a:pt x="32" y="2395"/>
                    <a:pt x="221" y="2552"/>
                  </a:cubicBezTo>
                  <a:cubicBezTo>
                    <a:pt x="1324" y="3403"/>
                    <a:pt x="2615" y="3812"/>
                    <a:pt x="4001" y="3812"/>
                  </a:cubicBezTo>
                  <a:cubicBezTo>
                    <a:pt x="5388" y="3812"/>
                    <a:pt x="6711" y="3403"/>
                    <a:pt x="7814" y="2521"/>
                  </a:cubicBezTo>
                  <a:cubicBezTo>
                    <a:pt x="8034" y="2363"/>
                    <a:pt x="8066" y="2080"/>
                    <a:pt x="7877" y="1890"/>
                  </a:cubicBezTo>
                  <a:lnTo>
                    <a:pt x="6112" y="126"/>
                  </a:lnTo>
                  <a:cubicBezTo>
                    <a:pt x="6028" y="42"/>
                    <a:pt x="5888" y="0"/>
                    <a:pt x="57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5" name="Google Shape;7419;p144">
              <a:extLst>
                <a:ext uri="{FF2B5EF4-FFF2-40B4-BE49-F238E27FC236}">
                  <a16:creationId xmlns:a16="http://schemas.microsoft.com/office/drawing/2014/main" id="{E6CFC43D-FFD9-2041-6EFA-B5F7C2508890}"/>
                </a:ext>
              </a:extLst>
            </p:cNvPr>
            <p:cNvSpPr/>
            <p:nvPr/>
          </p:nvSpPr>
          <p:spPr>
            <a:xfrm>
              <a:off x="-59700075" y="4102225"/>
              <a:ext cx="149675" cy="256525"/>
            </a:xfrm>
            <a:custGeom>
              <a:avLst/>
              <a:gdLst/>
              <a:ahLst/>
              <a:cxnLst/>
              <a:rect l="l" t="t" r="r" b="b"/>
              <a:pathLst>
                <a:path w="5987" h="10261" extrusionOk="0">
                  <a:moveTo>
                    <a:pt x="418" y="1"/>
                  </a:moveTo>
                  <a:cubicBezTo>
                    <a:pt x="190" y="1"/>
                    <a:pt x="1" y="180"/>
                    <a:pt x="1" y="414"/>
                  </a:cubicBezTo>
                  <a:lnTo>
                    <a:pt x="1" y="2934"/>
                  </a:lnTo>
                  <a:cubicBezTo>
                    <a:pt x="1" y="3123"/>
                    <a:pt x="127" y="3281"/>
                    <a:pt x="316" y="3312"/>
                  </a:cubicBezTo>
                  <a:cubicBezTo>
                    <a:pt x="1639" y="3659"/>
                    <a:pt x="2647" y="4856"/>
                    <a:pt x="2647" y="6274"/>
                  </a:cubicBezTo>
                  <a:cubicBezTo>
                    <a:pt x="2647" y="6809"/>
                    <a:pt x="2489" y="7376"/>
                    <a:pt x="2206" y="7849"/>
                  </a:cubicBezTo>
                  <a:cubicBezTo>
                    <a:pt x="2080" y="8007"/>
                    <a:pt x="2111" y="8196"/>
                    <a:pt x="2269" y="8353"/>
                  </a:cubicBezTo>
                  <a:lnTo>
                    <a:pt x="4065" y="10149"/>
                  </a:lnTo>
                  <a:cubicBezTo>
                    <a:pt x="4137" y="10221"/>
                    <a:pt x="4242" y="10260"/>
                    <a:pt x="4350" y="10260"/>
                  </a:cubicBezTo>
                  <a:cubicBezTo>
                    <a:pt x="4478" y="10260"/>
                    <a:pt x="4609" y="10205"/>
                    <a:pt x="4695" y="10086"/>
                  </a:cubicBezTo>
                  <a:cubicBezTo>
                    <a:pt x="5514" y="8983"/>
                    <a:pt x="5987" y="7660"/>
                    <a:pt x="5987" y="6274"/>
                  </a:cubicBezTo>
                  <a:cubicBezTo>
                    <a:pt x="5892" y="3123"/>
                    <a:pt x="3592" y="445"/>
                    <a:pt x="473" y="4"/>
                  </a:cubicBezTo>
                  <a:cubicBezTo>
                    <a:pt x="455" y="2"/>
                    <a:pt x="436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7420;p144">
              <a:extLst>
                <a:ext uri="{FF2B5EF4-FFF2-40B4-BE49-F238E27FC236}">
                  <a16:creationId xmlns:a16="http://schemas.microsoft.com/office/drawing/2014/main" id="{A3A5A752-2A8C-6092-0371-54B458A547E1}"/>
                </a:ext>
              </a:extLst>
            </p:cNvPr>
            <p:cNvSpPr/>
            <p:nvPr/>
          </p:nvSpPr>
          <p:spPr>
            <a:xfrm>
              <a:off x="-59742600" y="4187375"/>
              <a:ext cx="63025" cy="144950"/>
            </a:xfrm>
            <a:custGeom>
              <a:avLst/>
              <a:gdLst/>
              <a:ahLst/>
              <a:cxnLst/>
              <a:rect l="l" t="t" r="r" b="b"/>
              <a:pathLst>
                <a:path w="2521" h="5798" extrusionOk="0">
                  <a:moveTo>
                    <a:pt x="1260" y="1"/>
                  </a:moveTo>
                  <a:cubicBezTo>
                    <a:pt x="1040" y="1"/>
                    <a:pt x="819" y="190"/>
                    <a:pt x="819" y="379"/>
                  </a:cubicBezTo>
                  <a:lnTo>
                    <a:pt x="819" y="662"/>
                  </a:lnTo>
                  <a:cubicBezTo>
                    <a:pt x="347" y="820"/>
                    <a:pt x="0" y="1293"/>
                    <a:pt x="0" y="1860"/>
                  </a:cubicBezTo>
                  <a:cubicBezTo>
                    <a:pt x="0" y="2521"/>
                    <a:pt x="567" y="2899"/>
                    <a:pt x="977" y="3214"/>
                  </a:cubicBezTo>
                  <a:cubicBezTo>
                    <a:pt x="1292" y="3466"/>
                    <a:pt x="1670" y="3687"/>
                    <a:pt x="1670" y="3939"/>
                  </a:cubicBezTo>
                  <a:cubicBezTo>
                    <a:pt x="1670" y="4160"/>
                    <a:pt x="1450" y="4380"/>
                    <a:pt x="1260" y="4380"/>
                  </a:cubicBezTo>
                  <a:cubicBezTo>
                    <a:pt x="1071" y="4380"/>
                    <a:pt x="819" y="4160"/>
                    <a:pt x="819" y="3939"/>
                  </a:cubicBezTo>
                  <a:cubicBezTo>
                    <a:pt x="819" y="3687"/>
                    <a:pt x="630" y="3529"/>
                    <a:pt x="441" y="3529"/>
                  </a:cubicBezTo>
                  <a:cubicBezTo>
                    <a:pt x="252" y="3529"/>
                    <a:pt x="32" y="3750"/>
                    <a:pt x="32" y="3939"/>
                  </a:cubicBezTo>
                  <a:cubicBezTo>
                    <a:pt x="32" y="4475"/>
                    <a:pt x="410" y="4916"/>
                    <a:pt x="882" y="5105"/>
                  </a:cubicBezTo>
                  <a:lnTo>
                    <a:pt x="882" y="5388"/>
                  </a:lnTo>
                  <a:cubicBezTo>
                    <a:pt x="882" y="5640"/>
                    <a:pt x="1071" y="5798"/>
                    <a:pt x="1292" y="5798"/>
                  </a:cubicBezTo>
                  <a:cubicBezTo>
                    <a:pt x="1544" y="5798"/>
                    <a:pt x="1702" y="5577"/>
                    <a:pt x="1702" y="5388"/>
                  </a:cubicBezTo>
                  <a:lnTo>
                    <a:pt x="1702" y="5073"/>
                  </a:lnTo>
                  <a:cubicBezTo>
                    <a:pt x="2174" y="4916"/>
                    <a:pt x="2521" y="4443"/>
                    <a:pt x="2521" y="3907"/>
                  </a:cubicBezTo>
                  <a:cubicBezTo>
                    <a:pt x="2521" y="3214"/>
                    <a:pt x="1985" y="2836"/>
                    <a:pt x="1544" y="2521"/>
                  </a:cubicBezTo>
                  <a:cubicBezTo>
                    <a:pt x="1229" y="2269"/>
                    <a:pt x="882" y="2049"/>
                    <a:pt x="882" y="1797"/>
                  </a:cubicBezTo>
                  <a:cubicBezTo>
                    <a:pt x="882" y="1576"/>
                    <a:pt x="1071" y="1419"/>
                    <a:pt x="1292" y="1419"/>
                  </a:cubicBezTo>
                  <a:cubicBezTo>
                    <a:pt x="1544" y="1419"/>
                    <a:pt x="1702" y="1608"/>
                    <a:pt x="1702" y="1797"/>
                  </a:cubicBezTo>
                  <a:cubicBezTo>
                    <a:pt x="1702" y="2049"/>
                    <a:pt x="1891" y="2238"/>
                    <a:pt x="2143" y="2238"/>
                  </a:cubicBezTo>
                  <a:cubicBezTo>
                    <a:pt x="2363" y="2238"/>
                    <a:pt x="2521" y="2049"/>
                    <a:pt x="2521" y="1797"/>
                  </a:cubicBezTo>
                  <a:cubicBezTo>
                    <a:pt x="2521" y="1261"/>
                    <a:pt x="2174" y="820"/>
                    <a:pt x="1702" y="631"/>
                  </a:cubicBezTo>
                  <a:lnTo>
                    <a:pt x="1702" y="347"/>
                  </a:lnTo>
                  <a:cubicBezTo>
                    <a:pt x="1702" y="158"/>
                    <a:pt x="1513" y="1"/>
                    <a:pt x="12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" name="Google Shape;7402;p144">
            <a:extLst>
              <a:ext uri="{FF2B5EF4-FFF2-40B4-BE49-F238E27FC236}">
                <a16:creationId xmlns:a16="http://schemas.microsoft.com/office/drawing/2014/main" id="{44935A55-C1D8-6DC6-0B72-B612EDB90B3D}"/>
              </a:ext>
            </a:extLst>
          </p:cNvPr>
          <p:cNvGrpSpPr/>
          <p:nvPr/>
        </p:nvGrpSpPr>
        <p:grpSpPr>
          <a:xfrm>
            <a:off x="5156791" y="1703536"/>
            <a:ext cx="1382161" cy="1539394"/>
            <a:chOff x="-61784125" y="3377700"/>
            <a:chExt cx="316650" cy="317450"/>
          </a:xfrm>
          <a:solidFill>
            <a:schemeClr val="bg2">
              <a:lumMod val="65000"/>
              <a:lumOff val="35000"/>
            </a:schemeClr>
          </a:solidFill>
        </p:grpSpPr>
        <p:sp>
          <p:nvSpPr>
            <p:cNvPr id="8" name="Google Shape;7403;p144">
              <a:extLst>
                <a:ext uri="{FF2B5EF4-FFF2-40B4-BE49-F238E27FC236}">
                  <a16:creationId xmlns:a16="http://schemas.microsoft.com/office/drawing/2014/main" id="{201B0A95-5886-59FD-DFB8-92F800A0EFB9}"/>
                </a:ext>
              </a:extLst>
            </p:cNvPr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404;p144">
              <a:extLst>
                <a:ext uri="{FF2B5EF4-FFF2-40B4-BE49-F238E27FC236}">
                  <a16:creationId xmlns:a16="http://schemas.microsoft.com/office/drawing/2014/main" id="{6BDB429B-829D-297C-441C-B912E23E249D}"/>
                </a:ext>
              </a:extLst>
            </p:cNvPr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405;p144">
              <a:extLst>
                <a:ext uri="{FF2B5EF4-FFF2-40B4-BE49-F238E27FC236}">
                  <a16:creationId xmlns:a16="http://schemas.microsoft.com/office/drawing/2014/main" id="{24F69166-B6CF-F5B2-577B-551C33A9630A}"/>
                </a:ext>
              </a:extLst>
            </p:cNvPr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06;p144">
              <a:extLst>
                <a:ext uri="{FF2B5EF4-FFF2-40B4-BE49-F238E27FC236}">
                  <a16:creationId xmlns:a16="http://schemas.microsoft.com/office/drawing/2014/main" id="{3A2BE83A-0021-47FD-5226-3A543A8814DA}"/>
                </a:ext>
              </a:extLst>
            </p:cNvPr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07;p144">
              <a:extLst>
                <a:ext uri="{FF2B5EF4-FFF2-40B4-BE49-F238E27FC236}">
                  <a16:creationId xmlns:a16="http://schemas.microsoft.com/office/drawing/2014/main" id="{DA80547F-41E6-97FF-1E54-8C25E243B8DC}"/>
                </a:ext>
              </a:extLst>
            </p:cNvPr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08;p144">
              <a:extLst>
                <a:ext uri="{FF2B5EF4-FFF2-40B4-BE49-F238E27FC236}">
                  <a16:creationId xmlns:a16="http://schemas.microsoft.com/office/drawing/2014/main" id="{6F64964C-E0D7-C20D-CD62-8EA0359C4C43}"/>
                </a:ext>
              </a:extLst>
            </p:cNvPr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09;p144">
              <a:extLst>
                <a:ext uri="{FF2B5EF4-FFF2-40B4-BE49-F238E27FC236}">
                  <a16:creationId xmlns:a16="http://schemas.microsoft.com/office/drawing/2014/main" id="{5A736595-54EA-E480-BC6E-BC68AF37EC86}"/>
                </a:ext>
              </a:extLst>
            </p:cNvPr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974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8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approach</a:t>
            </a:r>
            <a:endParaRPr dirty="0"/>
          </a:p>
        </p:txBody>
      </p:sp>
      <p:sp>
        <p:nvSpPr>
          <p:cNvPr id="879" name="Google Shape;879;p89"/>
          <p:cNvSpPr txBox="1">
            <a:spLocks noGrp="1"/>
          </p:cNvSpPr>
          <p:nvPr>
            <p:ph type="subTitle" idx="1"/>
          </p:nvPr>
        </p:nvSpPr>
        <p:spPr>
          <a:xfrm>
            <a:off x="3509000" y="2127750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880" name="Google Shape;880;p89"/>
          <p:cNvSpPr txBox="1">
            <a:spLocks noGrp="1"/>
          </p:cNvSpPr>
          <p:nvPr>
            <p:ph type="subTitle" idx="2"/>
          </p:nvPr>
        </p:nvSpPr>
        <p:spPr>
          <a:xfrm>
            <a:off x="3469969" y="2921089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and evaluating different models </a:t>
            </a:r>
            <a:endParaRPr dirty="0"/>
          </a:p>
        </p:txBody>
      </p:sp>
      <p:sp>
        <p:nvSpPr>
          <p:cNvPr id="881" name="Google Shape;881;p89"/>
          <p:cNvSpPr txBox="1">
            <a:spLocks noGrp="1"/>
          </p:cNvSpPr>
          <p:nvPr>
            <p:ph type="subTitle" idx="3"/>
          </p:nvPr>
        </p:nvSpPr>
        <p:spPr>
          <a:xfrm>
            <a:off x="953025" y="2127750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Exploring</a:t>
            </a:r>
            <a:endParaRPr dirty="0"/>
          </a:p>
        </p:txBody>
      </p:sp>
      <p:sp>
        <p:nvSpPr>
          <p:cNvPr id="882" name="Google Shape;882;p89"/>
          <p:cNvSpPr txBox="1">
            <a:spLocks noGrp="1"/>
          </p:cNvSpPr>
          <p:nvPr>
            <p:ph type="subTitle" idx="4"/>
          </p:nvPr>
        </p:nvSpPr>
        <p:spPr>
          <a:xfrm>
            <a:off x="766825" y="2869055"/>
            <a:ext cx="2366000" cy="1209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Exploring, understanding, handling and making necessary transformations to data</a:t>
            </a:r>
            <a:endParaRPr dirty="0"/>
          </a:p>
        </p:txBody>
      </p:sp>
      <p:sp>
        <p:nvSpPr>
          <p:cNvPr id="883" name="Google Shape;883;p89"/>
          <p:cNvSpPr txBox="1">
            <a:spLocks noGrp="1"/>
          </p:cNvSpPr>
          <p:nvPr>
            <p:ph type="subTitle" idx="5"/>
          </p:nvPr>
        </p:nvSpPr>
        <p:spPr>
          <a:xfrm>
            <a:off x="6064839" y="2127750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Choosing</a:t>
            </a:r>
            <a:endParaRPr dirty="0"/>
          </a:p>
        </p:txBody>
      </p:sp>
      <p:sp>
        <p:nvSpPr>
          <p:cNvPr id="884" name="Google Shape;884;p89"/>
          <p:cNvSpPr txBox="1">
            <a:spLocks noGrp="1"/>
          </p:cNvSpPr>
          <p:nvPr>
            <p:ph type="subTitle" idx="6"/>
          </p:nvPr>
        </p:nvSpPr>
        <p:spPr>
          <a:xfrm>
            <a:off x="6064839" y="286905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Applying the best model to final dataset and finding the best solution</a:t>
            </a:r>
            <a:endParaRPr dirty="0"/>
          </a:p>
        </p:txBody>
      </p:sp>
      <p:grpSp>
        <p:nvGrpSpPr>
          <p:cNvPr id="885" name="Google Shape;885;p89"/>
          <p:cNvGrpSpPr/>
          <p:nvPr/>
        </p:nvGrpSpPr>
        <p:grpSpPr>
          <a:xfrm>
            <a:off x="4379971" y="1638539"/>
            <a:ext cx="384058" cy="383811"/>
            <a:chOff x="-61351725" y="3372400"/>
            <a:chExt cx="310350" cy="310150"/>
          </a:xfrm>
        </p:grpSpPr>
        <p:sp>
          <p:nvSpPr>
            <p:cNvPr id="886" name="Google Shape;886;p89"/>
            <p:cNvSpPr/>
            <p:nvPr/>
          </p:nvSpPr>
          <p:spPr>
            <a:xfrm>
              <a:off x="-61165050" y="35588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89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89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89"/>
          <p:cNvGrpSpPr/>
          <p:nvPr/>
        </p:nvGrpSpPr>
        <p:grpSpPr>
          <a:xfrm>
            <a:off x="1733417" y="1686121"/>
            <a:ext cx="390864" cy="385048"/>
            <a:chOff x="-60991775" y="3376900"/>
            <a:chExt cx="315850" cy="311150"/>
          </a:xfrm>
        </p:grpSpPr>
        <p:sp>
          <p:nvSpPr>
            <p:cNvPr id="890" name="Google Shape;890;p89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89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89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89"/>
          <p:cNvGrpSpPr/>
          <p:nvPr/>
        </p:nvGrpSpPr>
        <p:grpSpPr>
          <a:xfrm>
            <a:off x="6909301" y="1677248"/>
            <a:ext cx="437214" cy="357006"/>
            <a:chOff x="3860400" y="3254050"/>
            <a:chExt cx="296175" cy="241825"/>
          </a:xfrm>
        </p:grpSpPr>
        <p:sp>
          <p:nvSpPr>
            <p:cNvPr id="894" name="Google Shape;894;p89"/>
            <p:cNvSpPr/>
            <p:nvPr/>
          </p:nvSpPr>
          <p:spPr>
            <a:xfrm>
              <a:off x="4112425" y="3358025"/>
              <a:ext cx="44150" cy="18125"/>
            </a:xfrm>
            <a:custGeom>
              <a:avLst/>
              <a:gdLst/>
              <a:ahLst/>
              <a:cxnLst/>
              <a:rect l="l" t="t" r="r" b="b"/>
              <a:pathLst>
                <a:path w="176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89"/>
            <p:cNvSpPr/>
            <p:nvPr/>
          </p:nvSpPr>
          <p:spPr>
            <a:xfrm>
              <a:off x="4102200" y="3393475"/>
              <a:ext cx="37050" cy="33875"/>
            </a:xfrm>
            <a:custGeom>
              <a:avLst/>
              <a:gdLst/>
              <a:ahLst/>
              <a:cxnLst/>
              <a:rect l="l" t="t" r="r" b="b"/>
              <a:pathLst>
                <a:path w="1482" h="1355" extrusionOk="0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89"/>
            <p:cNvSpPr/>
            <p:nvPr/>
          </p:nvSpPr>
          <p:spPr>
            <a:xfrm>
              <a:off x="4103775" y="33060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89"/>
            <p:cNvSpPr/>
            <p:nvPr/>
          </p:nvSpPr>
          <p:spPr>
            <a:xfrm>
              <a:off x="3860400" y="3306025"/>
              <a:ext cx="105550" cy="104800"/>
            </a:xfrm>
            <a:custGeom>
              <a:avLst/>
              <a:gdLst/>
              <a:ahLst/>
              <a:cxnLst/>
              <a:rect l="l" t="t" r="r" b="b"/>
              <a:pathLst>
                <a:path w="4222" h="4192" extrusionOk="0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89"/>
            <p:cNvSpPr/>
            <p:nvPr/>
          </p:nvSpPr>
          <p:spPr>
            <a:xfrm>
              <a:off x="4050225" y="3254050"/>
              <a:ext cx="35450" cy="208750"/>
            </a:xfrm>
            <a:custGeom>
              <a:avLst/>
              <a:gdLst/>
              <a:ahLst/>
              <a:cxnLst/>
              <a:rect l="l" t="t" r="r" b="b"/>
              <a:pathLst>
                <a:path w="1418" h="8350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89"/>
            <p:cNvSpPr/>
            <p:nvPr/>
          </p:nvSpPr>
          <p:spPr>
            <a:xfrm>
              <a:off x="3912375" y="3426550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89"/>
            <p:cNvSpPr/>
            <p:nvPr/>
          </p:nvSpPr>
          <p:spPr>
            <a:xfrm>
              <a:off x="3982475" y="3275325"/>
              <a:ext cx="52000" cy="163850"/>
            </a:xfrm>
            <a:custGeom>
              <a:avLst/>
              <a:gdLst/>
              <a:ahLst/>
              <a:cxnLst/>
              <a:rect l="l" t="t" r="r" b="b"/>
              <a:pathLst>
                <a:path w="2080" h="6554" extrusionOk="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959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Exploring data</a:t>
            </a:r>
            <a:endParaRPr dirty="0"/>
          </a:p>
        </p:txBody>
      </p:sp>
      <p:sp>
        <p:nvSpPr>
          <p:cNvPr id="588" name="Google Shape;588;p71"/>
          <p:cNvSpPr txBox="1"/>
          <p:nvPr/>
        </p:nvSpPr>
        <p:spPr>
          <a:xfrm>
            <a:off x="996962" y="1854349"/>
            <a:ext cx="2277865" cy="72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It’s a score for player’s overall ability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71"/>
          <p:cNvSpPr txBox="1"/>
          <p:nvPr/>
        </p:nvSpPr>
        <p:spPr>
          <a:xfrm>
            <a:off x="996962" y="1361014"/>
            <a:ext cx="185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OVA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92" name="Google Shape;592;p71"/>
          <p:cNvSpPr txBox="1"/>
          <p:nvPr/>
        </p:nvSpPr>
        <p:spPr>
          <a:xfrm>
            <a:off x="996962" y="3247215"/>
            <a:ext cx="19554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Lato"/>
                <a:cs typeface="Lato"/>
                <a:sym typeface="Montserrat"/>
              </a:rPr>
              <a:t>Have a overall score around 90</a:t>
            </a:r>
            <a:endParaRPr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3" name="Google Shape;593;p71"/>
          <p:cNvSpPr txBox="1"/>
          <p:nvPr/>
        </p:nvSpPr>
        <p:spPr>
          <a:xfrm>
            <a:off x="996962" y="2754615"/>
            <a:ext cx="185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Best players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E81078-0B07-A2FE-B585-BB3445F19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624" y="959586"/>
            <a:ext cx="4188102" cy="3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17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Exploring data</a:t>
            </a:r>
            <a:endParaRPr dirty="0"/>
          </a:p>
        </p:txBody>
      </p:sp>
      <p:sp>
        <p:nvSpPr>
          <p:cNvPr id="593" name="Google Shape;593;p71"/>
          <p:cNvSpPr txBox="1"/>
          <p:nvPr/>
        </p:nvSpPr>
        <p:spPr>
          <a:xfrm>
            <a:off x="779953" y="4029302"/>
            <a:ext cx="3008545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OVA vs Market Value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EAB3D2-87B9-C6BD-0616-5411520DA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48" y="1238636"/>
            <a:ext cx="3468311" cy="279066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F392A64-0A8F-B5C2-0BED-D19C2C8B4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809" y="1201850"/>
            <a:ext cx="3468311" cy="279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592;p71">
            <a:extLst>
              <a:ext uri="{FF2B5EF4-FFF2-40B4-BE49-F238E27FC236}">
                <a16:creationId xmlns:a16="http://schemas.microsoft.com/office/drawing/2014/main" id="{59138CE4-EC6C-BF39-1447-8C0C3DB3A248}"/>
              </a:ext>
            </a:extLst>
          </p:cNvPr>
          <p:cNvSpPr txBox="1"/>
          <p:nvPr/>
        </p:nvSpPr>
        <p:spPr>
          <a:xfrm>
            <a:off x="1218085" y="4443280"/>
            <a:ext cx="2378859" cy="4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Lato"/>
                <a:cs typeface="Lato"/>
                <a:sym typeface="Montserrat"/>
              </a:rPr>
              <a:t>All players in dataset</a:t>
            </a:r>
            <a:endParaRPr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593;p71">
            <a:extLst>
              <a:ext uri="{FF2B5EF4-FFF2-40B4-BE49-F238E27FC236}">
                <a16:creationId xmlns:a16="http://schemas.microsoft.com/office/drawing/2014/main" id="{A9AE3E40-CF50-53F1-D806-7E3AABA5BBE1}"/>
              </a:ext>
            </a:extLst>
          </p:cNvPr>
          <p:cNvSpPr txBox="1"/>
          <p:nvPr/>
        </p:nvSpPr>
        <p:spPr>
          <a:xfrm>
            <a:off x="5187643" y="4002635"/>
            <a:ext cx="3008545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OVA vs Market Value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" name="Google Shape;592;p71">
            <a:extLst>
              <a:ext uri="{FF2B5EF4-FFF2-40B4-BE49-F238E27FC236}">
                <a16:creationId xmlns:a16="http://schemas.microsoft.com/office/drawing/2014/main" id="{53C8C780-2AF6-088C-BB9D-7D31BA600AF7}"/>
              </a:ext>
            </a:extLst>
          </p:cNvPr>
          <p:cNvSpPr txBox="1"/>
          <p:nvPr/>
        </p:nvSpPr>
        <p:spPr>
          <a:xfrm>
            <a:off x="5672011" y="4413719"/>
            <a:ext cx="2378859" cy="4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Lato"/>
                <a:cs typeface="Lato"/>
                <a:sym typeface="Montserrat"/>
              </a:rPr>
              <a:t>TOP 200 best players</a:t>
            </a:r>
            <a:endParaRPr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1694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04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Missing data</a:t>
            </a:r>
            <a:endParaRPr dirty="0"/>
          </a:p>
        </p:txBody>
      </p:sp>
      <p:sp>
        <p:nvSpPr>
          <p:cNvPr id="1274" name="Google Shape;1274;p104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Handling NA’s</a:t>
            </a:r>
            <a:endParaRPr dirty="0"/>
          </a:p>
        </p:txBody>
      </p:sp>
      <p:sp>
        <p:nvSpPr>
          <p:cNvPr id="1275" name="Google Shape;1275;p104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Correlations</a:t>
            </a:r>
            <a:endParaRPr dirty="0"/>
          </a:p>
        </p:txBody>
      </p:sp>
      <p:sp>
        <p:nvSpPr>
          <p:cNvPr id="1276" name="Google Shape;1276;p104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Understanding what impacts on OVA and assessing multicolinearity</a:t>
            </a:r>
            <a:endParaRPr dirty="0"/>
          </a:p>
        </p:txBody>
      </p:sp>
      <p:sp>
        <p:nvSpPr>
          <p:cNvPr id="1277" name="Google Shape;1277;p104"/>
          <p:cNvSpPr txBox="1">
            <a:spLocks noGrp="1"/>
          </p:cNvSpPr>
          <p:nvPr>
            <p:ph type="subTitle" idx="5"/>
          </p:nvPr>
        </p:nvSpPr>
        <p:spPr>
          <a:xfrm>
            <a:off x="5978259" y="2904446"/>
            <a:ext cx="216978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Normalization</a:t>
            </a:r>
            <a:endParaRPr dirty="0"/>
          </a:p>
        </p:txBody>
      </p:sp>
      <p:sp>
        <p:nvSpPr>
          <p:cNvPr id="1278" name="Google Shape;1278;p104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Checking whether normalization improves the model</a:t>
            </a:r>
            <a:endParaRPr dirty="0"/>
          </a:p>
        </p:txBody>
      </p:sp>
      <p:grpSp>
        <p:nvGrpSpPr>
          <p:cNvPr id="1279" name="Google Shape;1279;p104"/>
          <p:cNvGrpSpPr/>
          <p:nvPr/>
        </p:nvGrpSpPr>
        <p:grpSpPr>
          <a:xfrm>
            <a:off x="1590600" y="1752050"/>
            <a:ext cx="1011000" cy="930000"/>
            <a:chOff x="3173876" y="1739175"/>
            <a:chExt cx="1011000" cy="930000"/>
          </a:xfrm>
        </p:grpSpPr>
        <p:sp>
          <p:nvSpPr>
            <p:cNvPr id="1280" name="Google Shape;1280;p104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04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1282" name="Google Shape;1282;p104"/>
          <p:cNvGrpSpPr/>
          <p:nvPr/>
        </p:nvGrpSpPr>
        <p:grpSpPr>
          <a:xfrm>
            <a:off x="4074125" y="1752050"/>
            <a:ext cx="1011000" cy="930000"/>
            <a:chOff x="3173876" y="1739175"/>
            <a:chExt cx="1011000" cy="930000"/>
          </a:xfrm>
        </p:grpSpPr>
        <p:sp>
          <p:nvSpPr>
            <p:cNvPr id="1283" name="Google Shape;1283;p104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04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1285" name="Google Shape;1285;p104"/>
          <p:cNvGrpSpPr/>
          <p:nvPr/>
        </p:nvGrpSpPr>
        <p:grpSpPr>
          <a:xfrm>
            <a:off x="6557650" y="1752050"/>
            <a:ext cx="1011000" cy="930000"/>
            <a:chOff x="3173876" y="1739175"/>
            <a:chExt cx="1011000" cy="930000"/>
          </a:xfrm>
        </p:grpSpPr>
        <p:sp>
          <p:nvSpPr>
            <p:cNvPr id="1286" name="Google Shape;1286;p104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04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1288" name="Google Shape;1288;p10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Testing</a:t>
            </a:r>
            <a:endParaRPr dirty="0"/>
          </a:p>
        </p:txBody>
      </p:sp>
      <p:grpSp>
        <p:nvGrpSpPr>
          <p:cNvPr id="2" name="Google Shape;6483;p142">
            <a:extLst>
              <a:ext uri="{FF2B5EF4-FFF2-40B4-BE49-F238E27FC236}">
                <a16:creationId xmlns:a16="http://schemas.microsoft.com/office/drawing/2014/main" id="{142DCF50-4D6D-1FEB-138B-1A159FF25D2A}"/>
              </a:ext>
            </a:extLst>
          </p:cNvPr>
          <p:cNvGrpSpPr/>
          <p:nvPr/>
        </p:nvGrpSpPr>
        <p:grpSpPr>
          <a:xfrm>
            <a:off x="1735011" y="1864082"/>
            <a:ext cx="722175" cy="724883"/>
            <a:chOff x="4447550" y="249750"/>
            <a:chExt cx="500425" cy="48112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" name="Google Shape;6484;p142">
              <a:extLst>
                <a:ext uri="{FF2B5EF4-FFF2-40B4-BE49-F238E27FC236}">
                  <a16:creationId xmlns:a16="http://schemas.microsoft.com/office/drawing/2014/main" id="{D82640B6-D02B-1DFF-15D5-DD53C6C38103}"/>
                </a:ext>
              </a:extLst>
            </p:cNvPr>
            <p:cNvSpPr/>
            <p:nvPr/>
          </p:nvSpPr>
          <p:spPr>
            <a:xfrm>
              <a:off x="444755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4" y="0"/>
                  </a:moveTo>
                  <a:lnTo>
                    <a:pt x="10639" y="1635"/>
                  </a:lnTo>
                  <a:cubicBezTo>
                    <a:pt x="10811" y="1720"/>
                    <a:pt x="10970" y="1831"/>
                    <a:pt x="11109" y="1964"/>
                  </a:cubicBezTo>
                  <a:cubicBezTo>
                    <a:pt x="11771" y="2623"/>
                    <a:pt x="11771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3" y="9287"/>
                    <a:pt x="2463" y="8215"/>
                    <a:pt x="3126" y="7552"/>
                  </a:cubicBezTo>
                  <a:lnTo>
                    <a:pt x="5330" y="5351"/>
                  </a:lnTo>
                  <a:cubicBezTo>
                    <a:pt x="4924" y="4499"/>
                    <a:pt x="4764" y="3554"/>
                    <a:pt x="4866" y="2620"/>
                  </a:cubicBezTo>
                  <a:lnTo>
                    <a:pt x="4866" y="2620"/>
                  </a:lnTo>
                  <a:lnTo>
                    <a:pt x="1527" y="5956"/>
                  </a:lnTo>
                  <a:cubicBezTo>
                    <a:pt x="0" y="7501"/>
                    <a:pt x="6" y="9992"/>
                    <a:pt x="1545" y="11530"/>
                  </a:cubicBezTo>
                  <a:cubicBezTo>
                    <a:pt x="2316" y="12301"/>
                    <a:pt x="3327" y="12687"/>
                    <a:pt x="4339" y="12687"/>
                  </a:cubicBezTo>
                  <a:cubicBezTo>
                    <a:pt x="5343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8" y="3276"/>
                    <a:pt x="13626" y="1843"/>
                  </a:cubicBezTo>
                  <a:cubicBezTo>
                    <a:pt x="13500" y="1467"/>
                    <a:pt x="13316" y="1114"/>
                    <a:pt x="13075" y="798"/>
                  </a:cubicBezTo>
                  <a:lnTo>
                    <a:pt x="13066" y="807"/>
                  </a:lnTo>
                  <a:cubicBezTo>
                    <a:pt x="12952" y="663"/>
                    <a:pt x="12843" y="503"/>
                    <a:pt x="12708" y="368"/>
                  </a:cubicBezTo>
                  <a:cubicBezTo>
                    <a:pt x="12569" y="235"/>
                    <a:pt x="12428" y="115"/>
                    <a:pt x="122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6485;p142">
              <a:extLst>
                <a:ext uri="{FF2B5EF4-FFF2-40B4-BE49-F238E27FC236}">
                  <a16:creationId xmlns:a16="http://schemas.microsoft.com/office/drawing/2014/main" id="{6D33824D-7CC2-371B-1778-A0C5D068D68D}"/>
                </a:ext>
              </a:extLst>
            </p:cNvPr>
            <p:cNvSpPr/>
            <p:nvPr/>
          </p:nvSpPr>
          <p:spPr>
            <a:xfrm>
              <a:off x="458967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2" y="1"/>
                  </a:moveTo>
                  <a:cubicBezTo>
                    <a:pt x="8989" y="1"/>
                    <a:pt x="7985" y="381"/>
                    <a:pt x="7215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5" y="11038"/>
                  </a:cubicBezTo>
                  <a:cubicBezTo>
                    <a:pt x="639" y="11414"/>
                    <a:pt x="826" y="11767"/>
                    <a:pt x="1066" y="12083"/>
                  </a:cubicBezTo>
                  <a:lnTo>
                    <a:pt x="1073" y="12074"/>
                  </a:lnTo>
                  <a:cubicBezTo>
                    <a:pt x="1187" y="12218"/>
                    <a:pt x="1295" y="12378"/>
                    <a:pt x="1434" y="12513"/>
                  </a:cubicBezTo>
                  <a:cubicBezTo>
                    <a:pt x="1569" y="12646"/>
                    <a:pt x="1711" y="12766"/>
                    <a:pt x="1864" y="12881"/>
                  </a:cubicBezTo>
                  <a:lnTo>
                    <a:pt x="3500" y="11243"/>
                  </a:lnTo>
                  <a:cubicBezTo>
                    <a:pt x="3328" y="11158"/>
                    <a:pt x="3168" y="11050"/>
                    <a:pt x="3030" y="10918"/>
                  </a:cubicBezTo>
                  <a:cubicBezTo>
                    <a:pt x="2367" y="10255"/>
                    <a:pt x="2367" y="9183"/>
                    <a:pt x="3030" y="8521"/>
                  </a:cubicBezTo>
                  <a:lnTo>
                    <a:pt x="8811" y="2739"/>
                  </a:lnTo>
                  <a:cubicBezTo>
                    <a:pt x="9143" y="2408"/>
                    <a:pt x="9576" y="2242"/>
                    <a:pt x="10010" y="2242"/>
                  </a:cubicBezTo>
                  <a:cubicBezTo>
                    <a:pt x="10443" y="2242"/>
                    <a:pt x="10876" y="2408"/>
                    <a:pt x="11205" y="2739"/>
                  </a:cubicBezTo>
                  <a:cubicBezTo>
                    <a:pt x="11868" y="3401"/>
                    <a:pt x="11868" y="4473"/>
                    <a:pt x="11205" y="5136"/>
                  </a:cubicBezTo>
                  <a:lnTo>
                    <a:pt x="8811" y="7530"/>
                  </a:lnTo>
                  <a:cubicBezTo>
                    <a:pt x="9215" y="8382"/>
                    <a:pt x="9375" y="9328"/>
                    <a:pt x="9272" y="10261"/>
                  </a:cubicBezTo>
                  <a:lnTo>
                    <a:pt x="12804" y="6732"/>
                  </a:lnTo>
                  <a:cubicBezTo>
                    <a:pt x="14331" y="5187"/>
                    <a:pt x="14325" y="2697"/>
                    <a:pt x="12786" y="1158"/>
                  </a:cubicBezTo>
                  <a:cubicBezTo>
                    <a:pt x="12015" y="387"/>
                    <a:pt x="11004" y="1"/>
                    <a:pt x="99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" name="Google Shape;1639;p124">
            <a:extLst>
              <a:ext uri="{FF2B5EF4-FFF2-40B4-BE49-F238E27FC236}">
                <a16:creationId xmlns:a16="http://schemas.microsoft.com/office/drawing/2014/main" id="{05551A0E-1FB8-61E2-3EDE-3F59EC7EEC68}"/>
              </a:ext>
            </a:extLst>
          </p:cNvPr>
          <p:cNvGrpSpPr/>
          <p:nvPr/>
        </p:nvGrpSpPr>
        <p:grpSpPr>
          <a:xfrm>
            <a:off x="4217964" y="1856229"/>
            <a:ext cx="723319" cy="694571"/>
            <a:chOff x="5845743" y="2246103"/>
            <a:chExt cx="324060" cy="32384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Google Shape;1640;p124">
              <a:extLst>
                <a:ext uri="{FF2B5EF4-FFF2-40B4-BE49-F238E27FC236}">
                  <a16:creationId xmlns:a16="http://schemas.microsoft.com/office/drawing/2014/main" id="{5413B3B6-FCCB-D1AC-2660-3DCA4CA8DD65}"/>
                </a:ext>
              </a:extLst>
            </p:cNvPr>
            <p:cNvSpPr/>
            <p:nvPr/>
          </p:nvSpPr>
          <p:spPr>
            <a:xfrm>
              <a:off x="5845743" y="2323228"/>
              <a:ext cx="324060" cy="246719"/>
            </a:xfrm>
            <a:custGeom>
              <a:avLst/>
              <a:gdLst/>
              <a:ahLst/>
              <a:cxnLst/>
              <a:rect l="l" t="t" r="r" b="b"/>
              <a:pathLst>
                <a:path w="16559" h="12607" extrusionOk="0">
                  <a:moveTo>
                    <a:pt x="7302" y="4853"/>
                  </a:moveTo>
                  <a:cubicBezTo>
                    <a:pt x="6006" y="4853"/>
                    <a:pt x="5366" y="6414"/>
                    <a:pt x="6275" y="7333"/>
                  </a:cubicBezTo>
                  <a:cubicBezTo>
                    <a:pt x="6572" y="7627"/>
                    <a:pt x="6938" y="7759"/>
                    <a:pt x="7295" y="7759"/>
                  </a:cubicBezTo>
                  <a:cubicBezTo>
                    <a:pt x="8046" y="7759"/>
                    <a:pt x="8765" y="7180"/>
                    <a:pt x="8765" y="6303"/>
                  </a:cubicBezTo>
                  <a:cubicBezTo>
                    <a:pt x="8765" y="5500"/>
                    <a:pt x="8108" y="4853"/>
                    <a:pt x="7314" y="4853"/>
                  </a:cubicBezTo>
                  <a:cubicBezTo>
                    <a:pt x="7310" y="4853"/>
                    <a:pt x="7306" y="4853"/>
                    <a:pt x="7302" y="4853"/>
                  </a:cubicBezTo>
                  <a:close/>
                  <a:moveTo>
                    <a:pt x="7314" y="3872"/>
                  </a:moveTo>
                  <a:cubicBezTo>
                    <a:pt x="7855" y="3872"/>
                    <a:pt x="8397" y="4052"/>
                    <a:pt x="8843" y="4421"/>
                  </a:cubicBezTo>
                  <a:cubicBezTo>
                    <a:pt x="9804" y="5206"/>
                    <a:pt x="10020" y="6598"/>
                    <a:pt x="9333" y="7637"/>
                  </a:cubicBezTo>
                  <a:lnTo>
                    <a:pt x="11539" y="9833"/>
                  </a:lnTo>
                  <a:cubicBezTo>
                    <a:pt x="11725" y="10019"/>
                    <a:pt x="11725" y="10323"/>
                    <a:pt x="11539" y="10519"/>
                  </a:cubicBezTo>
                  <a:lnTo>
                    <a:pt x="11529" y="10519"/>
                  </a:lnTo>
                  <a:cubicBezTo>
                    <a:pt x="11436" y="10612"/>
                    <a:pt x="11314" y="10658"/>
                    <a:pt x="11190" y="10658"/>
                  </a:cubicBezTo>
                  <a:cubicBezTo>
                    <a:pt x="11066" y="10658"/>
                    <a:pt x="10941" y="10612"/>
                    <a:pt x="10843" y="10519"/>
                  </a:cubicBezTo>
                  <a:lnTo>
                    <a:pt x="8647" y="8313"/>
                  </a:lnTo>
                  <a:cubicBezTo>
                    <a:pt x="8235" y="8585"/>
                    <a:pt x="7767" y="8717"/>
                    <a:pt x="7304" y="8717"/>
                  </a:cubicBezTo>
                  <a:cubicBezTo>
                    <a:pt x="6599" y="8717"/>
                    <a:pt x="5905" y="8412"/>
                    <a:pt x="5432" y="7833"/>
                  </a:cubicBezTo>
                  <a:cubicBezTo>
                    <a:pt x="4648" y="6862"/>
                    <a:pt x="4716" y="5460"/>
                    <a:pt x="5598" y="4578"/>
                  </a:cubicBezTo>
                  <a:cubicBezTo>
                    <a:pt x="6071" y="4111"/>
                    <a:pt x="6692" y="3872"/>
                    <a:pt x="7314" y="3872"/>
                  </a:cubicBezTo>
                  <a:close/>
                  <a:moveTo>
                    <a:pt x="491" y="0"/>
                  </a:moveTo>
                  <a:cubicBezTo>
                    <a:pt x="217" y="0"/>
                    <a:pt x="1" y="216"/>
                    <a:pt x="1" y="490"/>
                  </a:cubicBezTo>
                  <a:lnTo>
                    <a:pt x="1" y="12117"/>
                  </a:lnTo>
                  <a:cubicBezTo>
                    <a:pt x="1" y="12391"/>
                    <a:pt x="217" y="12607"/>
                    <a:pt x="491" y="12607"/>
                  </a:cubicBezTo>
                  <a:lnTo>
                    <a:pt x="16068" y="12607"/>
                  </a:lnTo>
                  <a:cubicBezTo>
                    <a:pt x="16333" y="12607"/>
                    <a:pt x="16558" y="12391"/>
                    <a:pt x="16558" y="12117"/>
                  </a:cubicBezTo>
                  <a:lnTo>
                    <a:pt x="16558" y="2421"/>
                  </a:lnTo>
                  <a:cubicBezTo>
                    <a:pt x="16558" y="2157"/>
                    <a:pt x="16333" y="1931"/>
                    <a:pt x="16068" y="1931"/>
                  </a:cubicBezTo>
                  <a:lnTo>
                    <a:pt x="16068" y="1941"/>
                  </a:lnTo>
                  <a:lnTo>
                    <a:pt x="7510" y="1941"/>
                  </a:lnTo>
                  <a:lnTo>
                    <a:pt x="5716" y="137"/>
                  </a:lnTo>
                  <a:cubicBezTo>
                    <a:pt x="5618" y="49"/>
                    <a:pt x="5500" y="0"/>
                    <a:pt x="53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41;p124">
              <a:extLst>
                <a:ext uri="{FF2B5EF4-FFF2-40B4-BE49-F238E27FC236}">
                  <a16:creationId xmlns:a16="http://schemas.microsoft.com/office/drawing/2014/main" id="{AFD714F9-8626-FEB8-5951-4E21CF5EF147}"/>
                </a:ext>
              </a:extLst>
            </p:cNvPr>
            <p:cNvSpPr/>
            <p:nvPr/>
          </p:nvSpPr>
          <p:spPr>
            <a:xfrm>
              <a:off x="6074046" y="2251661"/>
              <a:ext cx="51430" cy="51430"/>
            </a:xfrm>
            <a:custGeom>
              <a:avLst/>
              <a:gdLst/>
              <a:ahLst/>
              <a:cxnLst/>
              <a:rect l="l" t="t" r="r" b="b"/>
              <a:pathLst>
                <a:path w="2628" h="2628" extrusionOk="0">
                  <a:moveTo>
                    <a:pt x="1" y="1"/>
                  </a:moveTo>
                  <a:lnTo>
                    <a:pt x="1" y="2628"/>
                  </a:lnTo>
                  <a:lnTo>
                    <a:pt x="2628" y="2628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42;p124">
              <a:extLst>
                <a:ext uri="{FF2B5EF4-FFF2-40B4-BE49-F238E27FC236}">
                  <a16:creationId xmlns:a16="http://schemas.microsoft.com/office/drawing/2014/main" id="{88D76FAC-DCC6-BC18-AF6B-997DBF1806F4}"/>
                </a:ext>
              </a:extLst>
            </p:cNvPr>
            <p:cNvSpPr/>
            <p:nvPr/>
          </p:nvSpPr>
          <p:spPr>
            <a:xfrm>
              <a:off x="5903298" y="2246103"/>
              <a:ext cx="227756" cy="96128"/>
            </a:xfrm>
            <a:custGeom>
              <a:avLst/>
              <a:gdLst/>
              <a:ahLst/>
              <a:cxnLst/>
              <a:rect l="l" t="t" r="r" b="b"/>
              <a:pathLst>
                <a:path w="11638" h="4912" extrusionOk="0">
                  <a:moveTo>
                    <a:pt x="491" y="0"/>
                  </a:moveTo>
                  <a:cubicBezTo>
                    <a:pt x="226" y="0"/>
                    <a:pt x="1" y="216"/>
                    <a:pt x="1" y="481"/>
                  </a:cubicBezTo>
                  <a:lnTo>
                    <a:pt x="1" y="2971"/>
                  </a:lnTo>
                  <a:lnTo>
                    <a:pt x="2422" y="2971"/>
                  </a:lnTo>
                  <a:cubicBezTo>
                    <a:pt x="2814" y="2971"/>
                    <a:pt x="3177" y="3127"/>
                    <a:pt x="3452" y="3402"/>
                  </a:cubicBezTo>
                  <a:lnTo>
                    <a:pt x="4961" y="4912"/>
                  </a:lnTo>
                  <a:lnTo>
                    <a:pt x="11637" y="4912"/>
                  </a:lnTo>
                  <a:lnTo>
                    <a:pt x="11637" y="3882"/>
                  </a:lnTo>
                  <a:lnTo>
                    <a:pt x="8245" y="3882"/>
                  </a:lnTo>
                  <a:cubicBezTo>
                    <a:pt x="7981" y="3882"/>
                    <a:pt x="7755" y="3657"/>
                    <a:pt x="7755" y="3392"/>
                  </a:cubicBezTo>
                  <a:lnTo>
                    <a:pt x="77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5775;p140">
            <a:extLst>
              <a:ext uri="{FF2B5EF4-FFF2-40B4-BE49-F238E27FC236}">
                <a16:creationId xmlns:a16="http://schemas.microsoft.com/office/drawing/2014/main" id="{3DD2EF87-CAE0-E9E8-D852-37304971625E}"/>
              </a:ext>
            </a:extLst>
          </p:cNvPr>
          <p:cNvGrpSpPr/>
          <p:nvPr/>
        </p:nvGrpSpPr>
        <p:grpSpPr>
          <a:xfrm>
            <a:off x="6660866" y="1873005"/>
            <a:ext cx="804565" cy="677795"/>
            <a:chOff x="7636443" y="1204988"/>
            <a:chExt cx="804565" cy="677795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10" name="Google Shape;5776;p140">
              <a:extLst>
                <a:ext uri="{FF2B5EF4-FFF2-40B4-BE49-F238E27FC236}">
                  <a16:creationId xmlns:a16="http://schemas.microsoft.com/office/drawing/2014/main" id="{5A8E6557-B005-68C3-17FF-80DC2002B7FA}"/>
                </a:ext>
              </a:extLst>
            </p:cNvPr>
            <p:cNvGrpSpPr/>
            <p:nvPr/>
          </p:nvGrpSpPr>
          <p:grpSpPr>
            <a:xfrm>
              <a:off x="7636443" y="1509705"/>
              <a:ext cx="804565" cy="373078"/>
              <a:chOff x="7636443" y="1509705"/>
              <a:chExt cx="804565" cy="373078"/>
            </a:xfrm>
            <a:grpFill/>
          </p:grpSpPr>
          <p:sp>
            <p:nvSpPr>
              <p:cNvPr id="20" name="Google Shape;5777;p140">
                <a:extLst>
                  <a:ext uri="{FF2B5EF4-FFF2-40B4-BE49-F238E27FC236}">
                    <a16:creationId xmlns:a16="http://schemas.microsoft.com/office/drawing/2014/main" id="{68E4FADB-A760-394A-07CB-288552211DAD}"/>
                  </a:ext>
                </a:extLst>
              </p:cNvPr>
              <p:cNvSpPr/>
              <p:nvPr/>
            </p:nvSpPr>
            <p:spPr>
              <a:xfrm>
                <a:off x="7636443" y="1509705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778;p140">
                <a:extLst>
                  <a:ext uri="{FF2B5EF4-FFF2-40B4-BE49-F238E27FC236}">
                    <a16:creationId xmlns:a16="http://schemas.microsoft.com/office/drawing/2014/main" id="{D8541B79-8150-3348-87A7-EAF532CD68D3}"/>
                  </a:ext>
                </a:extLst>
              </p:cNvPr>
              <p:cNvSpPr/>
              <p:nvPr/>
            </p:nvSpPr>
            <p:spPr>
              <a:xfrm>
                <a:off x="8398251" y="1667375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5779;p140">
              <a:extLst>
                <a:ext uri="{FF2B5EF4-FFF2-40B4-BE49-F238E27FC236}">
                  <a16:creationId xmlns:a16="http://schemas.microsoft.com/office/drawing/2014/main" id="{097AD832-F608-C07E-E124-90213546E8C7}"/>
                </a:ext>
              </a:extLst>
            </p:cNvPr>
            <p:cNvGrpSpPr/>
            <p:nvPr/>
          </p:nvGrpSpPr>
          <p:grpSpPr>
            <a:xfrm>
              <a:off x="7636443" y="1408133"/>
              <a:ext cx="804565" cy="373078"/>
              <a:chOff x="7636443" y="1408133"/>
              <a:chExt cx="804565" cy="373078"/>
            </a:xfrm>
            <a:grpFill/>
          </p:grpSpPr>
          <p:sp>
            <p:nvSpPr>
              <p:cNvPr id="18" name="Google Shape;5780;p140">
                <a:extLst>
                  <a:ext uri="{FF2B5EF4-FFF2-40B4-BE49-F238E27FC236}">
                    <a16:creationId xmlns:a16="http://schemas.microsoft.com/office/drawing/2014/main" id="{89C55CE5-0C30-F4FD-D355-64624A065F06}"/>
                  </a:ext>
                </a:extLst>
              </p:cNvPr>
              <p:cNvSpPr/>
              <p:nvPr/>
            </p:nvSpPr>
            <p:spPr>
              <a:xfrm>
                <a:off x="7636443" y="1408133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781;p140">
                <a:extLst>
                  <a:ext uri="{FF2B5EF4-FFF2-40B4-BE49-F238E27FC236}">
                    <a16:creationId xmlns:a16="http://schemas.microsoft.com/office/drawing/2014/main" id="{6ACA746B-2BC1-E43E-9ABF-59BF5D8413D0}"/>
                  </a:ext>
                </a:extLst>
              </p:cNvPr>
              <p:cNvSpPr/>
              <p:nvPr/>
            </p:nvSpPr>
            <p:spPr>
              <a:xfrm>
                <a:off x="8398251" y="1565802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5782;p140">
              <a:extLst>
                <a:ext uri="{FF2B5EF4-FFF2-40B4-BE49-F238E27FC236}">
                  <a16:creationId xmlns:a16="http://schemas.microsoft.com/office/drawing/2014/main" id="{ACF76C4B-4001-202D-8886-A47140E0340A}"/>
                </a:ext>
              </a:extLst>
            </p:cNvPr>
            <p:cNvGrpSpPr/>
            <p:nvPr/>
          </p:nvGrpSpPr>
          <p:grpSpPr>
            <a:xfrm>
              <a:off x="7636443" y="1306560"/>
              <a:ext cx="804565" cy="373078"/>
              <a:chOff x="7636443" y="1306560"/>
              <a:chExt cx="804565" cy="373078"/>
            </a:xfrm>
            <a:grpFill/>
          </p:grpSpPr>
          <p:sp>
            <p:nvSpPr>
              <p:cNvPr id="16" name="Google Shape;5783;p140">
                <a:extLst>
                  <a:ext uri="{FF2B5EF4-FFF2-40B4-BE49-F238E27FC236}">
                    <a16:creationId xmlns:a16="http://schemas.microsoft.com/office/drawing/2014/main" id="{6F2B2BD4-58F2-8377-C5FF-2098206FC805}"/>
                  </a:ext>
                </a:extLst>
              </p:cNvPr>
              <p:cNvSpPr/>
              <p:nvPr/>
            </p:nvSpPr>
            <p:spPr>
              <a:xfrm>
                <a:off x="7636443" y="1306560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784;p140">
                <a:extLst>
                  <a:ext uri="{FF2B5EF4-FFF2-40B4-BE49-F238E27FC236}">
                    <a16:creationId xmlns:a16="http://schemas.microsoft.com/office/drawing/2014/main" id="{1B2D08E3-66A3-3D63-1ECA-91E9619FDD6D}"/>
                  </a:ext>
                </a:extLst>
              </p:cNvPr>
              <p:cNvSpPr/>
              <p:nvPr/>
            </p:nvSpPr>
            <p:spPr>
              <a:xfrm>
                <a:off x="8398251" y="1464230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5785;p140">
              <a:extLst>
                <a:ext uri="{FF2B5EF4-FFF2-40B4-BE49-F238E27FC236}">
                  <a16:creationId xmlns:a16="http://schemas.microsoft.com/office/drawing/2014/main" id="{E299E8BD-CA5C-F759-2E5F-E935DBE8F5E4}"/>
                </a:ext>
              </a:extLst>
            </p:cNvPr>
            <p:cNvGrpSpPr/>
            <p:nvPr/>
          </p:nvGrpSpPr>
          <p:grpSpPr>
            <a:xfrm>
              <a:off x="7636443" y="1204988"/>
              <a:ext cx="804565" cy="373078"/>
              <a:chOff x="7636443" y="1204988"/>
              <a:chExt cx="804565" cy="373078"/>
            </a:xfrm>
            <a:grpFill/>
          </p:grpSpPr>
          <p:sp>
            <p:nvSpPr>
              <p:cNvPr id="14" name="Google Shape;5786;p140">
                <a:extLst>
                  <a:ext uri="{FF2B5EF4-FFF2-40B4-BE49-F238E27FC236}">
                    <a16:creationId xmlns:a16="http://schemas.microsoft.com/office/drawing/2014/main" id="{1D0AEFDE-937A-EBF8-7C16-AAEB64692DC4}"/>
                  </a:ext>
                </a:extLst>
              </p:cNvPr>
              <p:cNvSpPr/>
              <p:nvPr/>
            </p:nvSpPr>
            <p:spPr>
              <a:xfrm>
                <a:off x="7636443" y="1204988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787;p140">
                <a:extLst>
                  <a:ext uri="{FF2B5EF4-FFF2-40B4-BE49-F238E27FC236}">
                    <a16:creationId xmlns:a16="http://schemas.microsoft.com/office/drawing/2014/main" id="{BFC30D4B-83F9-636D-7AE8-A08A354A9F85}"/>
                  </a:ext>
                </a:extLst>
              </p:cNvPr>
              <p:cNvSpPr/>
              <p:nvPr/>
            </p:nvSpPr>
            <p:spPr>
              <a:xfrm>
                <a:off x="8398251" y="1362658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135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iagram of a number of numbers&#10;&#10;Description automatically generated">
            <a:extLst>
              <a:ext uri="{FF2B5EF4-FFF2-40B4-BE49-F238E27FC236}">
                <a16:creationId xmlns:a16="http://schemas.microsoft.com/office/drawing/2014/main" id="{EB37364D-D782-542E-34AA-637643709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948" y="1101982"/>
            <a:ext cx="6459024" cy="3335477"/>
          </a:xfrm>
          <a:prstGeom prst="rect">
            <a:avLst/>
          </a:prstGeom>
        </p:spPr>
      </p:pic>
      <p:sp>
        <p:nvSpPr>
          <p:cNvPr id="14" name="Google Shape;587;p71">
            <a:extLst>
              <a:ext uri="{FF2B5EF4-FFF2-40B4-BE49-F238E27FC236}">
                <a16:creationId xmlns:a16="http://schemas.microsoft.com/office/drawing/2014/main" id="{6CAC40FB-67B2-A62B-71F7-0703D6D155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Analytical process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195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Visualizing predictions, by position </a:t>
            </a:r>
            <a:endParaRPr dirty="0"/>
          </a:p>
        </p:txBody>
      </p:sp>
      <p:sp>
        <p:nvSpPr>
          <p:cNvPr id="593" name="Google Shape;593;p71"/>
          <p:cNvSpPr txBox="1"/>
          <p:nvPr/>
        </p:nvSpPr>
        <p:spPr>
          <a:xfrm>
            <a:off x="903241" y="4002635"/>
            <a:ext cx="3008545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OVA vs Predictions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" name="Google Shape;592;p71">
            <a:extLst>
              <a:ext uri="{FF2B5EF4-FFF2-40B4-BE49-F238E27FC236}">
                <a16:creationId xmlns:a16="http://schemas.microsoft.com/office/drawing/2014/main" id="{59138CE4-EC6C-BF39-1447-8C0C3DB3A248}"/>
              </a:ext>
            </a:extLst>
          </p:cNvPr>
          <p:cNvSpPr txBox="1"/>
          <p:nvPr/>
        </p:nvSpPr>
        <p:spPr>
          <a:xfrm>
            <a:off x="1218085" y="4443280"/>
            <a:ext cx="2378859" cy="4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Lato"/>
                <a:cs typeface="Lato"/>
                <a:sym typeface="Montserrat"/>
              </a:rPr>
              <a:t>All players in dataset</a:t>
            </a:r>
            <a:endParaRPr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593;p71">
            <a:extLst>
              <a:ext uri="{FF2B5EF4-FFF2-40B4-BE49-F238E27FC236}">
                <a16:creationId xmlns:a16="http://schemas.microsoft.com/office/drawing/2014/main" id="{A9AE3E40-CF50-53F1-D806-7E3AABA5BBE1}"/>
              </a:ext>
            </a:extLst>
          </p:cNvPr>
          <p:cNvSpPr txBox="1"/>
          <p:nvPr/>
        </p:nvSpPr>
        <p:spPr>
          <a:xfrm>
            <a:off x="5042325" y="4002635"/>
            <a:ext cx="3008545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OVA vs Predictions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" name="Google Shape;592;p71">
            <a:extLst>
              <a:ext uri="{FF2B5EF4-FFF2-40B4-BE49-F238E27FC236}">
                <a16:creationId xmlns:a16="http://schemas.microsoft.com/office/drawing/2014/main" id="{53C8C780-2AF6-088C-BB9D-7D31BA600AF7}"/>
              </a:ext>
            </a:extLst>
          </p:cNvPr>
          <p:cNvSpPr txBox="1"/>
          <p:nvPr/>
        </p:nvSpPr>
        <p:spPr>
          <a:xfrm>
            <a:off x="5357167" y="4443279"/>
            <a:ext cx="2378859" cy="4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Lato"/>
                <a:cs typeface="Lato"/>
                <a:sym typeface="Montserrat"/>
              </a:rPr>
              <a:t>TOP 200 best players</a:t>
            </a:r>
            <a:endParaRPr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50E083-CC98-D5B2-C8D1-1EECD265B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9" y="1201849"/>
            <a:ext cx="3468312" cy="279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D30B8A4-A0E7-B695-E249-894B9E6A0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75" y="1176416"/>
            <a:ext cx="3548398" cy="279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83483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240</Words>
  <Application>Microsoft Office PowerPoint</Application>
  <PresentationFormat>On-screen Show (16:9)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Vidaloka</vt:lpstr>
      <vt:lpstr>Merriweather Light</vt:lpstr>
      <vt:lpstr>Arial</vt:lpstr>
      <vt:lpstr>Montserrat</vt:lpstr>
      <vt:lpstr>Lato</vt:lpstr>
      <vt:lpstr>Minimalist Business Slides XL by Slidesgo</vt:lpstr>
      <vt:lpstr>   Case Study:  FIFA-MoneyBall </vt:lpstr>
      <vt:lpstr>Ironhack FC Scouting Team</vt:lpstr>
      <vt:lpstr>Our goal</vt:lpstr>
      <vt:lpstr>Our approach</vt:lpstr>
      <vt:lpstr>Exploring data</vt:lpstr>
      <vt:lpstr>Exploring data</vt:lpstr>
      <vt:lpstr>Testing</vt:lpstr>
      <vt:lpstr>Analytical process </vt:lpstr>
      <vt:lpstr>Visualizing predictions, by position </vt:lpstr>
      <vt:lpstr>Finding the best solution</vt:lpstr>
      <vt:lpstr> Total Investment €83M (+€1M Bonus for Scouting Team)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dc:creator>Pedro Guilherme Afonso</dc:creator>
  <cp:lastModifiedBy>Pedro Guilherme Afonso</cp:lastModifiedBy>
  <cp:revision>7</cp:revision>
  <dcterms:modified xsi:type="dcterms:W3CDTF">2023-10-27T22:00:26Z</dcterms:modified>
</cp:coreProperties>
</file>