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05" r:id="rId3"/>
    <p:sldId id="307" r:id="rId4"/>
    <p:sldId id="311" r:id="rId5"/>
    <p:sldId id="322" r:id="rId6"/>
    <p:sldId id="323" r:id="rId7"/>
    <p:sldId id="321" r:id="rId8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9933"/>
    <a:srgbClr val="993300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4" d="100"/>
          <a:sy n="84" d="100"/>
        </p:scale>
        <p:origin x="10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BA26F236-D3C7-4C63-A924-57DE34E5E5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4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E5246-5BC9-4702-9CBC-FDF30ED0350A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8025" y="4919663"/>
            <a:ext cx="5670550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41EB-8ADC-446E-9B71-1B5F54DD9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64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F41EB-8ADC-446E-9B71-1B5F54DD9BE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 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</a:t>
            </a:r>
          </a:p>
        </p:txBody>
      </p:sp>
      <p:pic>
        <p:nvPicPr>
          <p:cNvPr id="6148" name="Picture 8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379788" y="6353175"/>
            <a:ext cx="3060700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pt-BR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ETEC da Zona Leste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200" dirty="0" smtClean="0">
                <a:solidFill>
                  <a:srgbClr val="CC0000"/>
                </a:solidFill>
              </a:rPr>
              <a:t>Lógica </a:t>
            </a:r>
            <a:br>
              <a:rPr lang="pt-BR" sz="7200" dirty="0" smtClean="0">
                <a:solidFill>
                  <a:srgbClr val="CC0000"/>
                </a:solidFill>
              </a:rPr>
            </a:br>
            <a:r>
              <a:rPr lang="pt-BR" sz="7200" dirty="0" smtClean="0">
                <a:solidFill>
                  <a:srgbClr val="CC0000"/>
                </a:solidFill>
              </a:rPr>
              <a:t>de Programação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2486378"/>
          </a:xfrm>
        </p:spPr>
        <p:txBody>
          <a:bodyPr/>
          <a:lstStyle/>
          <a:p>
            <a:r>
              <a:rPr lang="en-US" b="1" dirty="0" err="1" smtClean="0"/>
              <a:t>Laço</a:t>
            </a:r>
            <a:r>
              <a:rPr lang="en-US" b="1" dirty="0" smtClean="0"/>
              <a:t> de </a:t>
            </a:r>
            <a:r>
              <a:rPr lang="en-US" b="1" dirty="0" err="1" smtClean="0"/>
              <a:t>Repetição</a:t>
            </a:r>
            <a:r>
              <a:rPr lang="en-US" b="1" dirty="0" smtClean="0"/>
              <a:t> com </a:t>
            </a:r>
            <a:r>
              <a:rPr lang="en-US" b="1" dirty="0" err="1" smtClean="0"/>
              <a:t>variável</a:t>
            </a:r>
            <a:r>
              <a:rPr lang="en-US" b="1" dirty="0" smtClean="0"/>
              <a:t> de </a:t>
            </a:r>
            <a:r>
              <a:rPr lang="en-US" b="1" dirty="0" err="1" smtClean="0"/>
              <a:t>controle</a:t>
            </a:r>
            <a:r>
              <a:rPr lang="en-US" b="1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For(I=</a:t>
            </a:r>
            <a:r>
              <a:rPr lang="en-US" b="1" dirty="0" smtClean="0">
                <a:solidFill>
                  <a:srgbClr val="FF0000"/>
                </a:solidFill>
              </a:rPr>
              <a:t>valor </a:t>
            </a:r>
            <a:r>
              <a:rPr lang="en-US" b="1" dirty="0" err="1" smtClean="0">
                <a:solidFill>
                  <a:srgbClr val="FF0000"/>
                </a:solidFill>
              </a:rPr>
              <a:t>inicial</a:t>
            </a:r>
            <a:r>
              <a:rPr lang="en-US" dirty="0" smtClean="0"/>
              <a:t>; I&lt;=</a:t>
            </a:r>
            <a:r>
              <a:rPr lang="en-US" b="1" dirty="0" err="1" smtClean="0">
                <a:solidFill>
                  <a:srgbClr val="FF0000"/>
                </a:solidFill>
              </a:rPr>
              <a:t>limite</a:t>
            </a:r>
            <a:r>
              <a:rPr lang="en-US" dirty="0" smtClean="0"/>
              <a:t>; I++)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Entraremos em um estudo mais detalhado sobre a estrutura de repetição com variável de controle, desejando que você, ao longo da aula, torne-se capaz de construir algoritmos utilizando-a.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63500"/>
            <a:ext cx="8245665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Repetição com Variável de Controle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130" y="1098642"/>
            <a:ext cx="6960026" cy="5691117"/>
          </a:xfrm>
        </p:spPr>
        <p:txBody>
          <a:bodyPr/>
          <a:lstStyle/>
          <a:p>
            <a:pPr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main</a:t>
            </a:r>
            <a:r>
              <a:rPr lang="pt-BR" sz="1800" dirty="0" smtClean="0"/>
              <a:t>( ) {</a:t>
            </a:r>
          </a:p>
          <a:p>
            <a:pPr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int</a:t>
            </a:r>
            <a:r>
              <a:rPr lang="pt-BR" sz="1800" dirty="0" smtClean="0"/>
              <a:t>: AN, AA, IDA, ID2050;</a:t>
            </a:r>
          </a:p>
          <a:p>
            <a:pPr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Int:I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 AA</a:t>
            </a:r>
            <a:r>
              <a:rPr lang="pt-BR" sz="1800" smtClean="0"/>
              <a:t>←</a:t>
            </a:r>
            <a:r>
              <a:rPr lang="pt-BR" sz="1800" smtClean="0"/>
              <a:t>2019;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puts</a:t>
            </a:r>
            <a:r>
              <a:rPr lang="pt-BR" sz="1800" dirty="0" smtClean="0"/>
              <a:t>(“Calcular a idade de 10 pessoas em 2050”);</a:t>
            </a:r>
          </a:p>
          <a:p>
            <a:pPr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       For(I=1;I&lt;=10;I++){</a:t>
            </a:r>
          </a:p>
          <a:p>
            <a:pPr>
              <a:buNone/>
            </a:pPr>
            <a:r>
              <a:rPr lang="pt-BR" sz="1800" dirty="0" smtClean="0"/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puts</a:t>
            </a:r>
            <a:r>
              <a:rPr lang="pt-BR" sz="1800" dirty="0">
                <a:solidFill>
                  <a:srgbClr val="FF0000"/>
                </a:solidFill>
              </a:rPr>
              <a:t>(“Digite o ano em que você nasceu ”);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scanf</a:t>
            </a:r>
            <a:r>
              <a:rPr lang="pt-BR" sz="1800" dirty="0">
                <a:solidFill>
                  <a:srgbClr val="FF0000"/>
                </a:solidFill>
              </a:rPr>
              <a:t>(“%</a:t>
            </a:r>
            <a:r>
              <a:rPr lang="pt-BR" sz="1800" dirty="0" err="1">
                <a:solidFill>
                  <a:srgbClr val="FF0000"/>
                </a:solidFill>
              </a:rPr>
              <a:t>d”,&amp;AN</a:t>
            </a:r>
            <a:r>
              <a:rPr lang="pt-BR" sz="18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IDA←AA-AN;</a:t>
            </a: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ID2050←2050-AN;</a:t>
            </a: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printf</a:t>
            </a:r>
            <a:r>
              <a:rPr lang="pt-BR" sz="1800" dirty="0">
                <a:solidFill>
                  <a:srgbClr val="FF0000"/>
                </a:solidFill>
              </a:rPr>
              <a:t>(“Sua idade atual é %d\n”, IDA);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printf</a:t>
            </a:r>
            <a:r>
              <a:rPr lang="pt-BR" sz="1800" dirty="0">
                <a:solidFill>
                  <a:srgbClr val="FF0000"/>
                </a:solidFill>
              </a:rPr>
              <a:t>(“Sua idade em 2050 será %d\n”, ID2050);</a:t>
            </a:r>
          </a:p>
          <a:p>
            <a:pPr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        }</a:t>
            </a:r>
          </a:p>
          <a:p>
            <a:pPr>
              <a:buNone/>
            </a:pP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    </a:t>
            </a:r>
            <a:r>
              <a:rPr lang="pt-BR" sz="1800" dirty="0" smtClean="0"/>
              <a:t> system(“PAUSE”);</a:t>
            </a:r>
          </a:p>
          <a:p>
            <a:pPr>
              <a:buNone/>
            </a:pPr>
            <a:r>
              <a:rPr lang="pt-BR" sz="1800" dirty="0" smtClean="0"/>
              <a:t>      </a:t>
            </a:r>
            <a:r>
              <a:rPr lang="pt-BR" sz="1800" dirty="0" err="1" smtClean="0"/>
              <a:t>return</a:t>
            </a:r>
            <a:r>
              <a:rPr lang="pt-BR" sz="1800" dirty="0" smtClean="0"/>
              <a:t>(0);</a:t>
            </a:r>
          </a:p>
          <a:p>
            <a:pPr>
              <a:buNone/>
            </a:pPr>
            <a:r>
              <a:rPr lang="pt-BR" sz="1800" dirty="0"/>
              <a:t>}</a:t>
            </a:r>
            <a:endParaRPr lang="pt-BR" sz="1400" dirty="0" smtClean="0"/>
          </a:p>
        </p:txBody>
      </p:sp>
      <p:sp>
        <p:nvSpPr>
          <p:cNvPr id="4" name="Seta em curva para baixo 3"/>
          <p:cNvSpPr/>
          <p:nvPr/>
        </p:nvSpPr>
        <p:spPr bwMode="auto">
          <a:xfrm rot="16200000">
            <a:off x="-634939" y="3577444"/>
            <a:ext cx="2664251" cy="903053"/>
          </a:xfrm>
          <a:prstGeom prst="curved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31740"/>
            <a:ext cx="8081891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Repetição com Variável de Controle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78" y="1207868"/>
            <a:ext cx="7806521" cy="3145812"/>
          </a:xfrm>
        </p:spPr>
        <p:txBody>
          <a:bodyPr/>
          <a:lstStyle/>
          <a:p>
            <a:pPr>
              <a:buNone/>
            </a:pPr>
            <a:r>
              <a:rPr lang="pt-BR" sz="1800" dirty="0" smtClean="0"/>
              <a:t>     for( </a:t>
            </a:r>
            <a:r>
              <a:rPr lang="pt-BR" sz="1800" b="1" i="1" dirty="0" smtClean="0">
                <a:solidFill>
                  <a:srgbClr val="FF0000"/>
                </a:solidFill>
              </a:rPr>
              <a:t>var</a:t>
            </a:r>
            <a:r>
              <a:rPr lang="pt-BR" sz="1800" dirty="0" smtClean="0"/>
              <a:t> = </a:t>
            </a:r>
            <a:r>
              <a:rPr lang="pt-BR" sz="1800" b="1" dirty="0" smtClean="0">
                <a:solidFill>
                  <a:srgbClr val="FF0000"/>
                </a:solidFill>
              </a:rPr>
              <a:t>valor inicial</a:t>
            </a:r>
            <a:r>
              <a:rPr lang="pt-BR" sz="1800" dirty="0" smtClean="0"/>
              <a:t> ; </a:t>
            </a:r>
            <a:r>
              <a:rPr lang="pt-BR" sz="1800" b="1" i="1" dirty="0" smtClean="0">
                <a:solidFill>
                  <a:srgbClr val="FF0000"/>
                </a:solidFill>
              </a:rPr>
              <a:t>var</a:t>
            </a:r>
            <a:r>
              <a:rPr lang="pt-BR" sz="1800" dirty="0" smtClean="0"/>
              <a:t> &lt;= </a:t>
            </a:r>
            <a:r>
              <a:rPr lang="pt-BR" sz="1800" b="1" dirty="0" smtClean="0">
                <a:solidFill>
                  <a:srgbClr val="FF0000"/>
                </a:solidFill>
              </a:rPr>
              <a:t>valor final </a:t>
            </a:r>
            <a:r>
              <a:rPr lang="pt-BR" sz="1800" dirty="0" smtClean="0"/>
              <a:t>; </a:t>
            </a:r>
            <a:r>
              <a:rPr lang="pt-BR" sz="1800" b="1" i="1" dirty="0" smtClean="0">
                <a:solidFill>
                  <a:srgbClr val="FF0000"/>
                </a:solidFill>
              </a:rPr>
              <a:t>var</a:t>
            </a:r>
            <a:r>
              <a:rPr lang="pt-BR" sz="1800" dirty="0" smtClean="0"/>
              <a:t> ++){</a:t>
            </a:r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smtClean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 smtClean="0"/>
              <a:t>     </a:t>
            </a:r>
            <a:r>
              <a:rPr lang="pt-BR" sz="1800" dirty="0"/>
              <a:t>}</a:t>
            </a:r>
            <a:endParaRPr lang="pt-BR" sz="1800" dirty="0" smtClean="0"/>
          </a:p>
        </p:txBody>
      </p:sp>
      <p:sp>
        <p:nvSpPr>
          <p:cNvPr id="5" name="Chave esquerda 4"/>
          <p:cNvSpPr/>
          <p:nvPr/>
        </p:nvSpPr>
        <p:spPr bwMode="auto">
          <a:xfrm>
            <a:off x="354840" y="1528548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1806223" y="2124573"/>
            <a:ext cx="7416800" cy="4073864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for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o número de vezes indicados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p</a:t>
            </a:r>
            <a:r>
              <a:rPr lang="pt-BR" sz="1600" b="0" dirty="0" smtClean="0"/>
              <a:t>elo valor inicial e valor final.  </a:t>
            </a:r>
            <a:endParaRPr lang="pt-BR" sz="16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que irá fazer o controle do laço,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d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everá, obrigatoriamente ser do tipo inteiro</a:t>
            </a:r>
            <a:r>
              <a:rPr lang="pt-BR" sz="1600" b="0" dirty="0" smtClean="0"/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É possível fazer um laço incrementando (++) ou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decrementando (--)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dirty="0" smtClean="0"/>
              <a:t>Obs.: </a:t>
            </a:r>
            <a:r>
              <a:rPr lang="pt-BR" sz="1600" b="0" dirty="0" smtClean="0"/>
              <a:t>O usuário não poderá interferir no número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vezes que este laço irá repetir.</a:t>
            </a:r>
            <a:endParaRPr lang="pt-BR" sz="16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lvl="0" indent="-514350" algn="just">
              <a:buSzPct val="100000"/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Refaça o algoritmo para calcular 5 equações do 2º grau, levando em consideração a análise da existência do X</a:t>
            </a:r>
            <a:r>
              <a:rPr lang="pt-BR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 X</a:t>
            </a:r>
            <a:r>
              <a:rPr lang="pt-BR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Faça um algoritmo para calcular o volume de 10 esferas de raio R, em que R é um valor fornecido pelo usuário.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algoritmo que calcule e apresente a área externa de uma lata, onde é fornecido pelo usuário somente o Raio e Altura.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algoritmo que receba 4 notas do aluno e verifique se o mesmo foi aprovado ou reprovado com um dos seguintes conceitos:</a:t>
            </a:r>
          </a:p>
          <a:p>
            <a:pPr marL="514350" lvl="0" indent="-514350" algn="just">
              <a:buNone/>
            </a:pPr>
            <a:r>
              <a:rPr lang="pt-BR" sz="2000" b="1" dirty="0" smtClean="0"/>
              <a:t>               Aprovado		 	Reprovado</a:t>
            </a:r>
          </a:p>
          <a:p>
            <a:pPr marL="880110" lvl="1" indent="-514350" algn="just">
              <a:buNone/>
            </a:pPr>
            <a:r>
              <a:rPr lang="pt-BR" sz="1800" b="1" dirty="0" smtClean="0"/>
              <a:t>A</a:t>
            </a:r>
            <a:r>
              <a:rPr lang="pt-BR" sz="1800" dirty="0" smtClean="0"/>
              <a:t> - maior igual à 9          </a:t>
            </a:r>
            <a:r>
              <a:rPr lang="pt-BR" sz="1800" b="1" dirty="0" smtClean="0"/>
              <a:t>                         D </a:t>
            </a:r>
            <a:r>
              <a:rPr lang="pt-BR" sz="1800" dirty="0" smtClean="0"/>
              <a:t>– maior igual à 2,5 e menor que 5  </a:t>
            </a:r>
          </a:p>
          <a:p>
            <a:pPr marL="880110" lvl="1" indent="-514350" algn="just">
              <a:buNone/>
            </a:pPr>
            <a:r>
              <a:rPr lang="pt-BR" sz="1800" b="1" dirty="0" smtClean="0"/>
              <a:t>B </a:t>
            </a:r>
            <a:r>
              <a:rPr lang="pt-BR" sz="1800" dirty="0" smtClean="0"/>
              <a:t>– maior igual à 7 e menor que 9          </a:t>
            </a:r>
            <a:r>
              <a:rPr lang="pt-BR" sz="1800" b="1" dirty="0" smtClean="0"/>
              <a:t>E</a:t>
            </a:r>
            <a:r>
              <a:rPr lang="pt-BR" sz="1800" dirty="0" smtClean="0"/>
              <a:t> – menor que 2,5 </a:t>
            </a:r>
          </a:p>
          <a:p>
            <a:pPr marL="880110" lvl="1" indent="-514350" algn="just">
              <a:buNone/>
            </a:pPr>
            <a:r>
              <a:rPr lang="pt-BR" sz="1800" b="1" dirty="0" smtClean="0"/>
              <a:t>C </a:t>
            </a:r>
            <a:r>
              <a:rPr lang="pt-BR" sz="1800" dirty="0" smtClean="0"/>
              <a:t>– maior igual à 5 e menor que 7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lvl="0" indent="-514350" algn="just">
              <a:buSzPct val="100000"/>
              <a:buFont typeface="+mj-lt"/>
              <a:buAutoNum type="arabicPeriod" startAt="5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 programa que classifique os nadadores nas categorias de acordo com sua idade: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Infantil A – de 5 à 7 anos;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Infantil B – de 8 à 10 anos; 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Juvenil A – de 11 à  13 anos;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Juvenil B  - de 14 à 17 anos;</a:t>
            </a:r>
          </a:p>
          <a:p>
            <a:pPr marL="822960" lvl="3" indent="-274320">
              <a:buSzPct val="95000"/>
            </a:pPr>
            <a:r>
              <a:rPr lang="pt-BR" sz="1800" dirty="0" err="1" smtClean="0"/>
              <a:t>Senior</a:t>
            </a:r>
            <a:r>
              <a:rPr lang="pt-BR" sz="1800" dirty="0" smtClean="0"/>
              <a:t> – a partir de 18 anos.</a:t>
            </a: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programa que receba 3 valores A, B e C. Supondo que cada valor seja um dos lados de um triângulo, verifique e informe se estes lados compõem um triângulo equilátero, isósceles ou escaleno, informar se não compõem um triângulo. Permita que o usuário utilize este programa por 10 vezes seguidas.</a:t>
            </a:r>
          </a:p>
          <a:p>
            <a:pPr marL="822960" lvl="3" indent="-274320">
              <a:buSzPct val="95000"/>
            </a:pPr>
            <a:endParaRPr lang="pt-BR" sz="1800" dirty="0" smtClean="0"/>
          </a:p>
          <a:p>
            <a:pPr lvl="1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Bom trabalho!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Profª</a:t>
            </a:r>
            <a:r>
              <a:rPr lang="pt-BR" dirty="0" smtClean="0"/>
              <a:t> Vilma Cardoso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2208</TotalTime>
  <Words>498</Words>
  <Application>Microsoft Office PowerPoint</Application>
  <PresentationFormat>Apresentação na tela (4:3)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Monotype Sorts</vt:lpstr>
      <vt:lpstr>Times New Roman</vt:lpstr>
      <vt:lpstr>Wingdings</vt:lpstr>
      <vt:lpstr>Modelo versão 2</vt:lpstr>
      <vt:lpstr>Lógica  de Programação</vt:lpstr>
      <vt:lpstr>Objetivos</vt:lpstr>
      <vt:lpstr>Repetição com Variável de Controle</vt:lpstr>
      <vt:lpstr>Repetição com Variável de Controle</vt:lpstr>
      <vt:lpstr>Exercícios</vt:lpstr>
      <vt:lpstr>Exercícios</vt:lpstr>
      <vt:lpstr>Bom trabalho!</vt:lpstr>
    </vt:vector>
  </TitlesOfParts>
  <Company>NCE - UFRJ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Aluno</cp:lastModifiedBy>
  <cp:revision>139</cp:revision>
  <dcterms:created xsi:type="dcterms:W3CDTF">2001-11-05T11:45:10Z</dcterms:created>
  <dcterms:modified xsi:type="dcterms:W3CDTF">2019-06-11T22:39:39Z</dcterms:modified>
</cp:coreProperties>
</file>