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2" r:id="rId4"/>
    <p:sldId id="273" r:id="rId5"/>
    <p:sldId id="274" r:id="rId6"/>
    <p:sldId id="258" r:id="rId7"/>
    <p:sldId id="266" r:id="rId8"/>
    <p:sldId id="269" r:id="rId9"/>
    <p:sldId id="265" r:id="rId10"/>
    <p:sldId id="267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D6AF0-6D37-4255-BF7A-F971C5ECDA27}" type="datetimeFigureOut">
              <a:rPr lang="pt-BR" smtClean="0"/>
              <a:pPr/>
              <a:t>16/04/2019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764704"/>
            <a:ext cx="6812356" cy="1470025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em Português Estruturado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5536" y="2636912"/>
            <a:ext cx="6400800" cy="1752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Simples </a:t>
            </a:r>
          </a:p>
          <a:p>
            <a:r>
              <a:rPr lang="pt-BR" dirty="0">
                <a:solidFill>
                  <a:schemeClr val="bg1"/>
                </a:solidFill>
              </a:rPr>
              <a:t>Composta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5805264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Profª Vilma / Prof.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Eduardo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>
                <a:solidFill>
                  <a:srgbClr val="C00000"/>
                </a:solidFill>
              </a:rPr>
              <a:t>Lógica de Programação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	</a:t>
            </a:r>
            <a:r>
              <a:rPr lang="pt-BR" sz="2000" b="1" dirty="0"/>
              <a:t>Exemplo 2  –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...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b="1">
                <a:solidFill>
                  <a:schemeClr val="accent6">
                    <a:lumMod val="75000"/>
                  </a:schemeClr>
                </a:solidFill>
              </a:rPr>
              <a:t>... </a:t>
            </a:r>
            <a:endParaRPr lang="pt-BR" sz="2000" b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if</a:t>
            </a:r>
            <a:r>
              <a:rPr lang="pt-BR" sz="2000" dirty="0" smtClean="0"/>
              <a:t> </a:t>
            </a:r>
            <a:r>
              <a:rPr lang="pt-BR" sz="2000" dirty="0">
                <a:solidFill>
                  <a:srgbClr val="FF0000"/>
                </a:solidFill>
              </a:rPr>
              <a:t>(condição) </a:t>
            </a:r>
            <a:r>
              <a:rPr lang="pt-BR" sz="2000" dirty="0"/>
              <a:t>{</a:t>
            </a:r>
          </a:p>
          <a:p>
            <a:pPr lvl="0">
              <a:buNone/>
            </a:pPr>
            <a:r>
              <a:rPr lang="pt-BR" sz="2000" dirty="0"/>
              <a:t> 		</a:t>
            </a:r>
            <a:r>
              <a:rPr lang="pt-BR" sz="2000" dirty="0">
                <a:solidFill>
                  <a:srgbClr val="0070C0"/>
                </a:solidFill>
              </a:rPr>
              <a:t>comando1 para condição </a:t>
            </a:r>
            <a:r>
              <a:rPr lang="pt-BR" sz="2000" dirty="0" smtClean="0">
                <a:solidFill>
                  <a:srgbClr val="0070C0"/>
                </a:solidFill>
              </a:rPr>
              <a:t>verdadeira;</a:t>
            </a:r>
            <a:endParaRPr lang="pt-BR" sz="2000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pt-BR" sz="2000" dirty="0">
                <a:solidFill>
                  <a:srgbClr val="0070C0"/>
                </a:solidFill>
              </a:rPr>
              <a:t>		comando2 para condição </a:t>
            </a:r>
            <a:r>
              <a:rPr lang="pt-BR" sz="2000" dirty="0" smtClean="0">
                <a:solidFill>
                  <a:srgbClr val="0070C0"/>
                </a:solidFill>
              </a:rPr>
              <a:t>verdadeira;</a:t>
            </a:r>
            <a:endParaRPr lang="pt-BR" sz="2000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pt-BR" sz="2000" dirty="0">
                <a:solidFill>
                  <a:srgbClr val="0070C0"/>
                </a:solidFill>
              </a:rPr>
              <a:t>		comando3 para condição </a:t>
            </a:r>
            <a:r>
              <a:rPr lang="pt-BR" sz="2000" dirty="0" smtClean="0">
                <a:solidFill>
                  <a:srgbClr val="0070C0"/>
                </a:solidFill>
              </a:rPr>
              <a:t>verdadeira;</a:t>
            </a:r>
            <a:endParaRPr lang="pt-BR" sz="2000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pt-BR" sz="2000" dirty="0">
                <a:solidFill>
                  <a:srgbClr val="0070C0"/>
                </a:solidFill>
              </a:rPr>
              <a:t>		</a:t>
            </a:r>
            <a:r>
              <a:rPr lang="pt-BR" sz="2000" dirty="0" err="1">
                <a:solidFill>
                  <a:srgbClr val="0070C0"/>
                </a:solidFill>
              </a:rPr>
              <a:t>comandoN</a:t>
            </a:r>
            <a:r>
              <a:rPr lang="pt-BR" sz="2000" dirty="0">
                <a:solidFill>
                  <a:srgbClr val="0070C0"/>
                </a:solidFill>
              </a:rPr>
              <a:t> para condição </a:t>
            </a:r>
            <a:r>
              <a:rPr lang="pt-BR" sz="2000" dirty="0" smtClean="0">
                <a:solidFill>
                  <a:srgbClr val="0070C0"/>
                </a:solidFill>
              </a:rPr>
              <a:t>verdadeira;</a:t>
            </a:r>
            <a:endParaRPr lang="pt-BR" sz="2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rgbClr val="0070C0"/>
                </a:solidFill>
              </a:rPr>
              <a:t>	</a:t>
            </a:r>
            <a:r>
              <a:rPr lang="pt-BR" sz="2000" dirty="0" smtClean="0"/>
              <a:t>}</a:t>
            </a:r>
          </a:p>
          <a:p>
            <a:pPr>
              <a:buNone/>
            </a:pPr>
            <a:r>
              <a:rPr lang="pt-BR" sz="2000" dirty="0" smtClean="0"/>
              <a:t>   </a:t>
            </a:r>
            <a:r>
              <a:rPr lang="pt-BR" sz="2000" dirty="0" err="1" smtClean="0"/>
              <a:t>else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    {</a:t>
            </a:r>
            <a:endParaRPr lang="pt-BR" sz="2000" dirty="0"/>
          </a:p>
          <a:p>
            <a:pPr>
              <a:buNone/>
            </a:pPr>
            <a:r>
              <a:rPr lang="pt-BR" sz="2000" dirty="0">
                <a:solidFill>
                  <a:srgbClr val="0070C0"/>
                </a:solidFill>
              </a:rPr>
              <a:t>		comando1 para condição </a:t>
            </a:r>
            <a:r>
              <a:rPr lang="pt-BR" sz="2000" dirty="0" smtClean="0">
                <a:solidFill>
                  <a:srgbClr val="0070C0"/>
                </a:solidFill>
              </a:rPr>
              <a:t>falsa;</a:t>
            </a:r>
            <a:endParaRPr lang="pt-BR" sz="2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rgbClr val="0070C0"/>
                </a:solidFill>
              </a:rPr>
              <a:t>		comando2 para condição </a:t>
            </a:r>
            <a:r>
              <a:rPr lang="pt-BR" sz="2000" dirty="0" smtClean="0">
                <a:solidFill>
                  <a:srgbClr val="0070C0"/>
                </a:solidFill>
              </a:rPr>
              <a:t>falsa; </a:t>
            </a:r>
            <a:endParaRPr lang="pt-BR" sz="2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rgbClr val="0070C0"/>
                </a:solidFill>
              </a:rPr>
              <a:t>		comando3 para condição </a:t>
            </a:r>
            <a:r>
              <a:rPr lang="pt-BR" sz="2000" dirty="0" smtClean="0">
                <a:solidFill>
                  <a:srgbClr val="0070C0"/>
                </a:solidFill>
              </a:rPr>
              <a:t>falsa;</a:t>
            </a:r>
            <a:endParaRPr lang="pt-BR" sz="20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rgbClr val="0070C0"/>
                </a:solidFill>
              </a:rPr>
              <a:t>		comando4 para condição </a:t>
            </a:r>
            <a:r>
              <a:rPr lang="pt-BR" sz="2000" dirty="0" smtClean="0">
                <a:solidFill>
                  <a:srgbClr val="0070C0"/>
                </a:solidFill>
              </a:rPr>
              <a:t>falsa; </a:t>
            </a:r>
            <a:r>
              <a:rPr lang="pt-BR" sz="2000" dirty="0"/>
              <a:t>	</a:t>
            </a:r>
          </a:p>
          <a:p>
            <a:pPr>
              <a:buNone/>
            </a:pPr>
            <a:r>
              <a:rPr lang="pt-BR" sz="2000" dirty="0"/>
              <a:t>	 </a:t>
            </a:r>
            <a:r>
              <a:rPr lang="pt-BR" sz="2000" dirty="0" smtClean="0"/>
              <a:t>  }                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Decisão Composta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8DBAF121-4A58-4D2C-B06C-57831A82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71600"/>
            <a:ext cx="7267575" cy="48006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#include &lt;</a:t>
            </a:r>
            <a:r>
              <a:rPr lang="pt-BR" sz="1400" dirty="0" err="1">
                <a:solidFill>
                  <a:srgbClr val="000000"/>
                </a:solidFill>
              </a:rPr>
              <a:t>stdio.h</a:t>
            </a:r>
            <a:r>
              <a:rPr lang="pt-BR" sz="14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#include &lt;</a:t>
            </a:r>
            <a:r>
              <a:rPr lang="pt-BR" sz="1400" dirty="0" err="1">
                <a:solidFill>
                  <a:srgbClr val="000000"/>
                </a:solidFill>
              </a:rPr>
              <a:t>stdlib.h</a:t>
            </a:r>
            <a:r>
              <a:rPr lang="pt-BR" sz="14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int</a:t>
            </a: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main</a:t>
            </a:r>
            <a:r>
              <a:rPr lang="pt-BR" sz="1400" dirty="0">
                <a:solidFill>
                  <a:srgbClr val="000000"/>
                </a:solidFill>
              </a:rPr>
              <a:t>(</a:t>
            </a:r>
            <a:r>
              <a:rPr lang="pt-BR" sz="1400" dirty="0" err="1">
                <a:solidFill>
                  <a:srgbClr val="000000"/>
                </a:solidFill>
              </a:rPr>
              <a:t>int</a:t>
            </a: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argc</a:t>
            </a:r>
            <a:r>
              <a:rPr lang="pt-BR" sz="1400" dirty="0">
                <a:solidFill>
                  <a:srgbClr val="000000"/>
                </a:solidFill>
              </a:rPr>
              <a:t>, char *</a:t>
            </a:r>
            <a:r>
              <a:rPr lang="pt-BR" sz="1400" dirty="0" err="1">
                <a:solidFill>
                  <a:srgbClr val="000000"/>
                </a:solidFill>
              </a:rPr>
              <a:t>argv</a:t>
            </a:r>
            <a:r>
              <a:rPr lang="pt-BR" sz="1400" dirty="0">
                <a:solidFill>
                  <a:srgbClr val="000000"/>
                </a:solidFill>
              </a:rPr>
              <a:t>[])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float</a:t>
            </a:r>
            <a:r>
              <a:rPr lang="pt-BR" sz="1400" dirty="0">
                <a:solidFill>
                  <a:srgbClr val="000000"/>
                </a:solidFill>
              </a:rPr>
              <a:t> n1,n2,md;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("digite a primeira nota: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scanf</a:t>
            </a:r>
            <a:r>
              <a:rPr lang="pt-BR" sz="1400" dirty="0">
                <a:solidFill>
                  <a:srgbClr val="000000"/>
                </a:solidFill>
              </a:rPr>
              <a:t>("%f",&amp;n1);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("digite a segunda nota: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scanf</a:t>
            </a:r>
            <a:r>
              <a:rPr lang="pt-BR" sz="1400" dirty="0">
                <a:solidFill>
                  <a:srgbClr val="000000"/>
                </a:solidFill>
              </a:rPr>
              <a:t>("%f",&amp;n2);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md</a:t>
            </a:r>
            <a:r>
              <a:rPr lang="pt-BR" sz="1400" dirty="0">
                <a:solidFill>
                  <a:srgbClr val="000000"/>
                </a:solidFill>
              </a:rPr>
              <a:t>=(n1+n2)/2;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if</a:t>
            </a:r>
            <a:r>
              <a:rPr lang="pt-BR" sz="1400" dirty="0">
                <a:solidFill>
                  <a:srgbClr val="000000"/>
                </a:solidFill>
              </a:rPr>
              <a:t> (</a:t>
            </a:r>
            <a:r>
              <a:rPr lang="pt-BR" sz="1400" dirty="0" err="1">
                <a:solidFill>
                  <a:srgbClr val="000000"/>
                </a:solidFill>
              </a:rPr>
              <a:t>md</a:t>
            </a:r>
            <a:r>
              <a:rPr lang="pt-BR" sz="1400" dirty="0">
                <a:solidFill>
                  <a:srgbClr val="000000"/>
                </a:solidFill>
              </a:rPr>
              <a:t>&gt;=5){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</a:t>
            </a: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("aluno </a:t>
            </a:r>
            <a:r>
              <a:rPr lang="pt-BR" sz="1400" dirty="0" err="1">
                <a:solidFill>
                  <a:srgbClr val="000000"/>
                </a:solidFill>
              </a:rPr>
              <a:t>alcancou</a:t>
            </a:r>
            <a:r>
              <a:rPr lang="pt-BR" sz="1400" dirty="0">
                <a:solidFill>
                  <a:srgbClr val="000000"/>
                </a:solidFill>
              </a:rPr>
              <a:t> a media: %.2f \n", </a:t>
            </a:r>
            <a:r>
              <a:rPr lang="pt-BR" sz="1400" dirty="0" err="1">
                <a:solidFill>
                  <a:srgbClr val="000000"/>
                </a:solidFill>
              </a:rPr>
              <a:t>md</a:t>
            </a:r>
            <a:r>
              <a:rPr lang="pt-BR" sz="14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</a:t>
            </a: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 ("aprovado");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 err="1">
                <a:solidFill>
                  <a:srgbClr val="000000"/>
                </a:solidFill>
              </a:rPr>
              <a:t>else</a:t>
            </a:r>
            <a:r>
              <a:rPr lang="pt-BR" sz="1400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</a:t>
            </a: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("aluno </a:t>
            </a:r>
            <a:r>
              <a:rPr lang="pt-BR" sz="1400" dirty="0" err="1">
                <a:solidFill>
                  <a:srgbClr val="000000"/>
                </a:solidFill>
              </a:rPr>
              <a:t>nao</a:t>
            </a: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alcancou</a:t>
            </a:r>
            <a:r>
              <a:rPr lang="pt-BR" sz="1400" dirty="0">
                <a:solidFill>
                  <a:srgbClr val="000000"/>
                </a:solidFill>
              </a:rPr>
              <a:t> a media: %.2f \n", </a:t>
            </a:r>
            <a:r>
              <a:rPr lang="pt-BR" sz="1400" dirty="0" err="1">
                <a:solidFill>
                  <a:srgbClr val="000000"/>
                </a:solidFill>
              </a:rPr>
              <a:t>md</a:t>
            </a:r>
            <a:r>
              <a:rPr lang="pt-BR" sz="14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</a:t>
            </a:r>
            <a:r>
              <a:rPr lang="pt-BR" sz="1400" dirty="0" err="1">
                <a:solidFill>
                  <a:srgbClr val="000000"/>
                </a:solidFill>
              </a:rPr>
              <a:t>printf</a:t>
            </a:r>
            <a:r>
              <a:rPr lang="pt-BR" sz="1400" dirty="0">
                <a:solidFill>
                  <a:srgbClr val="000000"/>
                </a:solidFill>
              </a:rPr>
              <a:t> ("reprovado");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	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 system("PAUSE");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return</a:t>
            </a:r>
            <a:r>
              <a:rPr lang="pt-BR" sz="14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785834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2149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Crie um programa que receba 4 notas bimestrais, calcule a média aritmética e apresente se o aluno foi aprovado ou reprovado com determinada média (nota de corte 7).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Crie um programa que receba um número inteiro e verifique e apresente se esse </a:t>
            </a:r>
            <a:r>
              <a:rPr lang="pt-BR" sz="2400">
                <a:latin typeface="Arial" pitchFamily="34" charset="0"/>
                <a:cs typeface="Arial" pitchFamily="34" charset="0"/>
              </a:rPr>
              <a:t>número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 </a:t>
            </a:r>
            <a:r>
              <a:rPr lang="pt-BR" sz="2400">
                <a:latin typeface="Arial" pitchFamily="34" charset="0"/>
                <a:cs typeface="Arial" pitchFamily="34" charset="0"/>
              </a:rPr>
              <a:t>ou ímpar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Crie um programa que receba dois números reais efetue a soma entre eles e apresente a mensagem em caso verdadeiro: “ A soma dos números e maior que 25”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Ler dois valores reais e apresentar o maior valor e o menor valor.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Ler dois valores inteiros e apresentar a diferença do maior pelo menor.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-24"/>
            <a:ext cx="8229600" cy="785834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857232"/>
            <a:ext cx="8429684" cy="5786478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Refaça o algoritmo para calcular a equação do 2º grau, levando em consideração a análise da existência do X</a:t>
            </a:r>
            <a:r>
              <a:rPr lang="pt-BR" sz="2000" baseline="-25000" dirty="0">
                <a:latin typeface="Arial" pitchFamily="34" charset="0"/>
                <a:ea typeface="Calibri"/>
                <a:cs typeface="Arial" pitchFamily="34" charset="0"/>
              </a:rPr>
              <a:t>1</a:t>
            </a: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 e X</a:t>
            </a:r>
            <a:r>
              <a:rPr lang="pt-BR" sz="2000" baseline="-25000" dirty="0">
                <a:latin typeface="Arial" pitchFamily="34" charset="0"/>
                <a:ea typeface="Calibri"/>
                <a:cs typeface="Arial" pitchFamily="34" charset="0"/>
              </a:rPr>
              <a:t>2</a:t>
            </a: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 .</a:t>
            </a: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Tendo como dados de entrada a altura e o sexo de uma pessoa, construa um algoritmo que calcule seu peso ideal, utilizando as seguintes formulas: </a:t>
            </a:r>
          </a:p>
          <a:p>
            <a:pPr marL="982980" lvl="2" indent="-342900" algn="just">
              <a:lnSpc>
                <a:spcPct val="115000"/>
              </a:lnSpc>
              <a:buFont typeface="Symbol"/>
              <a:buChar char=""/>
            </a:pPr>
            <a:r>
              <a:rPr lang="pt-BR" sz="1600" dirty="0">
                <a:latin typeface="Arial" pitchFamily="34" charset="0"/>
                <a:ea typeface="Calibri"/>
                <a:cs typeface="Arial" pitchFamily="34" charset="0"/>
              </a:rPr>
              <a:t>HOMEM=(72.7*ALT)-58;</a:t>
            </a:r>
          </a:p>
          <a:p>
            <a:pPr marL="982980" lvl="2" indent="-342900" algn="just">
              <a:lnSpc>
                <a:spcPct val="115000"/>
              </a:lnSpc>
              <a:buFont typeface="Symbol"/>
              <a:buChar char=""/>
            </a:pPr>
            <a:r>
              <a:rPr lang="pt-BR" sz="1600" dirty="0">
                <a:latin typeface="Arial" pitchFamily="34" charset="0"/>
                <a:ea typeface="Calibri"/>
                <a:cs typeface="Arial" pitchFamily="34" charset="0"/>
              </a:rPr>
              <a:t>MULHER=(62.1*ALT)-44.7.</a:t>
            </a:r>
          </a:p>
          <a:p>
            <a:pPr marL="457200" lvl="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"/>
              <a:tabLst>
                <a:tab pos="457200" algn="l"/>
              </a:tabLst>
            </a:pP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Crie um algoritmo que calcule a multa paga por um pescador que ultrapassar a quantidade de quilos estabelecida por lei. A saber: </a:t>
            </a:r>
          </a:p>
          <a:p>
            <a:pPr marL="982980" lvl="2" indent="-342900" algn="just">
              <a:lnSpc>
                <a:spcPct val="125000"/>
              </a:lnSpc>
              <a:spcAft>
                <a:spcPts val="0"/>
              </a:spcAft>
              <a:buFont typeface="Symbol"/>
              <a:buChar char=""/>
            </a:pPr>
            <a:r>
              <a:rPr lang="pt-BR" sz="1600" dirty="0">
                <a:latin typeface="Arial" pitchFamily="34" charset="0"/>
                <a:ea typeface="Calibri"/>
                <a:cs typeface="Arial" pitchFamily="34" charset="0"/>
              </a:rPr>
              <a:t>A quantidade de peixe por pessoa é 50 kg.</a:t>
            </a:r>
          </a:p>
          <a:p>
            <a:pPr marL="982980" lvl="2" indent="-342900" algn="just">
              <a:lnSpc>
                <a:spcPct val="125000"/>
              </a:lnSpc>
              <a:spcAft>
                <a:spcPts val="0"/>
              </a:spcAft>
              <a:buFont typeface="Symbol"/>
              <a:buChar char=""/>
            </a:pPr>
            <a:r>
              <a:rPr lang="pt-BR" sz="1600" dirty="0">
                <a:latin typeface="Arial" pitchFamily="34" charset="0"/>
                <a:ea typeface="Calibri"/>
                <a:cs typeface="Arial" pitchFamily="34" charset="0"/>
              </a:rPr>
              <a:t>A multa por quilo excedente é R$4,00.</a:t>
            </a:r>
          </a:p>
          <a:p>
            <a:pPr marL="457200" indent="-457200" algn="just">
              <a:lnSpc>
                <a:spcPct val="115000"/>
              </a:lnSpc>
              <a:buFont typeface="+mj-lt"/>
              <a:buAutoNum type="arabicPeriod" startAt="8"/>
              <a:tabLst>
                <a:tab pos="457200" algn="l"/>
              </a:tabLst>
            </a:pP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Crie um algoritmo que receba uma senha e verifique sua validade ou não. Senha válida </a:t>
            </a:r>
            <a:r>
              <a:rPr lang="pt-BR" sz="2000" dirty="0" smtClean="0">
                <a:latin typeface="Arial" pitchFamily="34" charset="0"/>
                <a:ea typeface="Calibri"/>
                <a:cs typeface="Arial" pitchFamily="34" charset="0"/>
              </a:rPr>
              <a:t>“</a:t>
            </a:r>
            <a:r>
              <a:rPr lang="pt-BR" sz="2000" dirty="0" smtClean="0">
                <a:latin typeface="Arial" pitchFamily="34" charset="0"/>
                <a:ea typeface="Calibri"/>
                <a:cs typeface="Arial" pitchFamily="34" charset="0"/>
              </a:rPr>
              <a:t>12345</a:t>
            </a:r>
            <a:r>
              <a:rPr lang="pt-BR" sz="2000" dirty="0" smtClean="0">
                <a:latin typeface="Arial" pitchFamily="34" charset="0"/>
                <a:ea typeface="Calibri"/>
                <a:cs typeface="Arial" pitchFamily="34" charset="0"/>
              </a:rPr>
              <a:t>”.</a:t>
            </a:r>
            <a:endParaRPr lang="pt-BR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57200" lvl="0" indent="-457200" algn="just">
              <a:lnSpc>
                <a:spcPct val="115000"/>
              </a:lnSpc>
              <a:buFont typeface="+mj-lt"/>
              <a:buAutoNum type="arabicPeriod" startAt="8"/>
              <a:tabLst>
                <a:tab pos="457200" algn="l"/>
              </a:tabLst>
            </a:pPr>
            <a:r>
              <a:rPr lang="pt-BR" sz="2000" dirty="0">
                <a:latin typeface="Arial" pitchFamily="34" charset="0"/>
                <a:ea typeface="Calibri"/>
                <a:cs typeface="Arial" pitchFamily="34" charset="0"/>
              </a:rPr>
              <a:t>Crie um algoritmo que receba o ano de nascimento de uma pessoa. Calcule e mostre se atingiu a maioridade ou não.</a:t>
            </a:r>
          </a:p>
          <a:p>
            <a:pPr marL="457200" indent="-457200" algn="just">
              <a:lnSpc>
                <a:spcPct val="115000"/>
              </a:lnSpc>
              <a:buFont typeface="+mj-lt"/>
              <a:buAutoNum type="arabicPeriod" startAt="8"/>
              <a:tabLst>
                <a:tab pos="457200" algn="l"/>
              </a:tabLst>
            </a:pPr>
            <a:endParaRPr lang="pt-BR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514350" lvl="0" indent="-514350" algn="just">
              <a:lnSpc>
                <a:spcPct val="115000"/>
              </a:lnSpc>
              <a:buFont typeface="+mj-lt"/>
              <a:buAutoNum type="arabicPeriod" startAt="8"/>
            </a:pPr>
            <a:endParaRPr lang="pt-BR" sz="24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342900" indent="-342900" algn="just">
              <a:lnSpc>
                <a:spcPct val="115000"/>
              </a:lnSpc>
              <a:buNone/>
            </a:pPr>
            <a:endParaRPr lang="pt-BR" sz="24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457200" algn="l"/>
              </a:tabLst>
            </a:pPr>
            <a:endParaRPr lang="pt-BR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498317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/>
              <a:t>    	Existem casos em que o programa  pode definir quais os comandos ele executará a partir de uma decisão que o próprio computador toma sozinho.</a:t>
            </a:r>
            <a:endParaRPr lang="pt-BR"/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dirty="0">
                <a:solidFill>
                  <a:srgbClr val="FF0000"/>
                </a:solidFill>
              </a:rPr>
              <a:t>    decisão simples </a:t>
            </a:r>
            <a:r>
              <a:rPr lang="pt-BR" dirty="0"/>
              <a:t>executa um comando ou bloco de comandos se uma determinada condição for atendida. Se a condição não for atendida, a estrutura é finalizada sem executar comandos.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decisão composta </a:t>
            </a:r>
            <a:r>
              <a:rPr lang="pt-BR" dirty="0"/>
              <a:t>segue o mesmo princípio, com a diferença de que, quando a condição não é satisfeita, há um desvio para outro comando ou bloco de comandos. 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28092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Operadores relacionais estabelecem comparações entre dois valores de mesmo tipo primitivo: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Igual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 	Maior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 	Menor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&lt;&gt; 	Diferente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&gt;=	Maior igual 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&lt;= 	Menor igual</a:t>
            </a:r>
          </a:p>
          <a:p>
            <a:pPr>
              <a:buFont typeface="Symbol"/>
              <a:buChar char="¨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9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2400"/>
            <a:ext cx="82296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Lógicos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operadores lógicos permitem complementar e conectar novas formações de comparações: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			Função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&amp;&amp;</a:t>
            </a:r>
            <a:r>
              <a:rPr lang="pt-BR" dirty="0" smtClean="0"/>
              <a:t>				Conjunção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||</a:t>
            </a:r>
            <a:r>
              <a:rPr lang="pt-BR" dirty="0" smtClean="0"/>
              <a:t>				Disjunção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/>
              <a:t>!</a:t>
            </a:r>
            <a:r>
              <a:rPr lang="pt-BR" dirty="0" smtClean="0"/>
              <a:t>			Negação		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6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Verdade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Tabela verdade é o conjunto de todas as possibilidades combinatórias entre os valores de diversas variáveis lógicas, as quais encontram em apenas duas situações: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192"/>
              </p:ext>
            </p:extLst>
          </p:nvPr>
        </p:nvGraphicFramePr>
        <p:xfrm>
          <a:off x="1403649" y="3165584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97591"/>
              </p:ext>
            </p:extLst>
          </p:nvPr>
        </p:nvGraphicFramePr>
        <p:xfrm>
          <a:off x="5292081" y="3140968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4759"/>
              </p:ext>
            </p:extLst>
          </p:nvPr>
        </p:nvGraphicFramePr>
        <p:xfrm>
          <a:off x="3635896" y="5085184"/>
          <a:ext cx="18722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714488"/>
            <a:ext cx="8215370" cy="45005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200" dirty="0"/>
              <a:t>	</a:t>
            </a:r>
            <a:r>
              <a:rPr lang="pt-BR" sz="3200" b="1" dirty="0"/>
              <a:t>Exemplo 1  –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... { .. } </a:t>
            </a:r>
            <a:endParaRPr lang="pt-BR" sz="3200" b="1" dirty="0"/>
          </a:p>
          <a:p>
            <a:pPr>
              <a:buNone/>
            </a:pPr>
            <a:endParaRPr lang="pt-BR" sz="3200" dirty="0"/>
          </a:p>
          <a:p>
            <a:pPr>
              <a:buNone/>
            </a:pPr>
            <a:r>
              <a:rPr lang="pt-BR" sz="3200" dirty="0" smtClean="0"/>
              <a:t>   </a:t>
            </a:r>
            <a:r>
              <a:rPr lang="pt-BR" sz="3200" dirty="0" err="1" smtClean="0"/>
              <a:t>if</a:t>
            </a:r>
            <a:r>
              <a:rPr lang="pt-BR" sz="3200" dirty="0" smtClean="0"/>
              <a:t> </a:t>
            </a:r>
            <a:r>
              <a:rPr lang="pt-BR" sz="3200" dirty="0">
                <a:solidFill>
                  <a:srgbClr val="FF0000"/>
                </a:solidFill>
              </a:rPr>
              <a:t>(condição) </a:t>
            </a:r>
            <a:endParaRPr lang="pt-BR" sz="3200" dirty="0"/>
          </a:p>
          <a:p>
            <a:pPr>
              <a:buNone/>
            </a:pPr>
            <a:r>
              <a:rPr lang="pt-BR" sz="3200" dirty="0"/>
              <a:t> 		</a:t>
            </a:r>
            <a:r>
              <a:rPr lang="pt-BR" sz="3200" dirty="0" smtClean="0">
                <a:solidFill>
                  <a:srgbClr val="0070C0"/>
                </a:solidFill>
              </a:rPr>
              <a:t>comando </a:t>
            </a:r>
            <a:r>
              <a:rPr lang="pt-BR" sz="3200" dirty="0">
                <a:solidFill>
                  <a:srgbClr val="0070C0"/>
                </a:solidFill>
              </a:rPr>
              <a:t>para condição </a:t>
            </a:r>
            <a:r>
              <a:rPr lang="pt-BR" sz="3200" dirty="0" smtClean="0">
                <a:solidFill>
                  <a:srgbClr val="0070C0"/>
                </a:solidFill>
              </a:rPr>
              <a:t>verdadeira;</a:t>
            </a:r>
            <a:endParaRPr lang="pt-BR" sz="3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3200" dirty="0"/>
              <a:t>	</a:t>
            </a:r>
          </a:p>
          <a:p>
            <a:pPr>
              <a:buNone/>
            </a:pPr>
            <a:r>
              <a:rPr lang="pt-BR" sz="3200" dirty="0"/>
              <a:t>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Simples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71472" y="1285860"/>
            <a:ext cx="8358246" cy="52864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 2  –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 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...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t-BR" sz="3200" dirty="0" err="1" smtClean="0"/>
              <a:t>if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(condição) </a:t>
            </a:r>
            <a:r>
              <a:rPr lang="pt-BR" sz="3200" dirty="0"/>
              <a:t>{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comando1</a:t>
            </a:r>
            <a:r>
              <a:rPr lang="pt-BR" sz="3200" dirty="0">
                <a:solidFill>
                  <a:srgbClr val="0070C0"/>
                </a:solidFill>
              </a:rPr>
              <a:t> para condição </a:t>
            </a:r>
            <a:r>
              <a:rPr lang="pt-BR" sz="3200" dirty="0" smtClean="0">
                <a:solidFill>
                  <a:srgbClr val="0070C0"/>
                </a:solidFill>
              </a:rPr>
              <a:t>verdadeira;</a:t>
            </a:r>
            <a:r>
              <a:rPr lang="pt-BR" sz="3200" dirty="0">
                <a:solidFill>
                  <a:srgbClr val="0070C0"/>
                </a:solidFill>
              </a:rPr>
              <a:t>		comando2 para condição </a:t>
            </a:r>
            <a:r>
              <a:rPr lang="pt-BR" sz="3200" dirty="0" smtClean="0">
                <a:solidFill>
                  <a:srgbClr val="0070C0"/>
                </a:solidFill>
              </a:rPr>
              <a:t>verdadeira;</a:t>
            </a:r>
            <a:endParaRPr lang="pt-BR" sz="3200" dirty="0">
              <a:solidFill>
                <a:srgbClr val="0070C0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t-BR" sz="3200" dirty="0">
                <a:solidFill>
                  <a:srgbClr val="0070C0"/>
                </a:solidFill>
              </a:rPr>
              <a:t>		comando3 para condição </a:t>
            </a:r>
            <a:r>
              <a:rPr lang="pt-BR" sz="3200" dirty="0" smtClean="0">
                <a:solidFill>
                  <a:srgbClr val="0070C0"/>
                </a:solidFill>
              </a:rPr>
              <a:t>verdadeira;</a:t>
            </a:r>
            <a:endParaRPr lang="pt-BR" sz="3200" dirty="0">
              <a:solidFill>
                <a:srgbClr val="0070C0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3200" dirty="0" err="1">
                <a:solidFill>
                  <a:srgbClr val="0070C0"/>
                </a:solidFill>
              </a:rPr>
              <a:t>comandoN</a:t>
            </a:r>
            <a:r>
              <a:rPr lang="pt-BR" sz="3200" dirty="0">
                <a:solidFill>
                  <a:srgbClr val="0070C0"/>
                </a:solidFill>
              </a:rPr>
              <a:t> para </a:t>
            </a:r>
            <a:r>
              <a:rPr lang="pt-BR" sz="3200">
                <a:solidFill>
                  <a:srgbClr val="0070C0"/>
                </a:solidFill>
              </a:rPr>
              <a:t>condição </a:t>
            </a:r>
            <a:r>
              <a:rPr lang="pt-BR" sz="3200" smtClean="0">
                <a:solidFill>
                  <a:srgbClr val="0070C0"/>
                </a:solidFill>
              </a:rPr>
              <a:t>verdadeira;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t-BR" sz="3200" noProof="0" dirty="0"/>
              <a:t>}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Decisão Simples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92105A6E-B0D9-4097-9F0F-E372E0D7C812}"/>
              </a:ext>
            </a:extLst>
          </p:cNvPr>
          <p:cNvSpPr txBox="1">
            <a:spLocks/>
          </p:cNvSpPr>
          <p:nvPr/>
        </p:nvSpPr>
        <p:spPr>
          <a:xfrm>
            <a:off x="755576" y="1556792"/>
            <a:ext cx="6984776" cy="480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#include &lt;</a:t>
            </a:r>
            <a:r>
              <a:rPr lang="pt-BR" sz="1600" dirty="0" err="1" smtClean="0">
                <a:solidFill>
                  <a:srgbClr val="000000"/>
                </a:solidFill>
              </a:rPr>
              <a:t>stdio.h</a:t>
            </a:r>
            <a:r>
              <a:rPr lang="pt-BR" sz="1600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#include &lt;</a:t>
            </a:r>
            <a:r>
              <a:rPr lang="pt-BR" sz="1600" dirty="0" err="1" smtClean="0">
                <a:solidFill>
                  <a:srgbClr val="000000"/>
                </a:solidFill>
              </a:rPr>
              <a:t>stdlib.h</a:t>
            </a:r>
            <a:r>
              <a:rPr lang="pt-BR" sz="1600" dirty="0" smtClean="0">
                <a:solidFill>
                  <a:srgbClr val="000000"/>
                </a:solidFill>
              </a:rPr>
              <a:t>&gt;</a:t>
            </a:r>
          </a:p>
          <a:p>
            <a:pPr>
              <a:defRPr/>
            </a:pPr>
            <a:endParaRPr lang="pt-BR" sz="1600" dirty="0" smtClean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int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</a:rPr>
              <a:t>main</a:t>
            </a:r>
            <a:r>
              <a:rPr lang="pt-BR" sz="1600" dirty="0" smtClean="0">
                <a:solidFill>
                  <a:srgbClr val="000000"/>
                </a:solidFill>
              </a:rPr>
              <a:t>(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float</a:t>
            </a:r>
            <a:r>
              <a:rPr lang="pt-BR" sz="1600" dirty="0" smtClean="0">
                <a:solidFill>
                  <a:srgbClr val="000000"/>
                </a:solidFill>
              </a:rPr>
              <a:t> n1,n2,md;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printf</a:t>
            </a:r>
            <a:r>
              <a:rPr lang="pt-BR" sz="1600" dirty="0" smtClean="0">
                <a:solidFill>
                  <a:srgbClr val="000000"/>
                </a:solidFill>
              </a:rPr>
              <a:t>("digite a primeira nota: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scanf</a:t>
            </a:r>
            <a:r>
              <a:rPr lang="pt-BR" sz="1600" dirty="0" smtClean="0">
                <a:solidFill>
                  <a:srgbClr val="000000"/>
                </a:solidFill>
              </a:rPr>
              <a:t>("%f",&amp;n1);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printf</a:t>
            </a:r>
            <a:r>
              <a:rPr lang="pt-BR" sz="1600" dirty="0" smtClean="0">
                <a:solidFill>
                  <a:srgbClr val="000000"/>
                </a:solidFill>
              </a:rPr>
              <a:t>("digite a segunda nota: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scanf</a:t>
            </a:r>
            <a:r>
              <a:rPr lang="pt-BR" sz="1600" dirty="0" smtClean="0">
                <a:solidFill>
                  <a:srgbClr val="000000"/>
                </a:solidFill>
              </a:rPr>
              <a:t>("%f",&amp;n2);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md</a:t>
            </a:r>
            <a:r>
              <a:rPr lang="pt-BR" sz="1600" dirty="0" smtClean="0">
                <a:solidFill>
                  <a:srgbClr val="000000"/>
                </a:solidFill>
              </a:rPr>
              <a:t>=(n1+n2)/2;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if</a:t>
            </a:r>
            <a:r>
              <a:rPr lang="pt-BR" sz="1600" dirty="0" smtClean="0">
                <a:solidFill>
                  <a:srgbClr val="000000"/>
                </a:solidFill>
              </a:rPr>
              <a:t> (</a:t>
            </a:r>
            <a:r>
              <a:rPr lang="pt-BR" sz="1600" dirty="0" err="1" smtClean="0">
                <a:solidFill>
                  <a:srgbClr val="000000"/>
                </a:solidFill>
              </a:rPr>
              <a:t>md</a:t>
            </a:r>
            <a:r>
              <a:rPr lang="pt-BR" sz="1600" dirty="0" smtClean="0">
                <a:solidFill>
                  <a:srgbClr val="000000"/>
                </a:solidFill>
              </a:rPr>
              <a:t>&gt;=5){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	</a:t>
            </a:r>
            <a:r>
              <a:rPr lang="pt-BR" sz="1600" dirty="0" err="1" smtClean="0">
                <a:solidFill>
                  <a:srgbClr val="000000"/>
                </a:solidFill>
              </a:rPr>
              <a:t>printf</a:t>
            </a:r>
            <a:r>
              <a:rPr lang="pt-BR" sz="1600" dirty="0" smtClean="0">
                <a:solidFill>
                  <a:srgbClr val="000000"/>
                </a:solidFill>
              </a:rPr>
              <a:t>("aluno </a:t>
            </a:r>
            <a:r>
              <a:rPr lang="pt-BR" sz="1600" dirty="0" err="1" smtClean="0">
                <a:solidFill>
                  <a:srgbClr val="000000"/>
                </a:solidFill>
              </a:rPr>
              <a:t>alcancou</a:t>
            </a:r>
            <a:r>
              <a:rPr lang="pt-BR" sz="1600" dirty="0" smtClean="0">
                <a:solidFill>
                  <a:srgbClr val="000000"/>
                </a:solidFill>
              </a:rPr>
              <a:t> a media: %.2f \n", </a:t>
            </a:r>
            <a:r>
              <a:rPr lang="pt-BR" sz="1600" dirty="0" err="1" smtClean="0">
                <a:solidFill>
                  <a:srgbClr val="000000"/>
                </a:solidFill>
              </a:rPr>
              <a:t>md</a:t>
            </a:r>
            <a:r>
              <a:rPr lang="pt-BR" sz="1600" dirty="0" smtClean="0">
                <a:solidFill>
                  <a:srgbClr val="000000"/>
                </a:solidFill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	</a:t>
            </a:r>
            <a:r>
              <a:rPr lang="pt-BR" sz="1600" dirty="0" err="1" smtClean="0">
                <a:solidFill>
                  <a:srgbClr val="000000"/>
                </a:solidFill>
              </a:rPr>
              <a:t>printf</a:t>
            </a:r>
            <a:r>
              <a:rPr lang="pt-BR" sz="1600" dirty="0" smtClean="0">
                <a:solidFill>
                  <a:srgbClr val="000000"/>
                </a:solidFill>
              </a:rPr>
              <a:t> ("aprovado");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system("PAUSE");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err="1" smtClean="0">
                <a:solidFill>
                  <a:srgbClr val="000000"/>
                </a:solidFill>
              </a:rPr>
              <a:t>return</a:t>
            </a:r>
            <a:r>
              <a:rPr lang="pt-BR" sz="1600" dirty="0" smtClean="0">
                <a:solidFill>
                  <a:srgbClr val="000000"/>
                </a:solidFill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200" dirty="0"/>
              <a:t>	</a:t>
            </a:r>
            <a:r>
              <a:rPr lang="pt-BR" sz="3200" b="1" dirty="0"/>
              <a:t>Exemplo 1  –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...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lse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</a:p>
          <a:p>
            <a:pPr>
              <a:buNone/>
            </a:pPr>
            <a:endParaRPr lang="pt-BR" sz="3200" dirty="0"/>
          </a:p>
          <a:p>
            <a:pPr>
              <a:buNone/>
            </a:pPr>
            <a:r>
              <a:rPr lang="pt-BR" sz="3200" dirty="0"/>
              <a:t>	</a:t>
            </a:r>
            <a:r>
              <a:rPr lang="pt-BR" sz="3200" dirty="0" err="1" smtClean="0"/>
              <a:t>if</a:t>
            </a:r>
            <a:r>
              <a:rPr lang="pt-BR" sz="3200" dirty="0" smtClean="0"/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(condição</a:t>
            </a:r>
            <a:r>
              <a:rPr lang="pt-BR" sz="3200" dirty="0">
                <a:solidFill>
                  <a:srgbClr val="FF0000"/>
                </a:solidFill>
              </a:rPr>
              <a:t>) </a:t>
            </a:r>
            <a:endParaRPr lang="pt-BR" sz="3200" dirty="0"/>
          </a:p>
          <a:p>
            <a:pPr>
              <a:buNone/>
            </a:pPr>
            <a:r>
              <a:rPr lang="pt-BR" sz="3200" dirty="0"/>
              <a:t> 		</a:t>
            </a:r>
            <a:r>
              <a:rPr lang="pt-BR" sz="3200" dirty="0">
                <a:solidFill>
                  <a:srgbClr val="0070C0"/>
                </a:solidFill>
              </a:rPr>
              <a:t>comando para condição </a:t>
            </a:r>
            <a:r>
              <a:rPr lang="pt-BR" sz="3200" dirty="0" smtClean="0">
                <a:solidFill>
                  <a:srgbClr val="0070C0"/>
                </a:solidFill>
              </a:rPr>
              <a:t>verdadeira;</a:t>
            </a:r>
            <a:endParaRPr lang="pt-BR" sz="3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3200" dirty="0">
                <a:solidFill>
                  <a:srgbClr val="0070C0"/>
                </a:solidFill>
              </a:rPr>
              <a:t>	</a:t>
            </a:r>
            <a:r>
              <a:rPr lang="pt-BR" sz="3200" dirty="0" err="1" smtClean="0"/>
              <a:t>else</a:t>
            </a:r>
            <a:endParaRPr lang="pt-BR" sz="3200" dirty="0"/>
          </a:p>
          <a:p>
            <a:pPr>
              <a:buNone/>
            </a:pPr>
            <a:r>
              <a:rPr lang="pt-BR" sz="3200" dirty="0">
                <a:solidFill>
                  <a:srgbClr val="0070C0"/>
                </a:solidFill>
              </a:rPr>
              <a:t>		comando para condição </a:t>
            </a:r>
            <a:r>
              <a:rPr lang="pt-BR" sz="3200" dirty="0" smtClean="0">
                <a:solidFill>
                  <a:srgbClr val="0070C0"/>
                </a:solidFill>
              </a:rPr>
              <a:t>falsa;</a:t>
            </a:r>
            <a:endParaRPr lang="pt-BR" sz="3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3200" dirty="0"/>
              <a:t>	</a:t>
            </a:r>
            <a:r>
              <a:rPr lang="pt-BR" sz="3200" dirty="0" smtClean="0"/>
              <a:t>                   </a:t>
            </a:r>
            <a:endParaRPr lang="pt-BR" sz="3200" dirty="0"/>
          </a:p>
          <a:p>
            <a:pPr>
              <a:buNone/>
            </a:pPr>
            <a:r>
              <a:rPr lang="pt-BR" sz="3200" dirty="0"/>
              <a:t>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351</TotalTime>
  <Words>512</Words>
  <Application>Microsoft Office PowerPoint</Application>
  <PresentationFormat>Apresentação na tela (4:3)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Constantia</vt:lpstr>
      <vt:lpstr>Symbol</vt:lpstr>
      <vt:lpstr>Wingdings</vt:lpstr>
      <vt:lpstr>Wingdings 2</vt:lpstr>
      <vt:lpstr>Fluxo</vt:lpstr>
      <vt:lpstr>Estrutura de Decisão em Português Estruturado</vt:lpstr>
      <vt:lpstr>Estrutura de Decisão</vt:lpstr>
      <vt:lpstr>Operadores Relacionais</vt:lpstr>
      <vt:lpstr>Operadores Lógicos</vt:lpstr>
      <vt:lpstr>Tabela Verdade</vt:lpstr>
      <vt:lpstr>Decisão Simples</vt:lpstr>
      <vt:lpstr>Decisão Simples</vt:lpstr>
      <vt:lpstr>Exemplo de Decisão Simples</vt:lpstr>
      <vt:lpstr>Decisão Composta</vt:lpstr>
      <vt:lpstr>Decisão Composta</vt:lpstr>
      <vt:lpstr>Exemplo de Decisão Composta</vt:lpstr>
      <vt:lpstr>Exercícios</vt:lpstr>
      <vt:lpstr>Continuação</vt:lpstr>
    </vt:vector>
  </TitlesOfParts>
  <Company>Centro Tecnológico da Zona Leste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Encadeada</dc:title>
  <dc:creator>DTI</dc:creator>
  <cp:lastModifiedBy>Aluno</cp:lastModifiedBy>
  <cp:revision>66</cp:revision>
  <dcterms:created xsi:type="dcterms:W3CDTF">2010-09-29T13:23:24Z</dcterms:created>
  <dcterms:modified xsi:type="dcterms:W3CDTF">2019-04-16T22:42:02Z</dcterms:modified>
</cp:coreProperties>
</file>