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9"/>
  </p:handoutMasterIdLst>
  <p:sldIdLst>
    <p:sldId id="256" r:id="rId2"/>
    <p:sldId id="258" r:id="rId3"/>
    <p:sldId id="259" r:id="rId4"/>
    <p:sldId id="308" r:id="rId5"/>
    <p:sldId id="322" r:id="rId6"/>
    <p:sldId id="323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9933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10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37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Lógica </a:t>
            </a:r>
            <a:br>
              <a:rPr lang="pt-BR" sz="7200" dirty="0" smtClean="0">
                <a:solidFill>
                  <a:srgbClr val="CC0000"/>
                </a:solidFill>
              </a:rPr>
            </a:br>
            <a:r>
              <a:rPr lang="pt-BR" sz="7200" dirty="0" smtClean="0">
                <a:solidFill>
                  <a:srgbClr val="CC0000"/>
                </a:solidFill>
              </a:rPr>
              <a:t>de Programação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1752600"/>
          </a:xfrm>
        </p:spPr>
        <p:txBody>
          <a:bodyPr/>
          <a:lstStyle/>
          <a:p>
            <a:r>
              <a:rPr lang="en-US" sz="2400" b="1" dirty="0" err="1" smtClean="0"/>
              <a:t>Laço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Repetição</a:t>
            </a:r>
            <a:r>
              <a:rPr lang="en-US" sz="2400" b="1" dirty="0"/>
              <a:t> </a:t>
            </a:r>
            <a:r>
              <a:rPr lang="en-US" sz="2400" b="1" dirty="0" smtClean="0"/>
              <a:t>com </a:t>
            </a:r>
            <a:r>
              <a:rPr lang="en-US" sz="2400" b="1" dirty="0" err="1" smtClean="0"/>
              <a:t>Teste</a:t>
            </a:r>
            <a:r>
              <a:rPr lang="en-US" sz="2400" b="1" dirty="0" smtClean="0"/>
              <a:t> no </a:t>
            </a:r>
            <a:r>
              <a:rPr lang="en-US" sz="2400" b="1" dirty="0" err="1" smtClean="0"/>
              <a:t>Início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w</a:t>
            </a:r>
            <a:r>
              <a:rPr lang="en-US" sz="2400" b="1" smtClean="0"/>
              <a:t>hile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condição</a:t>
            </a:r>
            <a:r>
              <a:rPr lang="en-US" sz="24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7970838" cy="5105400"/>
          </a:xfrm>
        </p:spPr>
        <p:txBody>
          <a:bodyPr/>
          <a:lstStyle/>
          <a:p>
            <a:r>
              <a:rPr lang="pt-BR" dirty="0" smtClean="0"/>
              <a:t>O objetivo das estruturas de repetição é executar uma instrução (ou conjunto de instruções) repetidas vezes, enquanto (ou até que) uma dada condição seja satisfeita. 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38200" y="4025900"/>
            <a:ext cx="2111375" cy="792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Início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8770" y="1098642"/>
            <a:ext cx="6960026" cy="5691117"/>
          </a:xfrm>
        </p:spPr>
        <p:txBody>
          <a:bodyPr/>
          <a:lstStyle/>
          <a:p>
            <a:pPr>
              <a:buNone/>
            </a:pPr>
            <a:r>
              <a:rPr lang="pt-BR" sz="1400" dirty="0" err="1"/>
              <a:t>i</a:t>
            </a:r>
            <a:r>
              <a:rPr lang="pt-BR" sz="1400" dirty="0" err="1" smtClean="0"/>
              <a:t>nt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( ) {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int</a:t>
            </a:r>
            <a:r>
              <a:rPr lang="pt-BR" sz="1400" dirty="0" smtClean="0"/>
              <a:t>: AN, AA, IDA, ID2050;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Int</a:t>
            </a:r>
            <a:r>
              <a:rPr lang="pt-BR" sz="1400" dirty="0" smtClean="0"/>
              <a:t>: </a:t>
            </a:r>
            <a:r>
              <a:rPr lang="pt-BR" sz="1400" dirty="0" err="1" smtClean="0"/>
              <a:t>Resp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smtClean="0"/>
              <a:t>AA=2019;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puts</a:t>
            </a:r>
            <a:r>
              <a:rPr lang="pt-BR" sz="1400" dirty="0" smtClean="0"/>
              <a:t>(“Deseja calcular sua idade em 2050? ”);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puts</a:t>
            </a:r>
            <a:r>
              <a:rPr lang="pt-BR" sz="1400" dirty="0" smtClean="0"/>
              <a:t>(“1 – para Sim ou 2 – para Não”);</a:t>
            </a:r>
          </a:p>
          <a:p>
            <a:pPr>
              <a:buNone/>
            </a:pPr>
            <a:r>
              <a:rPr lang="pt-BR" sz="1400" dirty="0" smtClean="0"/>
              <a:t>	 </a:t>
            </a:r>
            <a:r>
              <a:rPr lang="pt-BR" sz="1400" dirty="0" err="1" smtClean="0"/>
              <a:t>scanf</a:t>
            </a:r>
            <a:r>
              <a:rPr lang="pt-BR" sz="1400" dirty="0" smtClean="0"/>
              <a:t>(“%d”,&amp;</a:t>
            </a:r>
            <a:r>
              <a:rPr lang="pt-BR" sz="1400" dirty="0" err="1" smtClean="0"/>
              <a:t>Resp</a:t>
            </a:r>
            <a:r>
              <a:rPr lang="pt-BR" sz="1400" dirty="0" smtClean="0"/>
              <a:t>);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b="1" dirty="0" err="1" smtClean="0">
                <a:solidFill>
                  <a:srgbClr val="FF0000"/>
                </a:solidFill>
              </a:rPr>
              <a:t>while</a:t>
            </a:r>
            <a:r>
              <a:rPr lang="pt-BR" sz="1400" b="1" dirty="0" smtClean="0">
                <a:solidFill>
                  <a:srgbClr val="FF0000"/>
                </a:solidFill>
              </a:rPr>
              <a:t> (</a:t>
            </a:r>
            <a:r>
              <a:rPr lang="pt-BR" sz="1400" b="1" dirty="0" err="1" smtClean="0">
                <a:solidFill>
                  <a:srgbClr val="FF0000"/>
                </a:solidFill>
              </a:rPr>
              <a:t>Resp</a:t>
            </a:r>
            <a:r>
              <a:rPr lang="pt-BR" sz="1400" b="1" dirty="0" smtClean="0">
                <a:solidFill>
                  <a:srgbClr val="FF0000"/>
                </a:solidFill>
              </a:rPr>
              <a:t> == 1) {</a:t>
            </a:r>
          </a:p>
          <a:p>
            <a:pPr>
              <a:buNone/>
            </a:pPr>
            <a:r>
              <a:rPr lang="pt-BR" sz="1400" dirty="0" smtClean="0"/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puts</a:t>
            </a:r>
            <a:r>
              <a:rPr lang="pt-BR" sz="1400" dirty="0" smtClean="0">
                <a:solidFill>
                  <a:srgbClr val="FF0000"/>
                </a:solidFill>
              </a:rPr>
              <a:t>(“Digite o ano em que você nasceu ”);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</a:t>
            </a:r>
            <a:r>
              <a:rPr lang="pt-BR" sz="1400" dirty="0" err="1">
                <a:solidFill>
                  <a:srgbClr val="FF0000"/>
                </a:solidFill>
              </a:rPr>
              <a:t>scanf</a:t>
            </a:r>
            <a:r>
              <a:rPr lang="pt-BR" sz="1400" dirty="0">
                <a:solidFill>
                  <a:srgbClr val="FF0000"/>
                </a:solidFill>
              </a:rPr>
              <a:t>(“%</a:t>
            </a:r>
            <a:r>
              <a:rPr lang="pt-BR" sz="1400" dirty="0" err="1">
                <a:solidFill>
                  <a:srgbClr val="FF0000"/>
                </a:solidFill>
              </a:rPr>
              <a:t>d</a:t>
            </a:r>
            <a:r>
              <a:rPr lang="pt-BR" sz="1400" dirty="0" err="1" smtClean="0">
                <a:solidFill>
                  <a:srgbClr val="FF0000"/>
                </a:solidFill>
              </a:rPr>
              <a:t>”,&amp;AN</a:t>
            </a:r>
            <a:r>
              <a:rPr lang="pt-BR" sz="1400" dirty="0" smtClean="0">
                <a:solidFill>
                  <a:srgbClr val="FF0000"/>
                </a:solidFill>
              </a:rPr>
              <a:t>);</a:t>
            </a:r>
            <a:endParaRPr lang="pt-BR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IDA←AA-AN;</a:t>
            </a:r>
            <a:endParaRPr lang="pt-BR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ID2050←2050-AN;</a:t>
            </a:r>
            <a:endParaRPr lang="pt-BR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printf</a:t>
            </a:r>
            <a:r>
              <a:rPr lang="pt-BR" sz="1400" dirty="0" smtClean="0">
                <a:solidFill>
                  <a:srgbClr val="FF0000"/>
                </a:solidFill>
              </a:rPr>
              <a:t>(“Sua idade atual é %d\n”, IDA);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printf</a:t>
            </a:r>
            <a:r>
              <a:rPr lang="pt-BR" sz="1400" dirty="0" smtClean="0">
                <a:solidFill>
                  <a:srgbClr val="FF0000"/>
                </a:solidFill>
              </a:rPr>
              <a:t>(“Sua idade em 2050 será </a:t>
            </a:r>
            <a:r>
              <a:rPr lang="pt-BR" sz="1400" dirty="0">
                <a:solidFill>
                  <a:srgbClr val="FF0000"/>
                </a:solidFill>
              </a:rPr>
              <a:t>%d\n”, </a:t>
            </a:r>
            <a:r>
              <a:rPr lang="pt-BR" sz="1400" dirty="0" smtClean="0">
                <a:solidFill>
                  <a:srgbClr val="FF0000"/>
                </a:solidFill>
              </a:rPr>
              <a:t>ID2050);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puts</a:t>
            </a:r>
            <a:r>
              <a:rPr lang="pt-BR" sz="1400" dirty="0" smtClean="0">
                <a:solidFill>
                  <a:srgbClr val="FF0000"/>
                </a:solidFill>
              </a:rPr>
              <a:t>(“Deseja calcular  novamente? ”);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	       </a:t>
            </a:r>
            <a:r>
              <a:rPr lang="pt-BR" sz="1400" dirty="0" err="1" smtClean="0">
                <a:solidFill>
                  <a:srgbClr val="FF0000"/>
                </a:solidFill>
              </a:rPr>
              <a:t>puts</a:t>
            </a:r>
            <a:r>
              <a:rPr lang="pt-BR" sz="1400" dirty="0" smtClean="0">
                <a:solidFill>
                  <a:srgbClr val="FF0000"/>
                </a:solidFill>
              </a:rPr>
              <a:t>(“1 – para Sim ou 2 – para Não”);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</a:t>
            </a:r>
            <a:r>
              <a:rPr lang="pt-BR" sz="1400" dirty="0" err="1">
                <a:solidFill>
                  <a:srgbClr val="FF0000"/>
                </a:solidFill>
              </a:rPr>
              <a:t>scanf</a:t>
            </a:r>
            <a:r>
              <a:rPr lang="pt-BR" sz="1400" dirty="0">
                <a:solidFill>
                  <a:srgbClr val="FF0000"/>
                </a:solidFill>
              </a:rPr>
              <a:t>(“%d”,&amp;</a:t>
            </a:r>
            <a:r>
              <a:rPr lang="pt-BR" sz="1400" dirty="0" err="1">
                <a:solidFill>
                  <a:srgbClr val="FF0000"/>
                </a:solidFill>
              </a:rPr>
              <a:t>Resp</a:t>
            </a:r>
            <a:r>
              <a:rPr lang="pt-BR" sz="1400" dirty="0" smtClean="0">
                <a:solidFill>
                  <a:srgbClr val="FF0000"/>
                </a:solidFill>
              </a:rPr>
              <a:t>);</a:t>
            </a:r>
            <a:endParaRPr lang="pt-BR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b="1" dirty="0">
                <a:solidFill>
                  <a:srgbClr val="FF0000"/>
                </a:solidFill>
              </a:rPr>
              <a:t>}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400" dirty="0" err="1"/>
              <a:t>r</a:t>
            </a:r>
            <a:r>
              <a:rPr lang="pt-BR" sz="1400" dirty="0" err="1" smtClean="0"/>
              <a:t>eturn</a:t>
            </a:r>
            <a:r>
              <a:rPr lang="pt-BR" sz="1400" dirty="0" smtClean="0"/>
              <a:t>(0);</a:t>
            </a:r>
          </a:p>
          <a:p>
            <a:pPr>
              <a:buNone/>
            </a:pPr>
            <a:r>
              <a:rPr lang="pt-BR" sz="1400" dirty="0"/>
              <a:t>System(“PAUSE”); 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}</a:t>
            </a:r>
            <a:endParaRPr lang="pt-BR" sz="1400" dirty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-142095" y="3846808"/>
            <a:ext cx="2829084" cy="919579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Início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80" y="1098643"/>
            <a:ext cx="6332566" cy="3145812"/>
          </a:xfrm>
        </p:spPr>
        <p:txBody>
          <a:bodyPr/>
          <a:lstStyle/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err="1" smtClean="0"/>
              <a:t>while</a:t>
            </a:r>
            <a:r>
              <a:rPr lang="pt-BR" sz="1800" dirty="0" smtClean="0"/>
              <a:t>(</a:t>
            </a:r>
            <a:r>
              <a:rPr lang="pt-BR" sz="1800" b="1" dirty="0" smtClean="0">
                <a:solidFill>
                  <a:srgbClr val="FF0000"/>
                </a:solidFill>
              </a:rPr>
              <a:t>Teste Condicional For Verdadeiro</a:t>
            </a:r>
            <a:r>
              <a:rPr lang="pt-BR" sz="1800" dirty="0" smtClean="0"/>
              <a:t>) {</a:t>
            </a: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</a:t>
            </a:r>
            <a:r>
              <a:rPr lang="pt-BR" sz="1800" dirty="0"/>
              <a:t>}</a:t>
            </a:r>
            <a:endParaRPr lang="pt-BR" sz="1800" dirty="0" smtClean="0"/>
          </a:p>
        </p:txBody>
      </p:sp>
      <p:sp>
        <p:nvSpPr>
          <p:cNvPr id="5" name="Chave esquerda 4"/>
          <p:cNvSpPr/>
          <p:nvPr/>
        </p:nvSpPr>
        <p:spPr bwMode="auto">
          <a:xfrm>
            <a:off x="777926" y="1760560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415654" y="1678675"/>
            <a:ext cx="7547226" cy="4967785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while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enquanto sua condição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for verdadeira.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e/ou expressão do teste condicional,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poderá ser do tipo inteiro, </a:t>
            </a:r>
            <a:r>
              <a:rPr lang="pt-BR" sz="1600" b="0" dirty="0" smtClean="0"/>
              <a:t>do tipo real,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do tipo caractere ou do tipo lógico.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while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, obrigatoriamente,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deverá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s</a:t>
            </a:r>
            <a:r>
              <a:rPr lang="pt-BR" sz="1600" b="0" baseline="0" dirty="0" smtClean="0"/>
              <a:t>er</a:t>
            </a:r>
            <a:r>
              <a:rPr lang="pt-BR" sz="1600" b="0" dirty="0" smtClean="0"/>
              <a:t> finalizado com o fechamento da chave,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n</a:t>
            </a:r>
            <a:r>
              <a:rPr lang="pt-BR" sz="1600" b="0" dirty="0" smtClean="0"/>
              <a:t>ecessariamente deverá recalcular a expressão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ou ler a variável  responsável pelo</a:t>
            </a:r>
          </a:p>
          <a:p>
            <a:pPr algn="ctr">
              <a:buNone/>
            </a:pPr>
            <a:r>
              <a:rPr lang="pt-BR" sz="1600" b="0" dirty="0" smtClean="0"/>
              <a:t>teste condicional dentro do </a:t>
            </a:r>
          </a:p>
          <a:p>
            <a:pPr algn="ctr">
              <a:buNone/>
            </a:pPr>
            <a:r>
              <a:rPr lang="pt-BR" sz="1600" b="0" dirty="0" smtClean="0"/>
              <a:t>bloco de repetição.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que controle uma conta poupança que foi aberta com um depósito de R$500,00. Sendo a remuneração de 1% ao mês de juros. A presente o saldo após três meses.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Desenvolva um algoritmo que receba a base e altura de um retângulo, calcule e mostre sua área, repita 10 com valores diferentes.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que receba 4 notas bimestrais, de 7 alunos diferentes, calcule e apresente a média anual de cada aluno.</a:t>
            </a:r>
          </a:p>
          <a:p>
            <a:pPr marL="514350" lvl="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Tendo como dados de entrada a altura e o sexo de 15 pessoas, construa um algoritmo que calcule peso ideal, utilizando as seguintes formulas: 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HOMEM=(72.7*ALT)-58;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MULHER=(62.1*ALT)-44.7.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Crie um algoritmo que receba uma senha e verifique sua validade ou não. Senha válida </a:t>
            </a:r>
            <a:r>
              <a:rPr lang="pt-BR" sz="2000" dirty="0" smtClean="0"/>
              <a:t>“</a:t>
            </a:r>
            <a:r>
              <a:rPr lang="pt-BR" sz="2000" dirty="0" smtClean="0"/>
              <a:t>12345</a:t>
            </a:r>
            <a:r>
              <a:rPr lang="pt-BR" sz="2000" dirty="0" smtClean="0"/>
              <a:t>”. </a:t>
            </a:r>
            <a:r>
              <a:rPr lang="pt-BR" sz="2000" dirty="0" smtClean="0"/>
              <a:t>Se o usuário digitar errado mais de 3 vezes finalizar o programa.</a:t>
            </a:r>
          </a:p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O índice de massa corporal ( Peso/Alt2) avalia o nível de gordura de cada pessoa e é adotado pela Organização Mundial de Saúde (OMS). O IMC de uma pessoa é dado pela divisão da massa em kg pela altura em metros elevado ao quadrado. Elabore um algoritmo que, a partir da massa e da altura informados pelo usuário, calcule e apresente o IMC de várias pessoas e sua classificação conforme a tabela seguinte: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&lt; 18 Magreza 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18,0 a 24,9 Saudável 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25,0 a 29,9 Sobrepeso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 &gt;= 30,0 Obesidade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2211</TotalTime>
  <Words>467</Words>
  <Application>Microsoft Office PowerPoint</Application>
  <PresentationFormat>Apresentação na tela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Teste no Início</vt:lpstr>
      <vt:lpstr>Repetição com Teste no Início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145</cp:revision>
  <dcterms:created xsi:type="dcterms:W3CDTF">2001-11-05T11:45:10Z</dcterms:created>
  <dcterms:modified xsi:type="dcterms:W3CDTF">2019-05-28T22:03:42Z</dcterms:modified>
</cp:coreProperties>
</file>