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0EDCB-8F5C-4C87-97E6-607924CD3D41}" v="10" dt="2023-06-14T20:58:21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33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D1521-73CF-45E4-9A98-8A3876554D7C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A10A5-3041-46CE-8EAA-7AF3C7996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83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A10A5-3041-46CE-8EAA-7AF3C79960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61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4C891-02EC-82A1-DC5E-E7219D0B4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13A4B-7C29-F435-60D3-44A3F5967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AC877E-3707-05D4-82C5-5A6BDF1D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3656B9-8008-7FFF-F2DB-87EB0858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D6F4D6-7CC1-A455-E62B-34B0E006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25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5FF49-17CE-E330-636E-ED4FFE56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86218-46E8-1D59-B70D-DBFFB60A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C8AB17-965C-402E-2C07-FC87C186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9ED171-1928-0234-260B-3A403C22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F58ED-9A10-1F69-07D2-21494D5A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06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E96B53-3E4F-D812-A91D-971A9A639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84C0A4-5D04-46E2-AF3E-959587EA9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2704A-26D1-145D-37E6-E3F28BCF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BC1556-ECE0-B300-00E2-CC87950D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624817-BAC4-2E58-2489-59143C60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06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76A6B-3C67-FBF1-A67E-14EF7CF3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5513A-AFE0-A24C-E78E-5B0EC4C0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D86B63-6C1D-CD7B-8538-1062DA6B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668F74-C19A-2830-D748-7535EA2B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9A9BDC-C994-8EAE-68A5-9134AE45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30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219D6-9A11-461C-5C3B-83473E0F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61FB2-393F-3C5C-E2D3-7012B8A9F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B98CC3-6C0D-D4DD-B4D8-54718D36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7E06F-8E34-8633-2A42-927B0899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86EAE-9B1D-CADC-4AF0-4ED48C14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90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135F7-EB75-4EBF-1464-6C30E450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4C4DF-0BA9-C369-8B3F-E01DF67CC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B9B404-5BD2-AB20-84E9-E554574E7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206E53-874A-F95E-D376-EBF50448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613B1A-E925-59DB-29A6-7BAEE14E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40F636-4DE7-C147-3756-51C99B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5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39711-0EE4-F05F-550D-562C4082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0D104A-4500-83F2-016E-342EAD030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14CDDD-97E8-730F-2BE2-EF87A11BE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61663C-E388-4C2F-4546-18FDC25DF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6C5282-09CD-21B4-9DC1-3EABD41A4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5B7B80-CA3A-86EA-163E-03370304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72A07B-C987-8149-5F70-159BFDA0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970F1F-82A3-A0F0-73D3-B6CB4ED0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92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6C056-8BB2-4113-3745-61B0C0DB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D401C2-654F-20FA-E19B-17E68E22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6EEFFD-F18A-C1ED-8635-2EDB03D0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9030F9-DCFD-9064-BAE7-C2C16E42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56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C87F93-E2E4-C733-0040-72EB8146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DB71DE-86DB-A8C2-F809-0FB9619A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1F4FD0-FD95-8746-95E8-0184EAFD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73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DEC6-6CBC-1FC6-BDEF-A64A0EC4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AACB7-31C4-A89E-28DE-4848224EB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E1DBFA-CC17-DEF1-63AF-5130DC2C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4C20D0-BA1A-4639-D2E2-E5A97608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BA8725-5E2E-F25E-FAB7-5FB2A449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8F65D9-F0AF-7C36-D68E-E1F16699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4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0386-C872-9A37-EB6A-0D88A20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4C3561-ACEF-C192-03FD-325836596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7CF45B-93DF-0872-58AF-ACEE27AAE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5FF7F9-247B-86BA-0BA6-B7B7C448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802BEC-58CA-611A-EB5D-5AE60C28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FBE638-FD80-0F4C-7640-CA295D6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4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00A18D-FC3F-3D70-CC7B-988E7E9F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AE0454-3EF2-0F9D-16DB-96909255E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D7658-95A7-548F-ED7F-0F5D10F64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B2FB35-7124-E5E1-E13C-E10B5FDE5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9B86E9-3DC5-020F-839F-28E6F16F0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8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E2757-405E-7254-F9FF-C3D4A6C85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777"/>
            <a:ext cx="9144000" cy="640176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+mn-lt"/>
              </a:rPr>
              <a:t>DIAGRAMA ENTIDADE-RELACIONAMENTO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C0A01D-7C41-F755-4F17-E9848E2BB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8661" y="815630"/>
            <a:ext cx="4134678" cy="453127"/>
          </a:xfrm>
        </p:spPr>
        <p:txBody>
          <a:bodyPr/>
          <a:lstStyle/>
          <a:p>
            <a:r>
              <a:rPr lang="pt-BR" b="1" dirty="0"/>
              <a:t>TEMA: DATASET_FINANCEIRO</a:t>
            </a:r>
          </a:p>
          <a:p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2EE029B-FCBE-92D3-BCD4-EE3B57A21C8C}"/>
              </a:ext>
            </a:extLst>
          </p:cNvPr>
          <p:cNvSpPr txBox="1"/>
          <p:nvPr/>
        </p:nvSpPr>
        <p:spPr>
          <a:xfrm>
            <a:off x="2888974" y="4595820"/>
            <a:ext cx="233611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b="1" dirty="0"/>
              <a:t>BANCOS</a:t>
            </a:r>
          </a:p>
          <a:p>
            <a:pPr algn="ctr"/>
            <a:endParaRPr lang="pt-BR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id_Banco (PK)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BANCO | </a:t>
            </a:r>
            <a:r>
              <a:rPr lang="pt-BR" sz="800" b="1" dirty="0" err="1"/>
              <a:t>nvarchar</a:t>
            </a:r>
            <a:r>
              <a:rPr lang="pt-BR" sz="800" b="1" dirty="0"/>
              <a:t>(100)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Conglomerado Prudencial | </a:t>
            </a:r>
            <a:r>
              <a:rPr lang="pt-BR" sz="800" b="1" dirty="0" err="1"/>
              <a:t>nvarchar</a:t>
            </a:r>
            <a:r>
              <a:rPr lang="pt-BR" sz="800" b="1" dirty="0"/>
              <a:t>(100)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Conglomerado </a:t>
            </a:r>
            <a:r>
              <a:rPr lang="pt-BR" sz="800" dirty="0" err="1"/>
              <a:t>Financeirol</a:t>
            </a:r>
            <a:r>
              <a:rPr lang="pt-BR" sz="800" dirty="0"/>
              <a:t>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     TCB | </a:t>
            </a:r>
            <a:r>
              <a:rPr lang="pt-BR" sz="800" b="1" dirty="0" err="1"/>
              <a:t>nvarchar</a:t>
            </a:r>
            <a:r>
              <a:rPr lang="pt-BR" sz="800" b="1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TC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TI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Cidade | </a:t>
            </a:r>
            <a:r>
              <a:rPr lang="pt-BR" sz="800" b="1" dirty="0" err="1"/>
              <a:t>nvarchar</a:t>
            </a:r>
            <a:r>
              <a:rPr lang="pt-BR" sz="800" b="1" dirty="0"/>
              <a:t>(50)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UF | </a:t>
            </a:r>
            <a:r>
              <a:rPr lang="pt-BR" sz="800" b="1" dirty="0" err="1"/>
              <a:t>nvarchar</a:t>
            </a:r>
            <a:r>
              <a:rPr lang="pt-BR" sz="800" b="1" dirty="0"/>
              <a:t>(2)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06E481E-FE87-3EB5-B3FB-77794A0DFCEF}"/>
              </a:ext>
            </a:extLst>
          </p:cNvPr>
          <p:cNvSpPr txBox="1"/>
          <p:nvPr/>
        </p:nvSpPr>
        <p:spPr>
          <a:xfrm>
            <a:off x="212450" y="1211345"/>
            <a:ext cx="430654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b="1" dirty="0"/>
              <a:t>OUTRAS_DESPESAS_RECEITAS</a:t>
            </a:r>
          </a:p>
          <a:p>
            <a:pPr algn="ctr"/>
            <a:endParaRPr lang="pt-BR" sz="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id_Outras_Receitas/Despesas_Operacionais  (PK)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de Captação (b1) 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  <a:r>
              <a:rPr lang="pt-BR" sz="800" dirty="0"/>
              <a:t>		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de Obrigações por Empréstimos e Repasses (b2)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de Operações de Arrendamento Mercantil (b3)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de Operações de Câmbio (b4)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de Provisão para Créditos de Difícil Liquidação (b5)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de Intermediação Financeira (b) = (b1) + (b2) + (b3) + (b4) + (b5)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de Intermediação Financeira (c) = (a) + (b)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Rendas de Prestação de Serviços (d1)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Rendas de Tarifas Bancárias (d2)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de Pessoal (d3)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Administrativas (d4)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Tributárias (d5)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de Participações (d6)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Outras Receitas Operacionais (d7)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Outras Despesas Operacionais (d8)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Outras Receitas/Despesas  Operacionais (d) = (d1) + (d2) + (d3) + (d4) + (d5) + (d6) + (d7) + (d8)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  <a:r>
              <a:rPr lang="pt-BR" sz="800" dirty="0"/>
              <a:t>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4102F90-C7FD-120B-5EB2-BA0E507C1F1D}"/>
              </a:ext>
            </a:extLst>
          </p:cNvPr>
          <p:cNvSpPr txBox="1"/>
          <p:nvPr/>
        </p:nvSpPr>
        <p:spPr>
          <a:xfrm>
            <a:off x="8163338" y="1731959"/>
            <a:ext cx="33824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b="1" dirty="0"/>
              <a:t>RESULTADO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id_Resultado_do_Balanço (PK)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de Intermediação Financeira (c) = (a) + (b)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Não Operacional (f)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antes da Tributação, Lucro e Participação (g) = (e) + (f)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Imposto de Renda e Contribuição Social (h)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Participação nos Lucros (i)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Lucro Líquido (j) = (g) + (h) + (i)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Juros Sobre Capital Social de Cooperativas (k)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B5ADD4D-F413-CFAA-2F81-82E0E83BE7CC}"/>
              </a:ext>
            </a:extLst>
          </p:cNvPr>
          <p:cNvSpPr txBox="1"/>
          <p:nvPr/>
        </p:nvSpPr>
        <p:spPr>
          <a:xfrm>
            <a:off x="4981246" y="3429000"/>
            <a:ext cx="27512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b="1" dirty="0"/>
              <a:t>RESULTADO_BACEN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Id_registro_consulta (PK)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id_Resultado_do_Balanço (FK)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 _Receitas_de_Intermediação_Financeira (FK)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id_Outras_Receitas/Despesas_Operacionais (FK)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id_Banco (FK)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DATA | </a:t>
            </a:r>
            <a:r>
              <a:rPr lang="pt-BR" sz="800" b="1" dirty="0"/>
              <a:t>(date)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32CF9D5-C082-44E3-048D-BB68A236E4E5}"/>
              </a:ext>
            </a:extLst>
          </p:cNvPr>
          <p:cNvSpPr txBox="1"/>
          <p:nvPr/>
        </p:nvSpPr>
        <p:spPr>
          <a:xfrm>
            <a:off x="7891669" y="4718930"/>
            <a:ext cx="39772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b="1" dirty="0"/>
              <a:t>RECEITAS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id _Receitas_de_Intermediação_Financeira  (PK)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Rendas de Operações de Crédito (a1)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Rendas de Operações de Arrendamento Mercantil (a2)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Rendas de Operações com TVM (a3)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Rendas de Operações com Instrumentos Financeiros Derivativos (a4)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Resultado de Operações de Câmbio (a5)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Rendas de Aplicações Compulsórias (a6)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Receitas de Intermediação Financeira (a) = (a1) + (a2) + (a3) + (a4) + (a5) + (a6) | </a:t>
            </a:r>
            <a:r>
              <a:rPr lang="pt-BR" sz="800" b="1" dirty="0"/>
              <a:t>(</a:t>
            </a:r>
            <a:r>
              <a:rPr lang="pt-BR" sz="800" b="1" dirty="0" err="1"/>
              <a:t>int</a:t>
            </a:r>
            <a:r>
              <a:rPr lang="pt-BR" sz="800" b="1" dirty="0"/>
              <a:t>)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76FFF786-C35A-D2A9-72EF-79CC4C17D8A3}"/>
              </a:ext>
            </a:extLst>
          </p:cNvPr>
          <p:cNvCxnSpPr>
            <a:cxnSpLocks/>
          </p:cNvCxnSpPr>
          <p:nvPr/>
        </p:nvCxnSpPr>
        <p:spPr>
          <a:xfrm flipV="1">
            <a:off x="6866265" y="2303178"/>
            <a:ext cx="1110040" cy="931888"/>
          </a:xfrm>
          <a:prstGeom prst="bentConnector3">
            <a:avLst>
              <a:gd name="adj1" fmla="val 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A6CB1088-9839-48CD-BF79-05BEC1F8CCFF}"/>
              </a:ext>
            </a:extLst>
          </p:cNvPr>
          <p:cNvCxnSpPr>
            <a:cxnSpLocks/>
          </p:cNvCxnSpPr>
          <p:nvPr/>
        </p:nvCxnSpPr>
        <p:spPr>
          <a:xfrm rot="10800000">
            <a:off x="3937002" y="2332126"/>
            <a:ext cx="1460498" cy="920965"/>
          </a:xfrm>
          <a:prstGeom prst="bentConnector3">
            <a:avLst>
              <a:gd name="adj1" fmla="val 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57D2E6BE-390F-0C88-75A4-51D5A8C738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30376" y="4727953"/>
            <a:ext cx="1215766" cy="869505"/>
          </a:xfrm>
          <a:prstGeom prst="bentConnector3">
            <a:avLst>
              <a:gd name="adj1" fmla="val 100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2A2A3CF0-4BFD-CE1B-2450-C4AF682D5AD7}"/>
              </a:ext>
            </a:extLst>
          </p:cNvPr>
          <p:cNvCxnSpPr>
            <a:cxnSpLocks/>
          </p:cNvCxnSpPr>
          <p:nvPr/>
        </p:nvCxnSpPr>
        <p:spPr>
          <a:xfrm rot="5400000">
            <a:off x="4617202" y="4652207"/>
            <a:ext cx="1215767" cy="969975"/>
          </a:xfrm>
          <a:prstGeom prst="bentConnector3">
            <a:avLst>
              <a:gd name="adj1" fmla="val 100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uxograma: Decisão 65">
            <a:extLst>
              <a:ext uri="{FF2B5EF4-FFF2-40B4-BE49-F238E27FC236}">
                <a16:creationId xmlns:a16="http://schemas.microsoft.com/office/drawing/2014/main" id="{F058641A-E27B-92BA-F3E7-1E8FB3E9120E}"/>
              </a:ext>
            </a:extLst>
          </p:cNvPr>
          <p:cNvSpPr/>
          <p:nvPr/>
        </p:nvSpPr>
        <p:spPr>
          <a:xfrm>
            <a:off x="4210051" y="1636114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1:N</a:t>
            </a:r>
          </a:p>
        </p:txBody>
      </p:sp>
      <p:sp>
        <p:nvSpPr>
          <p:cNvPr id="67" name="Fluxograma: Decisão 66">
            <a:extLst>
              <a:ext uri="{FF2B5EF4-FFF2-40B4-BE49-F238E27FC236}">
                <a16:creationId xmlns:a16="http://schemas.microsoft.com/office/drawing/2014/main" id="{07AB2517-4360-E320-89D2-F5A56D384943}"/>
              </a:ext>
            </a:extLst>
          </p:cNvPr>
          <p:cNvSpPr/>
          <p:nvPr/>
        </p:nvSpPr>
        <p:spPr>
          <a:xfrm>
            <a:off x="6866265" y="1649676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N:1</a:t>
            </a:r>
          </a:p>
        </p:txBody>
      </p:sp>
      <p:sp>
        <p:nvSpPr>
          <p:cNvPr id="68" name="Fluxograma: Decisão 67">
            <a:extLst>
              <a:ext uri="{FF2B5EF4-FFF2-40B4-BE49-F238E27FC236}">
                <a16:creationId xmlns:a16="http://schemas.microsoft.com/office/drawing/2014/main" id="{FDEBB207-DE02-4A21-E88A-C7396BACDDC0}"/>
              </a:ext>
            </a:extLst>
          </p:cNvPr>
          <p:cNvSpPr/>
          <p:nvPr/>
        </p:nvSpPr>
        <p:spPr>
          <a:xfrm>
            <a:off x="4594049" y="5939300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1:N</a:t>
            </a:r>
          </a:p>
          <a:p>
            <a:pPr algn="ctr"/>
            <a:endParaRPr lang="pt-BR" dirty="0"/>
          </a:p>
        </p:txBody>
      </p:sp>
      <p:sp>
        <p:nvSpPr>
          <p:cNvPr id="69" name="Fluxograma: Decisão 68">
            <a:extLst>
              <a:ext uri="{FF2B5EF4-FFF2-40B4-BE49-F238E27FC236}">
                <a16:creationId xmlns:a16="http://schemas.microsoft.com/office/drawing/2014/main" id="{6EA567DB-9C19-11E0-EDF9-C6993D70F32C}"/>
              </a:ext>
            </a:extLst>
          </p:cNvPr>
          <p:cNvSpPr/>
          <p:nvPr/>
        </p:nvSpPr>
        <p:spPr>
          <a:xfrm>
            <a:off x="6690741" y="5939300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N:1</a:t>
            </a:r>
          </a:p>
        </p:txBody>
      </p:sp>
    </p:spTree>
    <p:extLst>
      <p:ext uri="{BB962C8B-B14F-4D97-AF65-F5344CB8AC3E}">
        <p14:creationId xmlns:p14="http://schemas.microsoft.com/office/powerpoint/2010/main" val="152148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E2757-405E-7254-F9FF-C3D4A6C85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777"/>
            <a:ext cx="9144000" cy="640176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+mn-lt"/>
              </a:rPr>
              <a:t>DIAGRAMA ENTIDADE-RELACIONAMENTO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C0A01D-7C41-F755-4F17-E9848E2BB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8661" y="815630"/>
            <a:ext cx="4134678" cy="453127"/>
          </a:xfrm>
        </p:spPr>
        <p:txBody>
          <a:bodyPr/>
          <a:lstStyle/>
          <a:p>
            <a:r>
              <a:rPr lang="pt-BR" b="1" dirty="0"/>
              <a:t>TEMA: DATASET_SAÚDE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CCE857-0932-CCE7-E3B9-B55A0523D343}"/>
              </a:ext>
            </a:extLst>
          </p:cNvPr>
          <p:cNvSpPr txBox="1"/>
          <p:nvPr/>
        </p:nvSpPr>
        <p:spPr>
          <a:xfrm>
            <a:off x="-4544" y="2635727"/>
            <a:ext cx="203852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/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id_local (PK) | </a:t>
            </a:r>
            <a:r>
              <a:rPr lang="pt-BR" sz="1100" b="1" dirty="0" err="1"/>
              <a:t>nvarchar</a:t>
            </a:r>
            <a:r>
              <a:rPr lang="pt-BR" sz="1100" b="1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Country | </a:t>
            </a:r>
            <a:r>
              <a:rPr lang="pt-BR" sz="1100" b="1" dirty="0" err="1"/>
              <a:t>nvarchar</a:t>
            </a:r>
            <a:r>
              <a:rPr lang="pt-BR" sz="1100" b="1" dirty="0"/>
              <a:t>(50)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região_1 | </a:t>
            </a:r>
            <a:r>
              <a:rPr lang="pt-BR" sz="1100" b="1" dirty="0" err="1"/>
              <a:t>nvarchar</a:t>
            </a:r>
            <a:r>
              <a:rPr lang="pt-BR" sz="1100" b="1" dirty="0"/>
              <a:t>(50)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região_2 | </a:t>
            </a:r>
            <a:r>
              <a:rPr lang="pt-BR" sz="1100" b="1" dirty="0" err="1"/>
              <a:t>nvarchar</a:t>
            </a:r>
            <a:r>
              <a:rPr lang="pt-BR" sz="1100" b="1" dirty="0"/>
              <a:t>(50)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região_3 | </a:t>
            </a:r>
            <a:r>
              <a:rPr lang="pt-BR" sz="1100" b="1" dirty="0" err="1"/>
              <a:t>nvarchar</a:t>
            </a:r>
            <a:r>
              <a:rPr lang="pt-BR" sz="1100" b="1" dirty="0"/>
              <a:t>(50)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5111FE-1496-ADA2-E016-F507FCF42BDC}"/>
              </a:ext>
            </a:extLst>
          </p:cNvPr>
          <p:cNvSpPr txBox="1"/>
          <p:nvPr/>
        </p:nvSpPr>
        <p:spPr>
          <a:xfrm>
            <a:off x="3047301" y="2553934"/>
            <a:ext cx="36735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SIT_ESCOLA_COVID19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id_sit_consulta</a:t>
            </a:r>
            <a:r>
              <a:rPr lang="en-US" sz="1100" dirty="0"/>
              <a:t> (PK)| </a:t>
            </a:r>
            <a:r>
              <a:rPr lang="en-US" sz="1100" b="1" dirty="0"/>
              <a:t>(int)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id_local</a:t>
            </a:r>
            <a:r>
              <a:rPr lang="en-US" sz="1100" dirty="0"/>
              <a:t> (FK) | </a:t>
            </a:r>
            <a:r>
              <a:rPr lang="en-US" sz="1100" b="1" dirty="0" err="1"/>
              <a:t>nvarchar</a:t>
            </a:r>
            <a:r>
              <a:rPr lang="en-US" sz="1100" b="1" dirty="0"/>
              <a:t>(3)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id_status_local</a:t>
            </a:r>
            <a:r>
              <a:rPr lang="en-US" sz="1100" dirty="0"/>
              <a:t> (FK) | </a:t>
            </a:r>
            <a:r>
              <a:rPr lang="en-US" sz="1100" b="1" dirty="0" err="1"/>
              <a:t>nvarchar</a:t>
            </a:r>
            <a:r>
              <a:rPr lang="en-US" sz="1100" b="1" dirty="0"/>
              <a:t>(50)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id_status_modalidade</a:t>
            </a:r>
            <a:r>
              <a:rPr lang="en-US" sz="1100" dirty="0"/>
              <a:t> (FK) | </a:t>
            </a:r>
            <a:r>
              <a:rPr lang="en-US" sz="1100" b="1" dirty="0" err="1"/>
              <a:t>nvarchar</a:t>
            </a:r>
            <a:r>
              <a:rPr lang="en-US" sz="1100" b="1" dirty="0"/>
              <a:t>(50)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Data | </a:t>
            </a:r>
            <a:r>
              <a:rPr lang="en-US" sz="1100" b="1" dirty="0"/>
              <a:t>(date)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1F69B3-D9E0-6CFE-95B5-1875356A984D}"/>
              </a:ext>
            </a:extLst>
          </p:cNvPr>
          <p:cNvSpPr txBox="1"/>
          <p:nvPr/>
        </p:nvSpPr>
        <p:spPr>
          <a:xfrm>
            <a:off x="5966670" y="1527731"/>
            <a:ext cx="644478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/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id_status_local (PK) | </a:t>
            </a:r>
            <a:r>
              <a:rPr lang="pt-BR" sz="1100" b="1" dirty="0" err="1"/>
              <a:t>nvarchar</a:t>
            </a:r>
            <a:r>
              <a:rPr lang="pt-BR" sz="1100" b="1" dirty="0"/>
              <a:t>(50)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id_local (FK) | </a:t>
            </a:r>
            <a:r>
              <a:rPr lang="pt-BR" sz="1100" b="1" dirty="0" err="1"/>
              <a:t>nvarchar</a:t>
            </a:r>
            <a:r>
              <a:rPr lang="pt-BR" sz="1100" b="1" dirty="0"/>
              <a:t>(3)</a:t>
            </a:r>
            <a:endParaRPr lang="pt-B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Enrolment (Pre-Primary to Upper Secondary) Matrícula (pré-primário ao ensino médio) | </a:t>
            </a:r>
            <a:r>
              <a:rPr lang="pt-BR" sz="1100" b="1" dirty="0"/>
              <a:t>(</a:t>
            </a:r>
            <a:r>
              <a:rPr lang="pt-BR" sz="1100" b="1" dirty="0" err="1"/>
              <a:t>int</a:t>
            </a:r>
            <a:r>
              <a:rPr lang="pt-BR" sz="1100" b="1" dirty="0"/>
              <a:t>)</a:t>
            </a:r>
            <a:endParaRPr lang="pt-B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Teachers (Pre-Primary to Upper Secondary) Professores (Pré-Primário ao Secundário Superior) | </a:t>
            </a:r>
            <a:r>
              <a:rPr lang="pt-BR" sz="1100" b="1" dirty="0"/>
              <a:t>(</a:t>
            </a:r>
            <a:r>
              <a:rPr lang="pt-BR" sz="1100" b="1" dirty="0" err="1"/>
              <a:t>float</a:t>
            </a:r>
            <a:r>
              <a:rPr lang="pt-BR" sz="1100" b="1" dirty="0"/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614893-B311-58CC-A43B-EDEB6CC70075}"/>
              </a:ext>
            </a:extLst>
          </p:cNvPr>
          <p:cNvSpPr txBox="1"/>
          <p:nvPr/>
        </p:nvSpPr>
        <p:spPr>
          <a:xfrm>
            <a:off x="5966669" y="3836477"/>
            <a:ext cx="622533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/>
              <a:t>SITUAÇÃO_MODALIDADE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id_status_modalidade (PK) | </a:t>
            </a:r>
            <a:r>
              <a:rPr lang="pt-BR" sz="1100" b="1" dirty="0" err="1"/>
              <a:t>nvarchar</a:t>
            </a:r>
            <a:r>
              <a:rPr lang="pt-BR" sz="1100" b="1" dirty="0"/>
              <a:t>(50)</a:t>
            </a:r>
            <a:endParaRPr lang="pt-B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id_local (FK) | </a:t>
            </a:r>
            <a:r>
              <a:rPr lang="pt-BR" sz="1100" b="1" dirty="0" err="1"/>
              <a:t>nvarchar</a:t>
            </a:r>
            <a:r>
              <a:rPr lang="pt-BR" sz="1100" b="1" dirty="0"/>
              <a:t>(3)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id_status_local (FK) | </a:t>
            </a:r>
            <a:r>
              <a:rPr lang="pt-BR" sz="1100" b="1" dirty="0" err="1"/>
              <a:t>nvarchar</a:t>
            </a:r>
            <a:r>
              <a:rPr lang="pt-BR" sz="1100" b="1" dirty="0"/>
              <a:t>(50)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Enrolment (Pre-Primary to Upper Secondary) Matrícula (pré-primário ao ensino médio) | </a:t>
            </a:r>
            <a:r>
              <a:rPr lang="pt-BR" sz="1100" b="1" dirty="0"/>
              <a:t>(</a:t>
            </a:r>
            <a:r>
              <a:rPr lang="pt-BR" sz="1100" b="1" dirty="0" err="1"/>
              <a:t>int</a:t>
            </a:r>
            <a:r>
              <a:rPr lang="pt-BR" sz="1100" b="1" dirty="0"/>
              <a:t>)</a:t>
            </a:r>
            <a:endParaRPr lang="pt-B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Teachers (Pre-Primary to Upper Secondary) Professores (Pré-Primário ao Secundário Superior) | </a:t>
            </a:r>
            <a:r>
              <a:rPr lang="pt-BR" sz="1100" b="1" dirty="0"/>
              <a:t>(</a:t>
            </a:r>
            <a:r>
              <a:rPr lang="pt-BR" sz="1100" b="1" dirty="0" err="1"/>
              <a:t>float</a:t>
            </a:r>
            <a:r>
              <a:rPr lang="pt-BR" sz="1100" b="1" dirty="0"/>
              <a:t>)</a:t>
            </a:r>
            <a:endParaRPr lang="pt-B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School Age Population (Pre-Primary to Upper Secondary)  População em idade escolar (pré-primário ao ensino médio) | </a:t>
            </a:r>
            <a:r>
              <a:rPr lang="pt-BR" sz="1100" b="1" dirty="0"/>
              <a:t>(</a:t>
            </a:r>
            <a:r>
              <a:rPr lang="pt-BR" sz="1100" b="1" dirty="0" err="1"/>
              <a:t>int</a:t>
            </a:r>
            <a:r>
              <a:rPr lang="pt-BR" sz="1100" b="1" dirty="0"/>
              <a:t>)</a:t>
            </a:r>
            <a:endParaRPr lang="pt-B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Distance learning modalities (TV) Modalidades de ensino a distância (TV) | </a:t>
            </a:r>
            <a:r>
              <a:rPr lang="pt-BR" sz="1100" b="1" dirty="0"/>
              <a:t>(</a:t>
            </a:r>
            <a:r>
              <a:rPr lang="pt-BR" sz="1100" b="1" dirty="0" err="1"/>
              <a:t>boolean</a:t>
            </a:r>
            <a:r>
              <a:rPr lang="pt-BR" sz="1100" b="1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100" dirty="0"/>
              <a:t>Distance </a:t>
            </a:r>
            <a:r>
              <a:rPr lang="pt-BR" sz="1100" dirty="0" err="1"/>
              <a:t>learning</a:t>
            </a:r>
            <a:r>
              <a:rPr lang="pt-BR" sz="1100" dirty="0"/>
              <a:t> </a:t>
            </a:r>
            <a:r>
              <a:rPr lang="pt-BR" sz="1100" dirty="0" err="1"/>
              <a:t>modalities</a:t>
            </a:r>
            <a:r>
              <a:rPr lang="pt-BR" sz="1100" dirty="0"/>
              <a:t> (Radio) Modalidades de ensino a distância (Rádio) | </a:t>
            </a: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boolean</a:t>
            </a: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pt-B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Distance learning modalities (Online) Modalidades de ensino a distância (Online) | </a:t>
            </a:r>
            <a:r>
              <a:rPr lang="pt-BR" sz="1100" b="1" dirty="0"/>
              <a:t>(</a:t>
            </a:r>
            <a:r>
              <a:rPr lang="pt-BR" sz="1100" b="1" dirty="0" err="1"/>
              <a:t>boolean</a:t>
            </a:r>
            <a:r>
              <a:rPr lang="pt-BR" sz="1100" b="1" dirty="0"/>
              <a:t>)</a:t>
            </a:r>
            <a:endParaRPr lang="pt-B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Distance learning modalities (Global) Modalidades de ensino a distância (Global) | </a:t>
            </a:r>
            <a:r>
              <a:rPr lang="pt-BR" sz="1100" b="1" dirty="0" err="1"/>
              <a:t>nvarchar</a:t>
            </a:r>
            <a:r>
              <a:rPr lang="pt-BR" sz="1100" b="1" dirty="0"/>
              <a:t>(100)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3DD82BC1-63C1-87D1-30BE-FF6A158BB6E7}"/>
              </a:ext>
            </a:extLst>
          </p:cNvPr>
          <p:cNvCxnSpPr>
            <a:cxnSpLocks/>
          </p:cNvCxnSpPr>
          <p:nvPr/>
        </p:nvCxnSpPr>
        <p:spPr>
          <a:xfrm>
            <a:off x="4280329" y="3836477"/>
            <a:ext cx="1273183" cy="1171751"/>
          </a:xfrm>
          <a:prstGeom prst="bentConnector3">
            <a:avLst>
              <a:gd name="adj1" fmla="val -7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4EB77010-7DFE-3FE6-9779-2C5ECBCFC7E8}"/>
              </a:ext>
            </a:extLst>
          </p:cNvPr>
          <p:cNvCxnSpPr>
            <a:cxnSpLocks/>
          </p:cNvCxnSpPr>
          <p:nvPr/>
        </p:nvCxnSpPr>
        <p:spPr>
          <a:xfrm>
            <a:off x="1381037" y="3836477"/>
            <a:ext cx="4239587" cy="1993872"/>
          </a:xfrm>
          <a:prstGeom prst="bentConnector3">
            <a:avLst>
              <a:gd name="adj1" fmla="val -6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6BFB6154-1A46-88FE-CE2B-CBC285AB85E7}"/>
              </a:ext>
            </a:extLst>
          </p:cNvPr>
          <p:cNvCxnSpPr>
            <a:cxnSpLocks/>
          </p:cNvCxnSpPr>
          <p:nvPr/>
        </p:nvCxnSpPr>
        <p:spPr>
          <a:xfrm flipV="1">
            <a:off x="1381037" y="1812566"/>
            <a:ext cx="4566058" cy="566821"/>
          </a:xfrm>
          <a:prstGeom prst="bentConnector3">
            <a:avLst>
              <a:gd name="adj1" fmla="val 2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90EB352-D265-282E-0B9A-F089EAE546DB}"/>
              </a:ext>
            </a:extLst>
          </p:cNvPr>
          <p:cNvCxnSpPr>
            <a:cxnSpLocks/>
          </p:cNvCxnSpPr>
          <p:nvPr/>
        </p:nvCxnSpPr>
        <p:spPr>
          <a:xfrm flipV="1">
            <a:off x="4977469" y="2845201"/>
            <a:ext cx="3419911" cy="359024"/>
          </a:xfrm>
          <a:prstGeom prst="bentConnector3">
            <a:avLst>
              <a:gd name="adj1" fmla="val 1002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C998B32B-220F-2566-0658-6D7FEE719689}"/>
              </a:ext>
            </a:extLst>
          </p:cNvPr>
          <p:cNvCxnSpPr>
            <a:cxnSpLocks/>
          </p:cNvCxnSpPr>
          <p:nvPr/>
        </p:nvCxnSpPr>
        <p:spPr>
          <a:xfrm>
            <a:off x="1862356" y="3211475"/>
            <a:ext cx="11849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xograma: Decisão 51">
            <a:extLst>
              <a:ext uri="{FF2B5EF4-FFF2-40B4-BE49-F238E27FC236}">
                <a16:creationId xmlns:a16="http://schemas.microsoft.com/office/drawing/2014/main" id="{CB22089F-E6CA-496B-6CE7-615F85B5906F}"/>
              </a:ext>
            </a:extLst>
          </p:cNvPr>
          <p:cNvSpPr/>
          <p:nvPr/>
        </p:nvSpPr>
        <p:spPr>
          <a:xfrm>
            <a:off x="723549" y="5730502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1:N</a:t>
            </a:r>
          </a:p>
        </p:txBody>
      </p:sp>
      <p:sp>
        <p:nvSpPr>
          <p:cNvPr id="53" name="Fluxograma: Decisão 52">
            <a:extLst>
              <a:ext uri="{FF2B5EF4-FFF2-40B4-BE49-F238E27FC236}">
                <a16:creationId xmlns:a16="http://schemas.microsoft.com/office/drawing/2014/main" id="{6186E359-0366-C7B9-9C1A-8C66AC20D6E1}"/>
              </a:ext>
            </a:extLst>
          </p:cNvPr>
          <p:cNvSpPr/>
          <p:nvPr/>
        </p:nvSpPr>
        <p:spPr>
          <a:xfrm>
            <a:off x="8397380" y="3021523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N:1</a:t>
            </a:r>
          </a:p>
        </p:txBody>
      </p:sp>
      <p:sp>
        <p:nvSpPr>
          <p:cNvPr id="54" name="Fluxograma: Decisão 53">
            <a:extLst>
              <a:ext uri="{FF2B5EF4-FFF2-40B4-BE49-F238E27FC236}">
                <a16:creationId xmlns:a16="http://schemas.microsoft.com/office/drawing/2014/main" id="{40B7E480-AA85-847A-73E6-122F38BB797F}"/>
              </a:ext>
            </a:extLst>
          </p:cNvPr>
          <p:cNvSpPr/>
          <p:nvPr/>
        </p:nvSpPr>
        <p:spPr>
          <a:xfrm>
            <a:off x="3477084" y="4876451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N:1</a:t>
            </a:r>
          </a:p>
        </p:txBody>
      </p:sp>
      <p:sp>
        <p:nvSpPr>
          <p:cNvPr id="55" name="Fluxograma: Decisão 54">
            <a:extLst>
              <a:ext uri="{FF2B5EF4-FFF2-40B4-BE49-F238E27FC236}">
                <a16:creationId xmlns:a16="http://schemas.microsoft.com/office/drawing/2014/main" id="{CBF553A1-3F8B-EA54-9F7A-BAE1FA35352D}"/>
              </a:ext>
            </a:extLst>
          </p:cNvPr>
          <p:cNvSpPr/>
          <p:nvPr/>
        </p:nvSpPr>
        <p:spPr>
          <a:xfrm>
            <a:off x="723549" y="1199918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1:N</a:t>
            </a:r>
          </a:p>
        </p:txBody>
      </p:sp>
      <p:sp>
        <p:nvSpPr>
          <p:cNvPr id="56" name="Fluxograma: Decisão 55">
            <a:extLst>
              <a:ext uri="{FF2B5EF4-FFF2-40B4-BE49-F238E27FC236}">
                <a16:creationId xmlns:a16="http://schemas.microsoft.com/office/drawing/2014/main" id="{3AF8032E-921C-CB3F-6248-F27AF227D9EE}"/>
              </a:ext>
            </a:extLst>
          </p:cNvPr>
          <p:cNvSpPr/>
          <p:nvPr/>
        </p:nvSpPr>
        <p:spPr>
          <a:xfrm>
            <a:off x="1965820" y="2537724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1:N</a:t>
            </a:r>
          </a:p>
        </p:txBody>
      </p:sp>
    </p:spTree>
    <p:extLst>
      <p:ext uri="{BB962C8B-B14F-4D97-AF65-F5344CB8AC3E}">
        <p14:creationId xmlns:p14="http://schemas.microsoft.com/office/powerpoint/2010/main" val="362143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1022</Words>
  <Application>Microsoft Office PowerPoint</Application>
  <PresentationFormat>Widescreen</PresentationFormat>
  <Paragraphs>98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DIAGRAMA ENTIDADE-RELACIONAMENTO</vt:lpstr>
      <vt:lpstr>DIAGRAMA ENTIDADE-RELACIONAMENTO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ENTIDADE-RELACIONAMENTO</dc:title>
  <dc:creator>Pedro Alves B Junior</dc:creator>
  <cp:lastModifiedBy>Pedro Alves B Junior</cp:lastModifiedBy>
  <cp:revision>7</cp:revision>
  <dcterms:created xsi:type="dcterms:W3CDTF">2023-06-11T16:22:00Z</dcterms:created>
  <dcterms:modified xsi:type="dcterms:W3CDTF">2023-06-14T22:03:29Z</dcterms:modified>
</cp:coreProperties>
</file>