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320" r:id="rId6"/>
    <p:sldId id="308" r:id="rId7"/>
    <p:sldId id="333" r:id="rId8"/>
    <p:sldId id="339" r:id="rId9"/>
    <p:sldId id="340" r:id="rId10"/>
    <p:sldId id="337" r:id="rId11"/>
    <p:sldId id="334" r:id="rId12"/>
    <p:sldId id="338" r:id="rId13"/>
    <p:sldId id="318" r:id="rId14"/>
    <p:sldId id="306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F658AD-2811-4267-A3D7-CD8CE96EEFF8}" type="datetime1">
              <a:rPr lang="pt-BR" smtClean="0"/>
              <a:t>01/10/2025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BBFE5E4-E7AD-46D7-82A6-8E6D0CE600B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F5382B-371A-43C1-A9FF-53D98EBF29B8}" type="datetime1">
              <a:rPr lang="pt-BR" smtClean="0"/>
              <a:t>01/10/2025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DF5DD2-187C-450F-BB87-F62B9ADB04D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251742-F350-4E0A-882E-44E34E005EFD}" type="slidenum">
              <a:rPr lang="pt-BR" smtClean="0"/>
              <a:t>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DB248A-634D-484E-8E82-3F0A49190A7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05F102E-F0D1-4FF9-B8A3-3321A97B0472}" type="datetime1">
              <a:rPr lang="pt-BR" smtClean="0"/>
              <a:t>01/10/2025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837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251742-F350-4E0A-882E-44E34E005EFD}" type="slidenum">
              <a:rPr lang="pt-BR" smtClean="0"/>
              <a:t>3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714BB7-D046-4824-A13A-1CEDDDD733F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8CE6250-13AD-41E8-A761-05CE0885B94F}" type="datetime1">
              <a:rPr lang="pt-BR" smtClean="0"/>
              <a:t>01/10/2025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921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251742-F350-4E0A-882E-44E34E005EFD}" type="slidenum">
              <a:rPr lang="pt-BR" smtClean="0"/>
              <a:t>4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085F72-AB56-40BB-8757-0BB6BA42905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1BD2110-1EDA-49C0-AA7E-07F20172CAA0}" type="datetime1">
              <a:rPr lang="pt-BR" smtClean="0"/>
              <a:t>01/10/2025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1872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251742-F350-4E0A-882E-44E34E005EFD}" type="slidenum">
              <a:rPr lang="pt-BR" smtClean="0"/>
              <a:t>7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714BB7-D046-4824-A13A-1CEDDDD733F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58CE6250-13AD-41E8-A761-05CE0885B94F}" type="datetime1">
              <a:rPr lang="pt-BR" smtClean="0"/>
              <a:t>01/10/2025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516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251742-F350-4E0A-882E-44E34E005EFD}" type="slidenum">
              <a:rPr lang="pt-BR" smtClean="0"/>
              <a:t>10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6A747-BC08-4EA2-8941-BD3E5A0E8F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0604D82-A661-4D3F-A06E-791AC9A4A3C8}" type="datetime1">
              <a:rPr lang="pt-BR" smtClean="0"/>
              <a:t>01/10/2025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2974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3251742-F350-4E0A-882E-44E34E005EFD}" type="slidenum">
              <a:rPr lang="pt-BR" smtClean="0"/>
              <a:t>11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B505E1-F501-493E-B11A-0995FA01771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7B06CF4-C705-4C63-97ED-2A5C92865629}" type="datetime1">
              <a:rPr lang="pt-BR" smtClean="0"/>
              <a:t>01/10/2025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5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 rtlCol="0"/>
          <a:lstStyle>
            <a:lvl1pPr>
              <a:defRPr sz="6000" b="1" spc="1500" baseline="0"/>
            </a:lvl1pPr>
          </a:lstStyle>
          <a:p>
            <a:pPr algn="l" rtl="0"/>
            <a:r>
              <a:rPr lang="pt-BR"/>
              <a:t>CLIQUE PARA ADICIONAR TÍTULO</a:t>
            </a:r>
          </a:p>
        </p:txBody>
      </p:sp>
      <p:sp>
        <p:nvSpPr>
          <p:cNvPr id="17" name="Subtítulo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 rtlCol="0"/>
          <a:lstStyle>
            <a:lvl1pPr marL="0">
              <a:buNone/>
              <a:defRPr sz="2400" spc="400" baseline="0"/>
            </a:lvl1pPr>
          </a:lstStyle>
          <a:p>
            <a:pPr algn="l" rtl="0"/>
            <a:r>
              <a:rPr lang="pt-BR"/>
              <a:t>CLIQUE PARA ADICIONAR UM SUBTÍTULO</a:t>
            </a:r>
          </a:p>
        </p:txBody>
      </p:sp>
      <p:sp>
        <p:nvSpPr>
          <p:cNvPr id="19" name="Gráfico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20" name="Gráfico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198" name="Espaço Reservado para Imagem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grpSp>
        <p:nvGrpSpPr>
          <p:cNvPr id="7" name="Elemento gráfico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10" name="Elemento gráfico 4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dirty="0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ítulo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5" name="Espaço Reservado para Texto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pt-BR"/>
              <a:t>Clique para adicionar um título</a:t>
            </a:r>
          </a:p>
        </p:txBody>
      </p:sp>
      <p:sp>
        <p:nvSpPr>
          <p:cNvPr id="36" name="Espaço Reservado para Texto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7" name="Espaço Reservado para Texto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pt-BR"/>
              <a:t>Clique para adicionar um título</a:t>
            </a:r>
          </a:p>
        </p:txBody>
      </p:sp>
      <p:sp>
        <p:nvSpPr>
          <p:cNvPr id="38" name="Espaço Reservado para Texto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5" name="Espaço Reservado para Data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26" name="Espaço Reservado para Rodapé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33" name="Espaço Reservado para o Número do Slide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56" name="Grupo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áfico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  <p:grpSp>
          <p:nvGrpSpPr>
            <p:cNvPr id="50" name="Gráfico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dirty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ítulo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8" name="Espaço Reservado para Texto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pt-BR"/>
              <a:t>Clique para adicionar um título</a:t>
            </a:r>
          </a:p>
        </p:txBody>
      </p:sp>
      <p:sp>
        <p:nvSpPr>
          <p:cNvPr id="39" name="Espaço Reservado para Texto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40" name="Espaço Reservado para Texto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pt-BR"/>
              <a:t>Clique para adicionar um título</a:t>
            </a:r>
          </a:p>
        </p:txBody>
      </p:sp>
      <p:sp>
        <p:nvSpPr>
          <p:cNvPr id="41" name="Espaço Reservado para Texto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42" name="Espaço Reservado para Texto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pt-BR"/>
              <a:t>Clique para adicionar um título</a:t>
            </a:r>
          </a:p>
        </p:txBody>
      </p:sp>
      <p:sp>
        <p:nvSpPr>
          <p:cNvPr id="43" name="Espaço Reservado para Texto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4" name="Espaço Reservado para Data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25" name="Espaço Reservado para Rodapé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32" name="Espaço Reservado para o Número do Slide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44" name="Grupo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áfico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56" name="Forma livre: Forma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  <p:grpSp>
          <p:nvGrpSpPr>
            <p:cNvPr id="46" name="Gráfico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áfico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7" name="Título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2" name="Espaço Reservado para Imagem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35" name="Espaço Reservado para Imagem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algn="ctr">
              <a:buNone/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38" name="Espaço Reservado para Imagem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orma Livre: Forma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dirty="0"/>
            </a:p>
          </p:txBody>
        </p:sp>
        <p:sp>
          <p:nvSpPr>
            <p:cNvPr id="10" name="Forma Livre: Forma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dirty="0"/>
            </a:p>
          </p:txBody>
        </p:sp>
      </p:grp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 rtl="0">
              <a:lnSpc>
                <a:spcPct val="130000"/>
              </a:lnSpc>
            </a:pPr>
            <a:r>
              <a:rPr lang="pt-BR"/>
              <a:t>Clique para adicionar o texto</a:t>
            </a:r>
          </a:p>
        </p:txBody>
      </p:sp>
      <p:sp>
        <p:nvSpPr>
          <p:cNvPr id="21" name="Espaço Reservado para Data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22" name="Espaço Reservado para Rodapé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9" name="Espaço Reservado para o Número do Slide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áfico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áfico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áfico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áfico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pt-BR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Retângulo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9" name="Retângulo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rtlCol="0" anchor="b">
            <a:normAutofit/>
          </a:bodyPr>
          <a:lstStyle>
            <a:lvl1pPr>
              <a:defRPr sz="6000" b="1" spc="1500" baseline="0"/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 rtlCol="0"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24" name="Espaço Reservado para Data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25" name="Espaço Reservado para Rodapé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6" name="Espaço Reservado para o Número do Slide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F3450C42-9A0B-4425-92C2-70FCF7C45734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9" name="Espaço Reservado para Imagem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áfico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lt1"/>
                </a:solidFill>
              </a:endParaRPr>
            </a:p>
          </p:txBody>
        </p:sp>
        <p:sp>
          <p:nvSpPr>
            <p:cNvPr id="15" name="Gráfico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  <p:grpSp>
        <p:nvGrpSpPr>
          <p:cNvPr id="16" name="Gráfico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ítulo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7" name="Espaço Reservado para Conteúdo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 rtlCol="0">
            <a:normAutofit/>
          </a:bodyPr>
          <a:lstStyle>
            <a:lvl1pPr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pt-BR"/>
              <a:t>Clique para adicionar o texto</a:t>
            </a: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áfico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lt1"/>
                </a:solidFill>
              </a:endParaRPr>
            </a:p>
          </p:txBody>
        </p:sp>
        <p:sp>
          <p:nvSpPr>
            <p:cNvPr id="66" name="Gráfico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Elemento gráfico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orma Livre: Forma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74" name="Forma Livre: Forma 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  <p:grpSp>
          <p:nvGrpSpPr>
            <p:cNvPr id="70" name="Elemento gráfico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  <p:sp>
            <p:nvSpPr>
              <p:cNvPr id="72" name="Forma Livre: Forma 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dirty="0"/>
              </a:p>
            </p:txBody>
          </p:sp>
        </p:grpSp>
      </p:grpSp>
      <p:sp>
        <p:nvSpPr>
          <p:cNvPr id="422" name="Espaço Reservado para Imagem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417" name="Espaço Reservado para Data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18" name="Espaço Reservado para Rodapé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419" name="Espaço Reservado para o Número do Slide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rtlCol="0" anchor="b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0" name="Espaço Reservado para Conteúdo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pt-BR"/>
              <a:t>Clique para adicionar o texto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accent1"/>
                </a:solidFill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</p:grpSp>
      <p:sp>
        <p:nvSpPr>
          <p:cNvPr id="37" name="Espaço Reservado para Imagem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38" name="Espaço Reservado para Imagem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6" name="Espaço Reservado para Data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27" name="Espaço Reservado para Rodapé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34" name="Espaço Reservado para o Número do Slide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pt-BR" smtClean="0"/>
              <a:pPr rtl="0"/>
              <a:t>‹nº›</a:t>
            </a:fld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dirty="0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22" name="Gráfico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 useBgFill="1">
        <p:nvSpPr>
          <p:cNvPr id="20" name="Oval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pt-BR"/>
              <a:t>CLIQUE PARA ADICIONAR TÍTULO</a:t>
            </a: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 rtlCol="0"/>
          <a:lstStyle>
            <a:lvl1pPr marL="0" algn="ctr">
              <a:buNone/>
              <a:defRPr spc="400" baseline="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23" name="Gráfico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>
              <a:solidFill>
                <a:schemeClr val="lt1"/>
              </a:solidFill>
            </a:endParaRPr>
          </a:p>
        </p:txBody>
      </p:sp>
      <p:sp>
        <p:nvSpPr>
          <p:cNvPr id="24" name="Gráfico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dirty="0"/>
            </a:p>
          </p:txBody>
        </p:sp>
        <p:sp>
          <p:nvSpPr>
            <p:cNvPr id="27" name="Forma livre: Forma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dirty="0"/>
            </a:p>
          </p:txBody>
        </p:sp>
        <p:sp>
          <p:nvSpPr>
            <p:cNvPr id="30" name="Forma livre: Forma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pt-BR" dirty="0"/>
            </a:p>
          </p:txBody>
        </p:sp>
      </p:grpSp>
      <p:grpSp>
        <p:nvGrpSpPr>
          <p:cNvPr id="31" name="Gráfico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  <p:sp>
        <p:nvSpPr>
          <p:cNvPr id="43" name="Espaço Reservado para Imagem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pt-BR"/>
              <a:t>Clique para adicionar foto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20" name="Elemento gráfico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áfico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lt1"/>
                </a:solidFill>
              </a:endParaRPr>
            </a:p>
          </p:txBody>
        </p:sp>
        <p:sp>
          <p:nvSpPr>
            <p:cNvPr id="25" name="Gráfico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Espaço Reservado para Data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27" name="Espaço Reservado para Rodapé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8" name="Espaço Reservado para o Número do Slide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15" name="Elemento gráfico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áfico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lt1"/>
                </a:solidFill>
              </a:endParaRPr>
            </a:p>
          </p:txBody>
        </p:sp>
        <p:sp>
          <p:nvSpPr>
            <p:cNvPr id="20" name="Gráfico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Espaço Reservado para Data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22" name="Espaço Reservado para Rodapé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3" name="Espaço Reservado para o Número do Slide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rtlCol="0"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3" name="Espaço Reservado para Data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24" name="Espaço Reservado para Rodapé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grpSp>
        <p:nvGrpSpPr>
          <p:cNvPr id="25" name="Gráfico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31" name="Espaço Reservado para o Número do Slide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pt-BR" smtClean="0">
                <a:solidFill>
                  <a:srgbClr val="898989"/>
                </a:solidFill>
              </a:rPr>
              <a:t>‹nº›</a:t>
            </a:fld>
            <a:endParaRPr lang="pt-BR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rtlCol="0" anchor="b">
            <a:norm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18" name="Elemento gráfico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27" name="Elemento gráfico 4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sp>
        <p:nvSpPr>
          <p:cNvPr id="198" name="Espaço Reservado para Data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199" name="Espaço Reservado para Rodapé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200" name="Espaço Reservado para o Número do Slide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áfico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lt1"/>
                </a:solidFill>
              </a:endParaRPr>
            </a:p>
          </p:txBody>
        </p:sp>
        <p:sp>
          <p:nvSpPr>
            <p:cNvPr id="24" name="Gráfico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upo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rtlCol="0" anchor="b">
            <a:normAutofit/>
          </a:bodyPr>
          <a:lstStyle>
            <a:lvl1pPr>
              <a:defRPr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1" name="Espaço Reservado para Data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42" name="Espaço Reservado para Rodapé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TÍTULO DA APRESENTAÇÃO</a:t>
            </a:r>
          </a:p>
        </p:txBody>
      </p:sp>
      <p:sp>
        <p:nvSpPr>
          <p:cNvPr id="43" name="Espaço Reservado para o Número do Slide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48" name="Elemento gráfico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51" name="Elemento gráfico 4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dirty="0"/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áfico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lt1"/>
                </a:solidFill>
              </a:endParaRPr>
            </a:p>
          </p:txBody>
        </p:sp>
        <p:sp>
          <p:nvSpPr>
            <p:cNvPr id="223" name="Gráfico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t-BR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pt-BR"/>
              <a:t>01/02/20XX</a:t>
            </a:r>
            <a:endParaRPr lang="pt-BR" b="1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pt-BR" b="1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F3450C42-9A0B-4425-92C2-70FCF7C45734}" type="slidenum">
              <a:rPr lang="pt-BR" smtClean="0"/>
              <a:pPr rtl="0"/>
              <a:t>‹nº›</a:t>
            </a:fld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freepik.com/premium-photo/cherry-blossom-sakura-tree-with-pink-flowers-watercolor-landscape-illustration_37161665.ht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607C874-782B-4427-B581-0597FA74F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02" y="503497"/>
            <a:ext cx="4223000" cy="3845891"/>
          </a:xfrm>
        </p:spPr>
        <p:txBody>
          <a:bodyPr rtlCol="0"/>
          <a:lstStyle/>
          <a:p>
            <a:pPr rtl="0"/>
            <a:r>
              <a:rPr lang="pt-BR" dirty="0"/>
              <a:t>Árvore</a:t>
            </a:r>
            <a:br>
              <a:rPr lang="pt-BR" dirty="0"/>
            </a:br>
            <a:r>
              <a:rPr lang="pt-BR" dirty="0"/>
              <a:t>Trie</a:t>
            </a:r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9DDF89BC-6718-4D28-9005-F42DB4D8B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02" y="4441463"/>
            <a:ext cx="4223000" cy="1781123"/>
          </a:xfrm>
        </p:spPr>
        <p:txBody>
          <a:bodyPr rtlCol="0"/>
          <a:lstStyle/>
          <a:p>
            <a:pPr rtl="0"/>
            <a:r>
              <a:rPr lang="pt-BR" dirty="0"/>
              <a:t>Eduardo </a:t>
            </a:r>
            <a:r>
              <a:rPr lang="pt-BR" dirty="0" err="1"/>
              <a:t>Zenerie</a:t>
            </a:r>
            <a:endParaRPr lang="pt-BR" dirty="0"/>
          </a:p>
          <a:p>
            <a:pPr rtl="0"/>
            <a:r>
              <a:rPr lang="pt-BR" dirty="0"/>
              <a:t>Pedro Antonio</a:t>
            </a:r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46756E01-D57B-4D2C-AA8A-8AE49DC76C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467894" y="749479"/>
            <a:ext cx="5290998" cy="4966279"/>
          </a:xfrm>
        </p:spPr>
      </p:pic>
    </p:spTree>
    <p:extLst>
      <p:ext uri="{BB962C8B-B14F-4D97-AF65-F5344CB8AC3E}">
        <p14:creationId xmlns:p14="http://schemas.microsoft.com/office/powerpoint/2010/main" val="245498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7938E4F-AA93-4065-8004-A3FE6CB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781" y="3167109"/>
            <a:ext cx="2965878" cy="70093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dirty="0"/>
              <a:t>Conclusão</a:t>
            </a:r>
          </a:p>
        </p:txBody>
      </p:sp>
      <p:pic>
        <p:nvPicPr>
          <p:cNvPr id="23" name="Espaço Reservado para Imagem 22">
            <a:extLst>
              <a:ext uri="{FF2B5EF4-FFF2-40B4-BE49-F238E27FC236}">
                <a16:creationId xmlns:a16="http://schemas.microsoft.com/office/drawing/2014/main" id="{6018A654-9464-4116-A6D3-6DE0A86822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88256" y="377505"/>
            <a:ext cx="3296556" cy="3213706"/>
          </a:xfrm>
        </p:spPr>
      </p:pic>
      <p:pic>
        <p:nvPicPr>
          <p:cNvPr id="37" name="Espaço Reservado para Imagem 36">
            <a:extLst>
              <a:ext uri="{FF2B5EF4-FFF2-40B4-BE49-F238E27FC236}">
                <a16:creationId xmlns:a16="http://schemas.microsoft.com/office/drawing/2014/main" id="{D6F640DD-78B0-450A-B72C-095ED4A4858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/>
          <a:stretch/>
        </p:blipFill>
        <p:spPr>
          <a:xfrm>
            <a:off x="3875714" y="1632490"/>
            <a:ext cx="2141283" cy="2186950"/>
          </a:xfrm>
        </p:spPr>
      </p:pic>
      <p:pic>
        <p:nvPicPr>
          <p:cNvPr id="29" name="Espaço Reservado para Imagem 28">
            <a:extLst>
              <a:ext uri="{FF2B5EF4-FFF2-40B4-BE49-F238E27FC236}">
                <a16:creationId xmlns:a16="http://schemas.microsoft.com/office/drawing/2014/main" id="{5CD6D1D0-1F94-4C57-B5B1-E06F64D1867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/>
        </p:blipFill>
        <p:spPr>
          <a:xfrm>
            <a:off x="1769688" y="3541546"/>
            <a:ext cx="2965878" cy="2864469"/>
          </a:xfrm>
        </p:spPr>
      </p:pic>
      <p:sp>
        <p:nvSpPr>
          <p:cNvPr id="32" name="Espaço Reservado para Data 31">
            <a:extLst>
              <a:ext uri="{FF2B5EF4-FFF2-40B4-BE49-F238E27FC236}">
                <a16:creationId xmlns:a16="http://schemas.microsoft.com/office/drawing/2014/main" id="{1B8D4407-18D1-4FB3-B14F-9AC6899C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BD411EB8-9DA8-4CBF-AD9D-D7477785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Árvore TRIE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D3BBC6D0-24F1-4125-B4D0-F714412A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03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EC71233-C059-4A8E-B294-37D3A68E0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119" y="810623"/>
            <a:ext cx="4429556" cy="3210961"/>
          </a:xfrm>
        </p:spPr>
        <p:txBody>
          <a:bodyPr rtlCol="0"/>
          <a:lstStyle/>
          <a:p>
            <a:pPr rtl="0"/>
            <a:r>
              <a:rPr lang="pt-BR" spc="600" dirty="0"/>
              <a:t>OBRIGADO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0393310-EA69-45C3-BEFC-CB801DC01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119" y="4276532"/>
            <a:ext cx="4429556" cy="1559117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Por:</a:t>
            </a:r>
            <a:br>
              <a:rPr lang="pt-BR" dirty="0"/>
            </a:br>
            <a:r>
              <a:rPr lang="pt-BR" dirty="0"/>
              <a:t>Eduardo </a:t>
            </a:r>
            <a:r>
              <a:rPr lang="pt-BR" dirty="0" err="1"/>
              <a:t>Zenerie</a:t>
            </a:r>
            <a:endParaRPr lang="pt-BR" dirty="0"/>
          </a:p>
          <a:p>
            <a:pPr rtl="0"/>
            <a:r>
              <a:rPr lang="pt-BR" dirty="0"/>
              <a:t>Pedro Antonio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AC526F9-A7E7-4B72-967B-74782460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195CF5D9-3F3E-4787-B06E-AB00CBB3FF4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6359307" y="902064"/>
            <a:ext cx="4833901" cy="4833901"/>
          </a:xfr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3B0C98D2-D0E1-4FBC-8B34-1CD41E1F6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Árvore TRIE</a:t>
            </a:r>
          </a:p>
        </p:txBody>
      </p:sp>
      <p:sp>
        <p:nvSpPr>
          <p:cNvPr id="14" name="Espaço Reservado para o Número do Slide 13">
            <a:extLst>
              <a:ext uri="{FF2B5EF4-FFF2-40B4-BE49-F238E27FC236}">
                <a16:creationId xmlns:a16="http://schemas.microsoft.com/office/drawing/2014/main" id="{577696B5-6E42-44CF-8CE1-83B79506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450C42-9A0B-4425-92C2-70FCF7C45734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57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FDC9CABF-AA63-4FF3-9E6F-A3F76382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130" y="3047064"/>
            <a:ext cx="3473740" cy="7638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17" name="Espaço Reservado para Data 16">
            <a:extLst>
              <a:ext uri="{FF2B5EF4-FFF2-40B4-BE49-F238E27FC236}">
                <a16:creationId xmlns:a16="http://schemas.microsoft.com/office/drawing/2014/main" id="{3CF815B4-0095-42CB-A0D5-65691D92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F9800710-ED0A-4D9D-89D7-F2B6DD20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Árvore TRIE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E8CFC9CC-F955-45C8-80C6-20AC446C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pt-BR" smtClean="0"/>
              <a:pPr rtl="0"/>
              <a:t>2</a:t>
            </a:fld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1F94B9F-5451-56A2-5779-733A93E481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32FB38C1-3A34-BCDB-BC05-AAAEEEE96D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14475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19526B4-0363-4BAB-BC46-80456D5E4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6418" y="2193085"/>
            <a:ext cx="4262670" cy="2577893"/>
          </a:xfrm>
        </p:spPr>
        <p:txBody>
          <a:bodyPr rtlCol="0"/>
          <a:lstStyle/>
          <a:p>
            <a:pPr rtl="0"/>
            <a:r>
              <a:rPr lang="pt-BR" dirty="0"/>
              <a:t>Arvore Trie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2CD668D4-FECC-44AC-8F6D-808E73AD2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 rtlCol="0"/>
          <a:lstStyle/>
          <a:p>
            <a:pPr rtl="0"/>
            <a:r>
              <a:rPr lang="pt-BR" dirty="0"/>
              <a:t>Pra que serve?</a:t>
            </a:r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7211D86F-DB68-4879-9A8B-01A00B6E63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536411" y="448346"/>
            <a:ext cx="4203526" cy="3815746"/>
          </a:xfrm>
        </p:spPr>
      </p:pic>
    </p:spTree>
    <p:extLst>
      <p:ext uri="{BB962C8B-B14F-4D97-AF65-F5344CB8AC3E}">
        <p14:creationId xmlns:p14="http://schemas.microsoft.com/office/powerpoint/2010/main" val="71277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D83F038-B7F9-41D5-816E-B7D433B6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324" y="358614"/>
            <a:ext cx="7710127" cy="1044058"/>
          </a:xfrm>
        </p:spPr>
        <p:txBody>
          <a:bodyPr rtlCol="0"/>
          <a:lstStyle/>
          <a:p>
            <a:pPr rtl="0"/>
            <a:r>
              <a:rPr lang="pt-BR" dirty="0"/>
              <a:t>Propósito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3D59F576-258A-4A2A-BEDD-C829560C5F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91324" y="1247080"/>
            <a:ext cx="4307160" cy="518874"/>
          </a:xfrm>
        </p:spPr>
        <p:txBody>
          <a:bodyPr rtlCol="0"/>
          <a:lstStyle/>
          <a:p>
            <a:pPr rtl="0"/>
            <a:r>
              <a:rPr lang="pt-BR" dirty="0"/>
              <a:t>O Que é?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BDE0D8D-4274-4437-963B-342C5584A2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91324" y="1805596"/>
            <a:ext cx="4307160" cy="979549"/>
          </a:xfrm>
        </p:spPr>
        <p:txBody>
          <a:bodyPr rtlCol="0"/>
          <a:lstStyle/>
          <a:p>
            <a:pPr rtl="0"/>
            <a:r>
              <a:rPr lang="pt-BR" dirty="0"/>
              <a:t>É uma </a:t>
            </a:r>
            <a:r>
              <a:rPr lang="pt-BR" b="1" dirty="0"/>
              <a:t>estrutura de dados em árvore </a:t>
            </a:r>
            <a:r>
              <a:rPr lang="pt-BR" dirty="0"/>
              <a:t>especializada para armazenar </a:t>
            </a:r>
            <a:r>
              <a:rPr lang="pt-BR" b="1" dirty="0"/>
              <a:t>strings</a:t>
            </a:r>
            <a:r>
              <a:rPr lang="pt-BR" dirty="0"/>
              <a:t> (palavras, chaves, </a:t>
            </a:r>
            <a:r>
              <a:rPr lang="pt-BR" dirty="0" err="1"/>
              <a:t>sequêcnias</a:t>
            </a:r>
            <a:r>
              <a:rPr lang="pt-BR" dirty="0"/>
              <a:t>)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805DDED-C8AB-4D77-9745-DD16208020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691324" y="2916136"/>
            <a:ext cx="4307160" cy="518874"/>
          </a:xfrm>
        </p:spPr>
        <p:txBody>
          <a:bodyPr rtlCol="0"/>
          <a:lstStyle/>
          <a:p>
            <a:pPr rtl="0"/>
            <a:r>
              <a:rPr lang="pt-BR" dirty="0"/>
              <a:t>Como Funciona?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0C073FA-38BA-4D5A-84B5-2B0670E533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1324" y="3566002"/>
            <a:ext cx="4307160" cy="2522547"/>
          </a:xfrm>
        </p:spPr>
        <p:txBody>
          <a:bodyPr rtlCol="0"/>
          <a:lstStyle/>
          <a:p>
            <a:pPr rtl="0"/>
            <a:r>
              <a:rPr lang="pt-BR" dirty="0"/>
              <a:t>Cada </a:t>
            </a:r>
            <a:r>
              <a:rPr lang="pt-BR" b="1" dirty="0"/>
              <a:t>aresta</a:t>
            </a:r>
            <a:r>
              <a:rPr lang="pt-BR" dirty="0"/>
              <a:t> da árvore representa um </a:t>
            </a:r>
            <a:r>
              <a:rPr lang="pt-BR" b="1" dirty="0"/>
              <a:t>caractere</a:t>
            </a:r>
            <a:r>
              <a:rPr lang="pt-BR" dirty="0"/>
              <a:t> e o caminho da raiz até um nó representa um </a:t>
            </a:r>
            <a:r>
              <a:rPr lang="pt-BR" b="1" dirty="0"/>
              <a:t>prefixo</a:t>
            </a:r>
            <a:r>
              <a:rPr lang="pt-BR" dirty="0"/>
              <a:t>.</a:t>
            </a:r>
          </a:p>
          <a:p>
            <a:pPr rtl="0"/>
            <a:r>
              <a:rPr lang="pt-BR" dirty="0"/>
              <a:t>Cada nó pode ter vários filhos, um para cada caractere possível.</a:t>
            </a:r>
          </a:p>
          <a:p>
            <a:pPr rtl="0"/>
            <a:r>
              <a:rPr lang="pt-BR" dirty="0"/>
              <a:t>Utiliza-se um </a:t>
            </a:r>
            <a:r>
              <a:rPr lang="pt-BR" b="1" dirty="0"/>
              <a:t>marcador de fim de palavra</a:t>
            </a:r>
            <a:r>
              <a:rPr lang="pt-BR" dirty="0"/>
              <a:t> para indicar que um caminho forma uma palavra completa.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4D1ACAC6-5622-4413-8860-88AC11CC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18" name="Espaço Reservado para Rodapé 17">
            <a:extLst>
              <a:ext uri="{FF2B5EF4-FFF2-40B4-BE49-F238E27FC236}">
                <a16:creationId xmlns:a16="http://schemas.microsoft.com/office/drawing/2014/main" id="{6AF91435-6F1B-4ED2-98E4-CD88427D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Árvore TRIE</a:t>
            </a:r>
          </a:p>
        </p:txBody>
      </p:sp>
      <p:sp>
        <p:nvSpPr>
          <p:cNvPr id="19" name="Espaço Reservado para o Número do Slide 18">
            <a:extLst>
              <a:ext uri="{FF2B5EF4-FFF2-40B4-BE49-F238E27FC236}">
                <a16:creationId xmlns:a16="http://schemas.microsoft.com/office/drawing/2014/main" id="{0DBFE84D-5FAC-40A1-851D-09383F02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2" name="Espaço Reservado para Imagem 13">
            <a:extLst>
              <a:ext uri="{FF2B5EF4-FFF2-40B4-BE49-F238E27FC236}">
                <a16:creationId xmlns:a16="http://schemas.microsoft.com/office/drawing/2014/main" id="{96BE323E-4807-40FE-912B-DDB6B109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69654" y="556587"/>
            <a:ext cx="4463594" cy="2510771"/>
          </a:xfrm>
          <a:prstGeom prst="rect">
            <a:avLst/>
          </a:prstGeom>
        </p:spPr>
      </p:pic>
      <p:pic>
        <p:nvPicPr>
          <p:cNvPr id="3" name="Espaço Reservado para Imagem 11">
            <a:extLst>
              <a:ext uri="{FF2B5EF4-FFF2-40B4-BE49-F238E27FC236}">
                <a16:creationId xmlns:a16="http://schemas.microsoft.com/office/drawing/2014/main" id="{23BB10E2-C2E5-0CC1-0683-6597DD1D4D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169654" y="3429259"/>
            <a:ext cx="4463593" cy="259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3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1FC74-D7E6-BC2E-8710-C48BE728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se Aplica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5AB7B9-0D12-1DA3-DB42-B96F1066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27" y="2559658"/>
            <a:ext cx="5217173" cy="27920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Dicionários Eletrônicos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 err="1"/>
              <a:t>Auto-complete</a:t>
            </a:r>
            <a:r>
              <a:rPr lang="pt-BR" dirty="0"/>
              <a:t> </a:t>
            </a:r>
            <a:r>
              <a:rPr lang="pt-BR" dirty="0" err="1"/>
              <a:t>Algorithm</a:t>
            </a:r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Corretores Ortográficos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Redes (DNS / Roteamento IP)</a:t>
            </a:r>
          </a:p>
          <a:p>
            <a:pPr marL="0" indent="0"/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10D195-4452-5A9A-CE80-C5F85F34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129F2E-585D-D840-12EC-9C5B3EC9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Árvore TRIE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54AA57-A04E-C8C1-9109-32CF6F21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pt-BR" smtClean="0"/>
              <a:t>5</a:t>
            </a:fld>
            <a:endParaRPr lang="pt-BR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184DD069-89E2-A8C4-3042-3B02FA77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693" y="396117"/>
            <a:ext cx="5633192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3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12ABA-F18E-1F68-B437-8269ED46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461" y="3024069"/>
            <a:ext cx="5177077" cy="809861"/>
          </a:xfrm>
        </p:spPr>
        <p:txBody>
          <a:bodyPr/>
          <a:lstStyle/>
          <a:p>
            <a:r>
              <a:rPr lang="pt-BR" b="1" dirty="0"/>
              <a:t>IMPLEMENTAÇÃO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AF6312-6D4B-98F0-A84A-49E881C9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51CD49-2860-933A-F2E2-8CA61F9D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dirty="0"/>
              <a:t>Árvore TRIE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8F15AB-3EFA-4972-D15D-7DDC6333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EA792F7-1D9E-4C7E-A103-E8EDFDC2691E}" type="slidenum">
              <a:rPr lang="pt-BR" smtClean="0">
                <a:solidFill>
                  <a:srgbClr val="898989"/>
                </a:solidFill>
              </a:rPr>
              <a:t>6</a:t>
            </a:fld>
            <a:endParaRPr lang="pt-BR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43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219526B4-0363-4BAB-BC46-80456D5E4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741" y="2671259"/>
            <a:ext cx="4262670" cy="2135634"/>
          </a:xfrm>
        </p:spPr>
        <p:txBody>
          <a:bodyPr rtlCol="0"/>
          <a:lstStyle/>
          <a:p>
            <a:pPr rtl="0"/>
            <a:r>
              <a:rPr lang="pt-BR" dirty="0"/>
              <a:t>PROS &amp; CONS</a:t>
            </a:r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7211D86F-DB68-4879-9A8B-01A00B6E63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6536411" y="448346"/>
            <a:ext cx="4203526" cy="3815746"/>
          </a:xfrm>
        </p:spPr>
      </p:pic>
    </p:spTree>
    <p:extLst>
      <p:ext uri="{BB962C8B-B14F-4D97-AF65-F5344CB8AC3E}">
        <p14:creationId xmlns:p14="http://schemas.microsoft.com/office/powerpoint/2010/main" val="284488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D4AB36CE-B902-4F80-A59F-14E6BFF5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324" y="358614"/>
            <a:ext cx="7710127" cy="1044058"/>
          </a:xfrm>
        </p:spPr>
        <p:txBody>
          <a:bodyPr rtlCol="0"/>
          <a:lstStyle/>
          <a:p>
            <a:pPr rtl="0"/>
            <a:r>
              <a:rPr lang="pt-BR" dirty="0"/>
              <a:t>PROS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0E4A64B-B5F1-4AFD-A6D6-64A6C9FF23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103" y="1758956"/>
            <a:ext cx="3534208" cy="518874"/>
          </a:xfrm>
        </p:spPr>
        <p:txBody>
          <a:bodyPr rtlCol="0"/>
          <a:lstStyle/>
          <a:p>
            <a:pPr rtl="0"/>
            <a:r>
              <a:rPr lang="pt-BR" dirty="0"/>
              <a:t>Busca Rápida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DCD459C0-90F4-4652-913D-1021EB6569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0103" y="2410736"/>
            <a:ext cx="3534208" cy="3295650"/>
          </a:xfrm>
        </p:spPr>
        <p:txBody>
          <a:bodyPr rtlCol="0"/>
          <a:lstStyle/>
          <a:p>
            <a:pPr rtl="0"/>
            <a:r>
              <a:rPr lang="pt-BR" dirty="0"/>
              <a:t>O tempo de busca depende apenas do tamanho da palavra, não do número total de palavras armazenadas.</a:t>
            </a:r>
          </a:p>
          <a:p>
            <a:pPr rtl="0"/>
            <a:r>
              <a:rPr lang="pt-BR" dirty="0"/>
              <a:t>Isso significa que mesmo em um dicionário gigante (milhões de palavras), o tempo de busca é estável.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6EFEEEDE-19B6-4932-9ABA-0A551E0A3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2520" y="1758956"/>
            <a:ext cx="3534208" cy="518874"/>
          </a:xfrm>
        </p:spPr>
        <p:txBody>
          <a:bodyPr rtlCol="0"/>
          <a:lstStyle/>
          <a:p>
            <a:pPr rtl="0"/>
            <a:r>
              <a:rPr lang="pt-BR" dirty="0"/>
              <a:t>Versatilidade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AF5D41D-917B-4A62-A6CF-047CC4C82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2520" y="2410736"/>
            <a:ext cx="3534208" cy="3295650"/>
          </a:xfrm>
        </p:spPr>
        <p:txBody>
          <a:bodyPr rtlCol="0"/>
          <a:lstStyle/>
          <a:p>
            <a:pPr rtl="0"/>
            <a:r>
              <a:rPr lang="pt-BR" dirty="0"/>
              <a:t>Aplicável em </a:t>
            </a:r>
            <a:r>
              <a:rPr lang="pt-BR" b="1" dirty="0"/>
              <a:t>compiladores</a:t>
            </a:r>
            <a:r>
              <a:rPr lang="pt-BR" dirty="0"/>
              <a:t> (análise léxica), </a:t>
            </a:r>
            <a:r>
              <a:rPr lang="pt-BR" b="1" dirty="0"/>
              <a:t>roteamento IP</a:t>
            </a:r>
            <a:r>
              <a:rPr lang="pt-BR" dirty="0"/>
              <a:t>, </a:t>
            </a:r>
            <a:r>
              <a:rPr lang="pt-BR" b="1" dirty="0"/>
              <a:t>bioinformática</a:t>
            </a:r>
            <a:r>
              <a:rPr lang="pt-BR" dirty="0"/>
              <a:t> (sequências de DNA), </a:t>
            </a:r>
            <a:r>
              <a:rPr lang="pt-BR" b="1" dirty="0"/>
              <a:t>motores de busca</a:t>
            </a:r>
            <a:r>
              <a:rPr lang="pt-BR" dirty="0"/>
              <a:t> e </a:t>
            </a:r>
            <a:r>
              <a:rPr lang="pt-BR" b="1" dirty="0"/>
              <a:t>jogos</a:t>
            </a:r>
            <a:r>
              <a:rPr lang="pt-BR" dirty="0"/>
              <a:t> (</a:t>
            </a:r>
            <a:r>
              <a:rPr lang="pt-BR" dirty="0" err="1"/>
              <a:t>Scrabble</a:t>
            </a:r>
            <a:r>
              <a:rPr lang="pt-BR" dirty="0"/>
              <a:t>, palavras cruzadas).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174CF1A-9D4F-4A0B-9058-FEAC44C424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74937" y="1758956"/>
            <a:ext cx="3534208" cy="518874"/>
          </a:xfrm>
        </p:spPr>
        <p:txBody>
          <a:bodyPr rtlCol="0"/>
          <a:lstStyle/>
          <a:p>
            <a:pPr rtl="0"/>
            <a:r>
              <a:rPr lang="pt-BR" dirty="0"/>
              <a:t>Eficiência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F588416-F6DB-4FED-9BD9-4418ABDFB8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4937" y="2410736"/>
            <a:ext cx="3534208" cy="3295650"/>
          </a:xfrm>
        </p:spPr>
        <p:txBody>
          <a:bodyPr rtlCol="0"/>
          <a:lstStyle/>
          <a:p>
            <a:pPr rtl="0"/>
            <a:r>
              <a:rPr lang="pt-BR" dirty="0"/>
              <a:t>Se muitas palavras compartilham prefixos longos, elas são armazenadas de forma compacta (economia de memória comparada a guardar todas isoladas).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527287-4C14-4F3F-BE11-DA44102C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6730B1AF-8259-44DD-9954-C66CE901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Árvore TRIE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A4406C6E-3D5A-484F-8FE2-08DB71B8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779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D4AB36CE-B902-4F80-A59F-14E6BFF5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324" y="358614"/>
            <a:ext cx="7710127" cy="1044058"/>
          </a:xfrm>
        </p:spPr>
        <p:txBody>
          <a:bodyPr rtlCol="0"/>
          <a:lstStyle/>
          <a:p>
            <a:pPr rtl="0"/>
            <a:r>
              <a:rPr lang="pt-BR" dirty="0"/>
              <a:t>CONS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0E4A64B-B5F1-4AFD-A6D6-64A6C9FF23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103" y="1758956"/>
            <a:ext cx="3534208" cy="518874"/>
          </a:xfrm>
        </p:spPr>
        <p:txBody>
          <a:bodyPr rtlCol="0"/>
          <a:lstStyle/>
          <a:p>
            <a:pPr rtl="0"/>
            <a:r>
              <a:rPr lang="pt-BR" dirty="0"/>
              <a:t>Manutenção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DCD459C0-90F4-4652-913D-1021EB6569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0103" y="2410736"/>
            <a:ext cx="3534208" cy="3295650"/>
          </a:xfrm>
        </p:spPr>
        <p:txBody>
          <a:bodyPr rtlCol="0"/>
          <a:lstStyle/>
          <a:p>
            <a:pPr rtl="0"/>
            <a:r>
              <a:rPr lang="pt-BR" dirty="0"/>
              <a:t>Inserções e exclusões podem deixar “galhos mortos” na árvore, exigindo lógica de poda para evitar desperdício de memória.</a:t>
            </a:r>
          </a:p>
          <a:p>
            <a:pPr rtl="0"/>
            <a:r>
              <a:rPr lang="pt-BR" dirty="0"/>
              <a:t>Isso aumenta a complexidade do código.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6EFEEEDE-19B6-4932-9ABA-0A551E0A3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2520" y="1758956"/>
            <a:ext cx="3534208" cy="518874"/>
          </a:xfrm>
        </p:spPr>
        <p:txBody>
          <a:bodyPr rtlCol="0"/>
          <a:lstStyle/>
          <a:p>
            <a:pPr rtl="0"/>
            <a:r>
              <a:rPr lang="pt-BR" dirty="0"/>
              <a:t>Complexidade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3AF5D41D-917B-4A62-A6CF-047CC4C82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2520" y="2410736"/>
            <a:ext cx="3534208" cy="3295650"/>
          </a:xfrm>
        </p:spPr>
        <p:txBody>
          <a:bodyPr rtlCol="0"/>
          <a:lstStyle/>
          <a:p>
            <a:pPr rtl="0"/>
            <a:r>
              <a:rPr lang="pt-BR" dirty="0"/>
              <a:t>Uma </a:t>
            </a:r>
            <a:r>
              <a:rPr lang="pt-BR" dirty="0" err="1"/>
              <a:t>hash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 é mais simples para busca exata de chaves.</a:t>
            </a:r>
          </a:p>
          <a:p>
            <a:pPr rtl="0"/>
            <a:r>
              <a:rPr lang="pt-BR" dirty="0"/>
              <a:t>A Trie se justifica quando há necessidade de trabalhar com prefixos, mas caso contrário, pode ser “excesso de estrutura”.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5174CF1A-9D4F-4A0B-9058-FEAC44C424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74937" y="1758956"/>
            <a:ext cx="3534208" cy="518874"/>
          </a:xfrm>
        </p:spPr>
        <p:txBody>
          <a:bodyPr rtlCol="0"/>
          <a:lstStyle/>
          <a:p>
            <a:pPr rtl="0"/>
            <a:r>
              <a:rPr lang="pt-BR" dirty="0"/>
              <a:t>Memória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F588416-F6DB-4FED-9BD9-4418ABDFB8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74937" y="2410736"/>
            <a:ext cx="3534208" cy="3295650"/>
          </a:xfrm>
        </p:spPr>
        <p:txBody>
          <a:bodyPr rtlCol="0"/>
          <a:lstStyle/>
          <a:p>
            <a:pPr rtl="0"/>
            <a:r>
              <a:rPr lang="pt-BR" dirty="0"/>
              <a:t>Cada nó precisa armazenar referências para todos os caracteres possíveis do alfabeto.</a:t>
            </a:r>
          </a:p>
          <a:p>
            <a:pPr rtl="0"/>
            <a:r>
              <a:rPr lang="pt-BR" dirty="0"/>
              <a:t>Por exemplo, em inglês (26 letras), cada nó pode ter até 26 ponteiros, mesmo que a maioria esteja vazia.</a:t>
            </a:r>
          </a:p>
          <a:p>
            <a:pPr rtl="0"/>
            <a:r>
              <a:rPr lang="pt-BR" dirty="0"/>
              <a:t>Esse problema piora para alfabetos grandes (ex.: Unicode).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527287-4C14-4F3F-BE11-DA44102C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01/02/20XX</a:t>
            </a:r>
            <a:endParaRPr lang="pt-BR" dirty="0"/>
          </a:p>
        </p:txBody>
      </p:sp>
      <p:sp>
        <p:nvSpPr>
          <p:cNvPr id="22" name="Espaço Reservado para Rodapé 21">
            <a:extLst>
              <a:ext uri="{FF2B5EF4-FFF2-40B4-BE49-F238E27FC236}">
                <a16:creationId xmlns:a16="http://schemas.microsoft.com/office/drawing/2014/main" id="{6730B1AF-8259-44DD-9954-C66CE901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Árvore TRIE</a:t>
            </a:r>
          </a:p>
        </p:txBody>
      </p:sp>
      <p:sp>
        <p:nvSpPr>
          <p:cNvPr id="23" name="Espaço Reservado para o Número do Slide 22">
            <a:extLst>
              <a:ext uri="{FF2B5EF4-FFF2-40B4-BE49-F238E27FC236}">
                <a16:creationId xmlns:a16="http://schemas.microsoft.com/office/drawing/2014/main" id="{A4406C6E-3D5A-484F-8FE2-08DB71B8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EA792F7-1D9E-4C7E-A103-E8EDFDC2691E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384194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Dshapes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697.tgt.Office_50300840_TF11828066_Win32_OJ112196096" id="{2D9D0052-D3A1-44A0-9656-4F708272DCF6}" vid="{6C60428C-0E70-44A1-885A-799C1D6EBA9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E117AD-7972-4C19-8EE9-C96E6C3A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779174-7527-490F-870B-C81F06E4E9E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22618F7-18BF-4051-9DE5-A9D1FF4469C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escuro com formas extravagantes</Template>
  <TotalTime>320</TotalTime>
  <Words>372</Words>
  <Application>Microsoft Office PowerPoint</Application>
  <PresentationFormat>Widescreen</PresentationFormat>
  <Paragraphs>79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Source Sans Pro</vt:lpstr>
      <vt:lpstr>ShapesDshapesVTI</vt:lpstr>
      <vt:lpstr>Árvore Trie</vt:lpstr>
      <vt:lpstr>Introdução</vt:lpstr>
      <vt:lpstr>Arvore Trie</vt:lpstr>
      <vt:lpstr>Propósito</vt:lpstr>
      <vt:lpstr>Onde se Aplica</vt:lpstr>
      <vt:lpstr>IMPLEMENTAÇÃO</vt:lpstr>
      <vt:lpstr>PROS &amp; CONS</vt:lpstr>
      <vt:lpstr>PROS</vt:lpstr>
      <vt:lpstr>CONS</vt:lpstr>
      <vt:lpstr>Conclusão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 Trie</dc:title>
  <dc:creator>Pedro Antonio</dc:creator>
  <cp:lastModifiedBy>Pedro Antonio</cp:lastModifiedBy>
  <cp:revision>42</cp:revision>
  <dcterms:created xsi:type="dcterms:W3CDTF">2025-09-27T01:40:12Z</dcterms:created>
  <dcterms:modified xsi:type="dcterms:W3CDTF">2025-10-02T02:11:50Z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