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Sniglet"/>
      <p:regular r:id="rId16"/>
    </p:embeddedFont>
    <p:embeddedFont>
      <p:font typeface="Walter Turncoat"/>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WalterTurncoat-regular.fntdata"/><Relationship Id="rId16" Type="http://schemas.openxmlformats.org/officeDocument/2006/relationships/font" Target="fonts/Snigle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65d0c9eb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65d0c9eb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465d0c9e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465d0c9e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65d0c9eb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65d0c9eb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65d0c9eb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65d0c9eb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65d0c9eb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65d0c9eb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65d0c9eb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65d0c9eb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65d0c9eb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65d0c9eb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65d0c9eb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65d0c9eb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65d0c9eb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5d0c9eb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991813"/>
            <a:ext cx="7772400" cy="1159800"/>
          </a:xfrm>
          <a:prstGeom prst="rect">
            <a:avLst/>
          </a:prstGeom>
        </p:spPr>
        <p:txBody>
          <a:bodyPr anchorCtr="0" anchor="ctr" bIns="91425" lIns="91425" spcFirstLastPara="1" rIns="91425" wrap="square" tIns="91425"/>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43" name="Shape 43"/>
        <p:cNvGrpSpPr/>
        <p:nvPr/>
      </p:nvGrpSpPr>
      <p:grpSpPr>
        <a:xfrm>
          <a:off x="0" y="0"/>
          <a:ext cx="0" cy="0"/>
          <a:chOff x="0" y="0"/>
          <a:chExt cx="0" cy="0"/>
        </a:xfrm>
      </p:grpSpPr>
      <p:sp>
        <p:nvSpPr>
          <p:cNvPr id="44" name="Google Shape;44;p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 name="Google Shape;45;p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 name="Google Shape;46;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1" name="Shape 11"/>
        <p:cNvGrpSpPr/>
        <p:nvPr/>
      </p:nvGrpSpPr>
      <p:grpSpPr>
        <a:xfrm>
          <a:off x="0" y="0"/>
          <a:ext cx="0" cy="0"/>
          <a:chOff x="0" y="0"/>
          <a:chExt cx="0" cy="0"/>
        </a:xfrm>
      </p:grpSpPr>
      <p:sp>
        <p:nvSpPr>
          <p:cNvPr id="12" name="Google Shape;12;p3"/>
          <p:cNvSpPr txBox="1"/>
          <p:nvPr>
            <p:ph type="ctrTitle"/>
          </p:nvPr>
        </p:nvSpPr>
        <p:spPr>
          <a:xfrm>
            <a:off x="685800" y="1964342"/>
            <a:ext cx="7772400" cy="11598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 name="Google Shape;13;p3"/>
          <p:cNvSpPr txBox="1"/>
          <p:nvPr>
            <p:ph idx="1" type="subTitle"/>
          </p:nvPr>
        </p:nvSpPr>
        <p:spPr>
          <a:xfrm>
            <a:off x="685800" y="3144853"/>
            <a:ext cx="7772400" cy="784800"/>
          </a:xfrm>
          <a:prstGeom prst="rect">
            <a:avLst/>
          </a:prstGeom>
        </p:spPr>
        <p:txBody>
          <a:bodyPr anchorCtr="0" anchor="t" bIns="91425" lIns="91425" spcFirstLastPara="1" rIns="91425" wrap="square" tIns="91425"/>
          <a:lstStyle>
            <a:lvl1pPr lvl="0" rtl="0" algn="ctr">
              <a:spcBef>
                <a:spcPts val="0"/>
              </a:spcBef>
              <a:spcAft>
                <a:spcPts val="0"/>
              </a:spcAft>
              <a:buSzPts val="2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 name="Google Shape;14;p3"/>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 name="Shape 15"/>
        <p:cNvGrpSpPr/>
        <p:nvPr/>
      </p:nvGrpSpPr>
      <p:grpSpPr>
        <a:xfrm>
          <a:off x="0" y="0"/>
          <a:ext cx="0" cy="0"/>
          <a:chOff x="0" y="0"/>
          <a:chExt cx="0" cy="0"/>
        </a:xfrm>
      </p:grpSpPr>
      <p:sp>
        <p:nvSpPr>
          <p:cNvPr id="16" name="Google Shape;16;p4"/>
          <p:cNvSpPr txBox="1"/>
          <p:nvPr>
            <p:ph idx="1" type="body"/>
          </p:nvPr>
        </p:nvSpPr>
        <p:spPr>
          <a:xfrm>
            <a:off x="1700925" y="1399800"/>
            <a:ext cx="5742300" cy="8199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Char char="✘"/>
              <a:defRPr sz="3000"/>
            </a:lvl1pPr>
            <a:lvl2pPr indent="-419100" lvl="1" marL="914400" rtl="0" algn="ctr">
              <a:spcBef>
                <a:spcPts val="0"/>
              </a:spcBef>
              <a:spcAft>
                <a:spcPts val="0"/>
              </a:spcAft>
              <a:buSzPts val="3000"/>
              <a:buChar char="○"/>
              <a:defRPr sz="3000"/>
            </a:lvl2pPr>
            <a:lvl3pPr indent="-419100" lvl="2" marL="1371600" rtl="0" algn="ctr">
              <a:spcBef>
                <a:spcPts val="0"/>
              </a:spcBef>
              <a:spcAft>
                <a:spcPts val="0"/>
              </a:spcAft>
              <a:buSzPts val="3000"/>
              <a:buChar char="■"/>
              <a:defRPr sz="3000"/>
            </a:lvl3pPr>
            <a:lvl4pPr indent="-419100" lvl="3" marL="1828800" rtl="0" algn="ctr">
              <a:spcBef>
                <a:spcPts val="0"/>
              </a:spcBef>
              <a:spcAft>
                <a:spcPts val="0"/>
              </a:spcAft>
              <a:buSzPts val="3000"/>
              <a:buChar char="●"/>
              <a:defRPr sz="3000"/>
            </a:lvl4pPr>
            <a:lvl5pPr indent="-419100" lvl="4" marL="2286000" rtl="0" algn="ctr">
              <a:spcBef>
                <a:spcPts val="0"/>
              </a:spcBef>
              <a:spcAft>
                <a:spcPts val="0"/>
              </a:spcAft>
              <a:buSzPts val="3000"/>
              <a:buChar char="○"/>
              <a:defRPr sz="3000"/>
            </a:lvl5pPr>
            <a:lvl6pPr indent="-419100" lvl="5" marL="2743200" rtl="0" algn="ctr">
              <a:spcBef>
                <a:spcPts val="0"/>
              </a:spcBef>
              <a:spcAft>
                <a:spcPts val="0"/>
              </a:spcAft>
              <a:buSzPts val="3000"/>
              <a:buChar char="■"/>
              <a:defRPr sz="3000"/>
            </a:lvl6pPr>
            <a:lvl7pPr indent="-419100" lvl="6" marL="3200400" rtl="0" algn="ctr">
              <a:spcBef>
                <a:spcPts val="0"/>
              </a:spcBef>
              <a:spcAft>
                <a:spcPts val="0"/>
              </a:spcAft>
              <a:buSzPts val="3000"/>
              <a:buChar char="●"/>
              <a:defRPr sz="3000"/>
            </a:lvl7pPr>
            <a:lvl8pPr indent="-419100" lvl="7" marL="3657600" rtl="0" algn="ctr">
              <a:spcBef>
                <a:spcPts val="0"/>
              </a:spcBef>
              <a:spcAft>
                <a:spcPts val="0"/>
              </a:spcAft>
              <a:buSzPts val="3000"/>
              <a:buChar char="○"/>
              <a:defRPr sz="3000"/>
            </a:lvl8pPr>
            <a:lvl9pPr indent="-419100" lvl="8" marL="4114800" algn="ctr">
              <a:spcBef>
                <a:spcPts val="0"/>
              </a:spcBef>
              <a:spcAft>
                <a:spcPts val="0"/>
              </a:spcAft>
              <a:buSzPts val="3000"/>
              <a:buChar char="■"/>
              <a:defRPr sz="3000"/>
            </a:lvl9pPr>
          </a:lstStyle>
          <a:p/>
        </p:txBody>
      </p:sp>
      <p:sp>
        <p:nvSpPr>
          <p:cNvPr id="17" name="Google Shape;17;p4"/>
          <p:cNvSpPr txBox="1"/>
          <p:nvPr/>
        </p:nvSpPr>
        <p:spPr>
          <a:xfrm>
            <a:off x="3593400" y="857569"/>
            <a:ext cx="1957200" cy="65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0" name="Shape 20"/>
        <p:cNvGrpSpPr/>
        <p:nvPr/>
      </p:nvGrpSpPr>
      <p:grpSpPr>
        <a:xfrm>
          <a:off x="0" y="0"/>
          <a:ext cx="0" cy="0"/>
          <a:chOff x="0" y="0"/>
          <a:chExt cx="0" cy="0"/>
        </a:xfrm>
      </p:grpSpPr>
      <p:sp>
        <p:nvSpPr>
          <p:cNvPr id="21" name="Google Shape;21;p5"/>
          <p:cNvSpPr txBox="1"/>
          <p:nvPr>
            <p:ph type="title"/>
          </p:nvPr>
        </p:nvSpPr>
        <p:spPr>
          <a:xfrm>
            <a:off x="-6025" y="967975"/>
            <a:ext cx="9156000" cy="857400"/>
          </a:xfrm>
          <a:prstGeom prst="rect">
            <a:avLst/>
          </a:prstGeom>
        </p:spPr>
        <p:txBody>
          <a:bodyPr anchorCtr="0" anchor="t" bIns="91425" lIns="91425" spcFirstLastPara="1" rIns="91425" wrap="square" tIns="91425"/>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2" name="Google Shape;22;p5"/>
          <p:cNvSpPr txBox="1"/>
          <p:nvPr>
            <p:ph idx="1" type="body"/>
          </p:nvPr>
        </p:nvSpPr>
        <p:spPr>
          <a:xfrm>
            <a:off x="457200" y="1563400"/>
            <a:ext cx="8229600" cy="25032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3" name="Google Shape;23;p5"/>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4" name="Shape 24"/>
        <p:cNvGrpSpPr/>
        <p:nvPr/>
      </p:nvGrpSpPr>
      <p:grpSpPr>
        <a:xfrm>
          <a:off x="0" y="0"/>
          <a:ext cx="0" cy="0"/>
          <a:chOff x="0" y="0"/>
          <a:chExt cx="0" cy="0"/>
        </a:xfrm>
      </p:grpSpPr>
      <p:sp>
        <p:nvSpPr>
          <p:cNvPr id="25" name="Google Shape;25;p6"/>
          <p:cNvSpPr txBox="1"/>
          <p:nvPr>
            <p:ph type="title"/>
          </p:nvPr>
        </p:nvSpPr>
        <p:spPr>
          <a:xfrm>
            <a:off x="-6025" y="967975"/>
            <a:ext cx="9156000" cy="857400"/>
          </a:xfrm>
          <a:prstGeom prst="rect">
            <a:avLst/>
          </a:prstGeom>
        </p:spPr>
        <p:txBody>
          <a:bodyPr anchorCtr="0" anchor="t" bIns="91425" lIns="91425" spcFirstLastPara="1" rIns="91425" wrap="square" tIns="91425"/>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6" name="Google Shape;26;p6"/>
          <p:cNvSpPr txBox="1"/>
          <p:nvPr>
            <p:ph idx="1" type="body"/>
          </p:nvPr>
        </p:nvSpPr>
        <p:spPr>
          <a:xfrm>
            <a:off x="457200" y="1507925"/>
            <a:ext cx="3994500" cy="34179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6"/>
          <p:cNvSpPr txBox="1"/>
          <p:nvPr>
            <p:ph idx="2" type="body"/>
          </p:nvPr>
        </p:nvSpPr>
        <p:spPr>
          <a:xfrm>
            <a:off x="4692275" y="1507925"/>
            <a:ext cx="3994500" cy="34179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6"/>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9" name="Shape 29"/>
        <p:cNvGrpSpPr/>
        <p:nvPr/>
      </p:nvGrpSpPr>
      <p:grpSpPr>
        <a:xfrm>
          <a:off x="0" y="0"/>
          <a:ext cx="0" cy="0"/>
          <a:chOff x="0" y="0"/>
          <a:chExt cx="0" cy="0"/>
        </a:xfrm>
      </p:grpSpPr>
      <p:sp>
        <p:nvSpPr>
          <p:cNvPr id="30" name="Google Shape;30;p7"/>
          <p:cNvSpPr txBox="1"/>
          <p:nvPr>
            <p:ph type="title"/>
          </p:nvPr>
        </p:nvSpPr>
        <p:spPr>
          <a:xfrm>
            <a:off x="-6025" y="967975"/>
            <a:ext cx="9156000" cy="857400"/>
          </a:xfrm>
          <a:prstGeom prst="rect">
            <a:avLst/>
          </a:prstGeom>
        </p:spPr>
        <p:txBody>
          <a:bodyPr anchorCtr="0" anchor="t" bIns="91425" lIns="91425" spcFirstLastPara="1" rIns="91425" wrap="square" tIns="91425"/>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1" name="Google Shape;31;p7"/>
          <p:cNvSpPr txBox="1"/>
          <p:nvPr>
            <p:ph idx="1" type="body"/>
          </p:nvPr>
        </p:nvSpPr>
        <p:spPr>
          <a:xfrm>
            <a:off x="457200" y="1507925"/>
            <a:ext cx="2631900" cy="3417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2" name="Google Shape;32;p7"/>
          <p:cNvSpPr txBox="1"/>
          <p:nvPr>
            <p:ph idx="2" type="body"/>
          </p:nvPr>
        </p:nvSpPr>
        <p:spPr>
          <a:xfrm>
            <a:off x="3223964" y="1507925"/>
            <a:ext cx="2631900" cy="3417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3" name="Google Shape;33;p7"/>
          <p:cNvSpPr txBox="1"/>
          <p:nvPr>
            <p:ph idx="3" type="body"/>
          </p:nvPr>
        </p:nvSpPr>
        <p:spPr>
          <a:xfrm>
            <a:off x="5990727" y="1507925"/>
            <a:ext cx="2631900" cy="3417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4" name="Google Shape;34;p7"/>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8"/>
          <p:cNvSpPr txBox="1"/>
          <p:nvPr>
            <p:ph type="title"/>
          </p:nvPr>
        </p:nvSpPr>
        <p:spPr>
          <a:xfrm>
            <a:off x="-6025" y="967975"/>
            <a:ext cx="9156000" cy="857400"/>
          </a:xfrm>
          <a:prstGeom prst="rect">
            <a:avLst/>
          </a:prstGeom>
        </p:spPr>
        <p:txBody>
          <a:bodyPr anchorCtr="0" anchor="t" bIns="91425" lIns="91425" spcFirstLastPara="1" rIns="91425" wrap="square" tIns="91425"/>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7" name="Google Shape;37;p8"/>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8" name="Shape 38"/>
        <p:cNvGrpSpPr/>
        <p:nvPr/>
      </p:nvGrpSpPr>
      <p:grpSpPr>
        <a:xfrm>
          <a:off x="0" y="0"/>
          <a:ext cx="0" cy="0"/>
          <a:chOff x="0" y="0"/>
          <a:chExt cx="0" cy="0"/>
        </a:xfrm>
      </p:grpSpPr>
      <p:sp>
        <p:nvSpPr>
          <p:cNvPr id="39" name="Google Shape;39;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40" name="Google Shape;40;p9"/>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Google Shape;42;p1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p:txBody>
      </p:sp>
      <p:sp>
        <p:nvSpPr>
          <p:cNvPr id="7" name="Google Shape;7;p1"/>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indent="-355600" lvl="1" marL="9144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indent="-355600" lvl="2" marL="1371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indent="-355600" lvl="3" marL="18288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indent="-355600" lvl="4" marL="22860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indent="-355600" lvl="5" marL="27432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indent="-355600" lvl="6" marL="32004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indent="-355600" lvl="7" marL="3657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indent="-355600" lvl="8" marL="41148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p:txBody>
      </p:sp>
      <p:sp>
        <p:nvSpPr>
          <p:cNvPr id="8" name="Google Shape;8;p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1371600" rtl="0" algn="l">
              <a:spcBef>
                <a:spcPts val="0"/>
              </a:spcBef>
              <a:spcAft>
                <a:spcPts val="0"/>
              </a:spcAft>
              <a:buNone/>
            </a:pPr>
            <a:r>
              <a:rPr lang="pt-BR"/>
              <a:t>Processadores</a:t>
            </a:r>
            <a:endParaRPr/>
          </a:p>
          <a:p>
            <a:pPr indent="457200" lvl="0" marL="1371600" rtl="0" algn="l">
              <a:spcBef>
                <a:spcPts val="0"/>
              </a:spcBef>
              <a:spcAft>
                <a:spcPts val="0"/>
              </a:spcAft>
              <a:buNone/>
            </a:pPr>
            <a:r>
              <a:rPr lang="pt-BR"/>
              <a:t>	Multi-core</a:t>
            </a:r>
            <a:endParaRPr/>
          </a:p>
        </p:txBody>
      </p:sp>
      <p:sp>
        <p:nvSpPr>
          <p:cNvPr id="52" name="Google Shape;52;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pt-BR"/>
              <a:t>Josemar Rocha e Pedro Aleph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58950" y="36160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Referências</a:t>
            </a:r>
            <a:r>
              <a:rPr lang="pt-BR"/>
              <a:t> </a:t>
            </a:r>
            <a:endParaRPr/>
          </a:p>
        </p:txBody>
      </p:sp>
      <p:sp>
        <p:nvSpPr>
          <p:cNvPr id="119" name="Google Shape;119;p21"/>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sz="1400"/>
              <a:t>&lt;https://worldinternet2009.wordpress.com/a-historia-dos-processadores/&gt;</a:t>
            </a:r>
            <a:endParaRPr sz="1400"/>
          </a:p>
          <a:p>
            <a:pPr indent="0" lvl="0" marL="0" rtl="0" algn="l">
              <a:spcBef>
                <a:spcPts val="600"/>
              </a:spcBef>
              <a:spcAft>
                <a:spcPts val="0"/>
              </a:spcAft>
              <a:buNone/>
            </a:pPr>
            <a:r>
              <a:rPr lang="pt-BR" sz="1400"/>
              <a:t>&lt;https://pt.wikipedia.org/wiki/Processador_multin%C3%BAcleo&gt;</a:t>
            </a:r>
            <a:endParaRPr sz="1400"/>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3"/>
          <p:cNvSpPr txBox="1"/>
          <p:nvPr>
            <p:ph type="title"/>
          </p:nvPr>
        </p:nvSpPr>
        <p:spPr>
          <a:xfrm>
            <a:off x="-6000" y="28580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Definição</a:t>
            </a:r>
            <a:endParaRPr/>
          </a:p>
        </p:txBody>
      </p:sp>
      <p:sp>
        <p:nvSpPr>
          <p:cNvPr id="58" name="Google Shape;58;p13"/>
          <p:cNvSpPr txBox="1"/>
          <p:nvPr>
            <p:ph idx="1" type="body"/>
          </p:nvPr>
        </p:nvSpPr>
        <p:spPr>
          <a:xfrm>
            <a:off x="457200" y="1758325"/>
            <a:ext cx="8229600" cy="25032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None/>
            </a:pPr>
            <a:r>
              <a:rPr lang="pt-BR"/>
              <a:t>Processador multi-core é aquele que tem dois ou mais núcleos de processamento no interior de um único chip. Estes dois ou mais núcleos são responsáveis por dividir as tarefas entre si, ou seja, permitem trabalhar em um ambiente multitarefa.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6000" y="38325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Single-core e multi-core</a:t>
            </a:r>
            <a:endParaRPr/>
          </a:p>
        </p:txBody>
      </p:sp>
      <p:sp>
        <p:nvSpPr>
          <p:cNvPr id="64" name="Google Shape;64;p14"/>
          <p:cNvSpPr txBox="1"/>
          <p:nvPr>
            <p:ph idx="1" type="body"/>
          </p:nvPr>
        </p:nvSpPr>
        <p:spPr>
          <a:xfrm>
            <a:off x="457200" y="1292675"/>
            <a:ext cx="8229600" cy="15876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None/>
            </a:pPr>
            <a:r>
              <a:rPr lang="pt-BR"/>
              <a:t>Em processadores de um só núcleo, as funções de multitarefa</a:t>
            </a:r>
            <a:r>
              <a:rPr lang="pt-BR"/>
              <a:t> </a:t>
            </a:r>
            <a:r>
              <a:rPr lang="pt-BR"/>
              <a:t>podem ultrapassar as capacidades da CPU, o que resulta em queda de desempenho enquanto outras operações aguardam para serem processadas.</a:t>
            </a:r>
            <a:endParaRPr/>
          </a:p>
          <a:p>
            <a:pPr indent="0" lvl="0" marL="0" rtl="0" algn="l">
              <a:spcBef>
                <a:spcPts val="600"/>
              </a:spcBef>
              <a:spcAft>
                <a:spcPts val="0"/>
              </a:spcAft>
              <a:buNone/>
            </a:pPr>
            <a:r>
              <a:rPr lang="pt-BR"/>
              <a:t>	</a:t>
            </a:r>
            <a:endParaRPr/>
          </a:p>
        </p:txBody>
      </p:sp>
      <p:sp>
        <p:nvSpPr>
          <p:cNvPr id="65" name="Google Shape;65;p14"/>
          <p:cNvSpPr txBox="1"/>
          <p:nvPr/>
        </p:nvSpPr>
        <p:spPr>
          <a:xfrm>
            <a:off x="457200" y="3096925"/>
            <a:ext cx="8010600" cy="1721700"/>
          </a:xfrm>
          <a:prstGeom prst="rect">
            <a:avLst/>
          </a:prstGeom>
          <a:noFill/>
          <a:ln>
            <a:noFill/>
          </a:ln>
        </p:spPr>
        <p:txBody>
          <a:bodyPr anchorCtr="0" anchor="t" bIns="91425" lIns="91425" spcFirstLastPara="1" rIns="91425" wrap="square" tIns="91425">
            <a:noAutofit/>
          </a:bodyPr>
          <a:lstStyle/>
          <a:p>
            <a:pPr indent="457200" lvl="0" marL="0" rtl="0" algn="l">
              <a:spcBef>
                <a:spcPts val="600"/>
              </a:spcBef>
              <a:spcAft>
                <a:spcPts val="0"/>
              </a:spcAft>
              <a:buClr>
                <a:schemeClr val="dk1"/>
              </a:buClr>
              <a:buSzPts val="1100"/>
              <a:buFont typeface="Arial"/>
              <a:buNone/>
            </a:pPr>
            <a:r>
              <a:rPr lang="pt-BR" sz="2000">
                <a:solidFill>
                  <a:schemeClr val="lt1"/>
                </a:solidFill>
                <a:latin typeface="Sniglet"/>
                <a:ea typeface="Sniglet"/>
                <a:cs typeface="Sniglet"/>
                <a:sym typeface="Sniglet"/>
              </a:rPr>
              <a:t>Em processadores de múltiplos núcleos o SO trata cada um desses núcleos como um processador diferente e, na maioria dos casos, cada um com seu próprio cache, assim podendo processar várias instruções ao mesmo tempo.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69775" y="3182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Surgimento</a:t>
            </a:r>
            <a:endParaRPr/>
          </a:p>
        </p:txBody>
      </p:sp>
      <p:sp>
        <p:nvSpPr>
          <p:cNvPr id="71" name="Google Shape;71;p15"/>
          <p:cNvSpPr txBox="1"/>
          <p:nvPr>
            <p:ph idx="1" type="body"/>
          </p:nvPr>
        </p:nvSpPr>
        <p:spPr>
          <a:xfrm>
            <a:off x="457200" y="1249375"/>
            <a:ext cx="8229600" cy="18909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None/>
            </a:pPr>
            <a:r>
              <a:rPr lang="pt-BR"/>
              <a:t>Tornou-se necessário por causa das limitações dos processadores single-core, como:</a:t>
            </a:r>
            <a:endParaRPr/>
          </a:p>
          <a:p>
            <a:pPr indent="-355600" lvl="0" marL="457200" rtl="0" algn="l">
              <a:spcBef>
                <a:spcPts val="600"/>
              </a:spcBef>
              <a:spcAft>
                <a:spcPts val="0"/>
              </a:spcAft>
              <a:buSzPts val="2000"/>
              <a:buChar char="-"/>
            </a:pPr>
            <a:r>
              <a:rPr lang="pt-BR"/>
              <a:t>Dificuldade em aumentar o clock pelas limitações físicas, como o tamanho dos transistores, que ficavam cada vez menores.</a:t>
            </a:r>
            <a:endParaRPr/>
          </a:p>
          <a:p>
            <a:pPr indent="-355600" lvl="0" marL="457200" rtl="0" algn="l">
              <a:spcBef>
                <a:spcPts val="0"/>
              </a:spcBef>
              <a:spcAft>
                <a:spcPts val="0"/>
              </a:spcAft>
              <a:buSzPts val="2000"/>
              <a:buChar char="-"/>
            </a:pPr>
            <a:r>
              <a:rPr lang="pt-BR"/>
              <a:t>Superaquecimento.</a:t>
            </a:r>
            <a:endParaRPr/>
          </a:p>
        </p:txBody>
      </p:sp>
      <p:sp>
        <p:nvSpPr>
          <p:cNvPr id="72" name="Google Shape;72;p15"/>
          <p:cNvSpPr txBox="1"/>
          <p:nvPr/>
        </p:nvSpPr>
        <p:spPr>
          <a:xfrm>
            <a:off x="457200" y="3281000"/>
            <a:ext cx="8064900" cy="15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latin typeface="Sniglet"/>
                <a:ea typeface="Sniglet"/>
                <a:cs typeface="Sniglet"/>
                <a:sym typeface="Sniglet"/>
              </a:rPr>
              <a:t>	</a:t>
            </a:r>
            <a:r>
              <a:rPr lang="pt-BR" sz="2000">
                <a:solidFill>
                  <a:srgbClr val="FFFFFF"/>
                </a:solidFill>
                <a:latin typeface="Sniglet"/>
                <a:ea typeface="Sniglet"/>
                <a:cs typeface="Sniglet"/>
                <a:sym typeface="Sniglet"/>
              </a:rPr>
              <a:t>Como solução para estes problemas, a tecnologia multi-core foi introduzida, pois cada núcleo não precisava trabalhar em </a:t>
            </a:r>
            <a:r>
              <a:rPr lang="pt-BR" sz="2000">
                <a:solidFill>
                  <a:srgbClr val="FFFFFF"/>
                </a:solidFill>
                <a:latin typeface="Sniglet"/>
                <a:ea typeface="Sniglet"/>
                <a:cs typeface="Sniglet"/>
                <a:sym typeface="Sniglet"/>
              </a:rPr>
              <a:t>frequências</a:t>
            </a:r>
            <a:r>
              <a:rPr lang="pt-BR" sz="2000">
                <a:solidFill>
                  <a:srgbClr val="FFFFFF"/>
                </a:solidFill>
                <a:latin typeface="Sniglet"/>
                <a:ea typeface="Sniglet"/>
                <a:cs typeface="Sniglet"/>
                <a:sym typeface="Sniglet"/>
              </a:rPr>
              <a:t> tão altas.</a:t>
            </a:r>
            <a:endParaRPr sz="2000">
              <a:solidFill>
                <a:srgbClr val="FFFFFF"/>
              </a:solidFill>
              <a:latin typeface="Sniglet"/>
              <a:ea typeface="Sniglet"/>
              <a:cs typeface="Sniglet"/>
              <a:sym typeface="Snigle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67750" y="2581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Arquitetura</a:t>
            </a:r>
            <a:endParaRPr/>
          </a:p>
          <a:p>
            <a:pPr indent="0" lvl="0" marL="0" rtl="0" algn="ctr">
              <a:spcBef>
                <a:spcPts val="0"/>
              </a:spcBef>
              <a:spcAft>
                <a:spcPts val="0"/>
              </a:spcAft>
              <a:buNone/>
            </a:pPr>
            <a:r>
              <a:t/>
            </a:r>
            <a:endParaRPr/>
          </a:p>
        </p:txBody>
      </p:sp>
      <p:sp>
        <p:nvSpPr>
          <p:cNvPr id="78" name="Google Shape;78;p16"/>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79" name="Google Shape;79;p16"/>
          <p:cNvPicPr preferRelativeResize="0"/>
          <p:nvPr/>
        </p:nvPicPr>
        <p:blipFill>
          <a:blip r:embed="rId3">
            <a:alphaModFix/>
          </a:blip>
          <a:stretch>
            <a:fillRect/>
          </a:stretch>
        </p:blipFill>
        <p:spPr>
          <a:xfrm>
            <a:off x="1893738" y="994200"/>
            <a:ext cx="5356525" cy="3723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6000" y="37240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Vantagens</a:t>
            </a:r>
            <a:endParaRPr/>
          </a:p>
        </p:txBody>
      </p:sp>
      <p:sp>
        <p:nvSpPr>
          <p:cNvPr id="85" name="Google Shape;85;p17"/>
          <p:cNvSpPr txBox="1"/>
          <p:nvPr>
            <p:ph idx="1" type="body"/>
          </p:nvPr>
        </p:nvSpPr>
        <p:spPr>
          <a:xfrm>
            <a:off x="457200" y="1342725"/>
            <a:ext cx="8229600" cy="660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pt-BR"/>
              <a:t>Maior capacidade de resfriamento.</a:t>
            </a:r>
            <a:endParaRPr/>
          </a:p>
          <a:p>
            <a:pPr indent="0" lvl="0" marL="457200" rtl="0" algn="l">
              <a:spcBef>
                <a:spcPts val="600"/>
              </a:spcBef>
              <a:spcAft>
                <a:spcPts val="0"/>
              </a:spcAft>
              <a:buNone/>
            </a:pPr>
            <a:r>
              <a:t/>
            </a:r>
            <a:endParaRPr/>
          </a:p>
        </p:txBody>
      </p:sp>
      <p:sp>
        <p:nvSpPr>
          <p:cNvPr id="86" name="Google Shape;86;p17"/>
          <p:cNvSpPr txBox="1"/>
          <p:nvPr/>
        </p:nvSpPr>
        <p:spPr>
          <a:xfrm>
            <a:off x="451800" y="1700050"/>
            <a:ext cx="8240400" cy="6171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Font typeface="Sniglet"/>
              <a:buChar char="-"/>
            </a:pPr>
            <a:r>
              <a:rPr lang="pt-BR" sz="2000">
                <a:solidFill>
                  <a:schemeClr val="lt1"/>
                </a:solidFill>
                <a:latin typeface="Sniglet"/>
                <a:ea typeface="Sniglet"/>
                <a:cs typeface="Sniglet"/>
                <a:sym typeface="Sniglet"/>
              </a:rPr>
              <a:t>Aumento do poder de processamento.</a:t>
            </a:r>
            <a:endParaRPr/>
          </a:p>
        </p:txBody>
      </p:sp>
      <p:sp>
        <p:nvSpPr>
          <p:cNvPr id="87" name="Google Shape;87;p17"/>
          <p:cNvSpPr txBox="1"/>
          <p:nvPr/>
        </p:nvSpPr>
        <p:spPr>
          <a:xfrm>
            <a:off x="457200" y="2041050"/>
            <a:ext cx="7915500" cy="5307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Font typeface="Sniglet"/>
              <a:buChar char="-"/>
            </a:pPr>
            <a:r>
              <a:rPr lang="pt-BR" sz="2000">
                <a:solidFill>
                  <a:schemeClr val="lt1"/>
                </a:solidFill>
                <a:latin typeface="Sniglet"/>
                <a:ea typeface="Sniglet"/>
                <a:cs typeface="Sniglet"/>
                <a:sym typeface="Sniglet"/>
              </a:rPr>
              <a:t>Economia energética, ótimo no caso de dispositivos móveis.</a:t>
            </a:r>
            <a:endParaRPr sz="2000">
              <a:solidFill>
                <a:schemeClr val="lt1"/>
              </a:solidFill>
              <a:latin typeface="Sniglet"/>
              <a:ea typeface="Sniglet"/>
              <a:cs typeface="Sniglet"/>
              <a:sym typeface="Sniglet"/>
            </a:endParaRPr>
          </a:p>
          <a:p>
            <a:pPr indent="0" lvl="0" marL="0" rtl="0" algn="l">
              <a:spcBef>
                <a:spcPts val="600"/>
              </a:spcBef>
              <a:spcAft>
                <a:spcPts val="0"/>
              </a:spcAft>
              <a:buNone/>
            </a:pPr>
            <a:r>
              <a:t/>
            </a:r>
            <a:endParaRPr/>
          </a:p>
        </p:txBody>
      </p:sp>
      <p:sp>
        <p:nvSpPr>
          <p:cNvPr id="88" name="Google Shape;88;p17"/>
          <p:cNvSpPr txBox="1"/>
          <p:nvPr/>
        </p:nvSpPr>
        <p:spPr>
          <a:xfrm>
            <a:off x="457200" y="2392950"/>
            <a:ext cx="7696800" cy="11262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Font typeface="Sniglet"/>
              <a:buChar char="-"/>
            </a:pPr>
            <a:r>
              <a:rPr lang="pt-BR" sz="2000">
                <a:solidFill>
                  <a:schemeClr val="lt1"/>
                </a:solidFill>
                <a:latin typeface="Sniglet"/>
                <a:ea typeface="Sniglet"/>
                <a:cs typeface="Sniglet"/>
                <a:sym typeface="Sniglet"/>
              </a:rPr>
              <a:t>Realizar processos paralelamente, nos mais recentes também temos melhora em acesso a memória e troca de dados entre núcleos.</a:t>
            </a:r>
            <a:endParaRPr/>
          </a:p>
        </p:txBody>
      </p:sp>
      <p:sp>
        <p:nvSpPr>
          <p:cNvPr id="89" name="Google Shape;89;p17"/>
          <p:cNvSpPr txBox="1"/>
          <p:nvPr/>
        </p:nvSpPr>
        <p:spPr>
          <a:xfrm>
            <a:off x="454650" y="3335175"/>
            <a:ext cx="7701900" cy="5307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Font typeface="Sniglet"/>
              <a:buChar char="-"/>
            </a:pPr>
            <a:r>
              <a:rPr lang="pt-BR" sz="2000">
                <a:solidFill>
                  <a:schemeClr val="lt1"/>
                </a:solidFill>
                <a:latin typeface="Sniglet"/>
                <a:ea typeface="Sniglet"/>
                <a:cs typeface="Sniglet"/>
                <a:sym typeface="Sniglet"/>
              </a:rPr>
              <a:t>Deve se destacar que para que a qualidade do processamento seja utilizada eficientemente os softwares devem ser escritos para aproveitar o recurso.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48125" y="29662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Desvantagens</a:t>
            </a:r>
            <a:endParaRPr/>
          </a:p>
        </p:txBody>
      </p:sp>
      <p:sp>
        <p:nvSpPr>
          <p:cNvPr id="95" name="Google Shape;95;p18"/>
          <p:cNvSpPr txBox="1"/>
          <p:nvPr>
            <p:ph idx="1" type="body"/>
          </p:nvPr>
        </p:nvSpPr>
        <p:spPr>
          <a:xfrm>
            <a:off x="457200" y="1563400"/>
            <a:ext cx="8229600" cy="85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pt-BR"/>
              <a:t>Requer ajustes, tanto para o SO quanto para o software aplicativo, pois nem todo SO ou aplicativo suportam mais de um núcleo.</a:t>
            </a:r>
            <a:endParaRPr/>
          </a:p>
        </p:txBody>
      </p:sp>
      <p:sp>
        <p:nvSpPr>
          <p:cNvPr id="96" name="Google Shape;96;p18"/>
          <p:cNvSpPr txBox="1"/>
          <p:nvPr/>
        </p:nvSpPr>
        <p:spPr>
          <a:xfrm>
            <a:off x="451800" y="2420800"/>
            <a:ext cx="8240400" cy="5523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Font typeface="Sniglet"/>
              <a:buChar char="-"/>
            </a:pPr>
            <a:r>
              <a:rPr lang="pt-BR" sz="2000">
                <a:solidFill>
                  <a:schemeClr val="lt1"/>
                </a:solidFill>
                <a:latin typeface="Sniglet"/>
                <a:ea typeface="Sniglet"/>
                <a:cs typeface="Sniglet"/>
                <a:sym typeface="Sniglet"/>
              </a:rPr>
              <a:t>Seu custo é maior.</a:t>
            </a:r>
            <a:endParaRPr/>
          </a:p>
        </p:txBody>
      </p:sp>
      <p:sp>
        <p:nvSpPr>
          <p:cNvPr id="97" name="Google Shape;97;p18"/>
          <p:cNvSpPr txBox="1"/>
          <p:nvPr/>
        </p:nvSpPr>
        <p:spPr>
          <a:xfrm>
            <a:off x="451800" y="2905975"/>
            <a:ext cx="8184000" cy="11478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Font typeface="Sniglet"/>
              <a:buChar char="-"/>
            </a:pPr>
            <a:r>
              <a:rPr lang="pt-BR" sz="2000">
                <a:solidFill>
                  <a:schemeClr val="lt1"/>
                </a:solidFill>
                <a:latin typeface="Sniglet"/>
                <a:ea typeface="Sniglet"/>
                <a:cs typeface="Sniglet"/>
                <a:sym typeface="Sniglet"/>
              </a:rPr>
              <a:t>Eles não trabalham no dobro da velocidade de um processador single-core, tendo em volta de 60-80% da velocidade, pois dependem de um escalonamento de tarefas eficiente.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6000" y="27495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Exemplos</a:t>
            </a:r>
            <a:endParaRPr/>
          </a:p>
        </p:txBody>
      </p:sp>
      <p:sp>
        <p:nvSpPr>
          <p:cNvPr id="103" name="Google Shape;103;p19"/>
          <p:cNvSpPr txBox="1"/>
          <p:nvPr>
            <p:ph idx="1" type="body"/>
          </p:nvPr>
        </p:nvSpPr>
        <p:spPr>
          <a:xfrm>
            <a:off x="3620875" y="1778463"/>
            <a:ext cx="5155800" cy="178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Família i (i3, i5, i7 e o mais recente i9).</a:t>
            </a:r>
            <a:endParaRPr/>
          </a:p>
          <a:p>
            <a:pPr indent="0" lvl="0" marL="0" rtl="0" algn="l">
              <a:spcBef>
                <a:spcPts val="600"/>
              </a:spcBef>
              <a:spcAft>
                <a:spcPts val="0"/>
              </a:spcAft>
              <a:buNone/>
            </a:pPr>
            <a:r>
              <a:rPr lang="pt-BR"/>
              <a:t>Xeon.</a:t>
            </a:r>
            <a:endParaRPr/>
          </a:p>
        </p:txBody>
      </p:sp>
      <p:pic>
        <p:nvPicPr>
          <p:cNvPr id="104" name="Google Shape;104;p19"/>
          <p:cNvPicPr preferRelativeResize="0"/>
          <p:nvPr/>
        </p:nvPicPr>
        <p:blipFill>
          <a:blip r:embed="rId3">
            <a:alphaModFix/>
          </a:blip>
          <a:stretch>
            <a:fillRect/>
          </a:stretch>
        </p:blipFill>
        <p:spPr>
          <a:xfrm>
            <a:off x="722825" y="1563425"/>
            <a:ext cx="2020525" cy="1334325"/>
          </a:xfrm>
          <a:prstGeom prst="rect">
            <a:avLst/>
          </a:prstGeom>
          <a:noFill/>
          <a:ln>
            <a:noFill/>
          </a:ln>
        </p:spPr>
      </p:pic>
      <p:pic>
        <p:nvPicPr>
          <p:cNvPr id="105" name="Google Shape;105;p19"/>
          <p:cNvPicPr preferRelativeResize="0"/>
          <p:nvPr/>
        </p:nvPicPr>
        <p:blipFill>
          <a:blip r:embed="rId4">
            <a:alphaModFix/>
          </a:blip>
          <a:stretch>
            <a:fillRect/>
          </a:stretch>
        </p:blipFill>
        <p:spPr>
          <a:xfrm>
            <a:off x="5219143" y="3560175"/>
            <a:ext cx="3281130" cy="1334325"/>
          </a:xfrm>
          <a:prstGeom prst="rect">
            <a:avLst/>
          </a:prstGeom>
          <a:noFill/>
          <a:ln>
            <a:noFill/>
          </a:ln>
        </p:spPr>
      </p:pic>
      <p:sp>
        <p:nvSpPr>
          <p:cNvPr id="106" name="Google Shape;106;p19"/>
          <p:cNvSpPr txBox="1"/>
          <p:nvPr/>
        </p:nvSpPr>
        <p:spPr>
          <a:xfrm>
            <a:off x="2451025" y="3936225"/>
            <a:ext cx="4431000" cy="11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rgbClr val="FFFFFF"/>
                </a:solidFill>
                <a:latin typeface="Sniglet"/>
                <a:ea typeface="Sniglet"/>
                <a:cs typeface="Sniglet"/>
                <a:sym typeface="Sniglet"/>
              </a:rPr>
              <a:t>Ryzen e Athlon</a:t>
            </a:r>
            <a:endParaRPr sz="2000">
              <a:solidFill>
                <a:srgbClr val="FFFFFF"/>
              </a:solidFill>
              <a:latin typeface="Sniglet"/>
              <a:ea typeface="Sniglet"/>
              <a:cs typeface="Sniglet"/>
              <a:sym typeface="Snigle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6000" y="5050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0"/>
          <p:cNvSpPr txBox="1"/>
          <p:nvPr>
            <p:ph idx="1" type="body"/>
          </p:nvPr>
        </p:nvSpPr>
        <p:spPr>
          <a:xfrm>
            <a:off x="457200" y="1563400"/>
            <a:ext cx="8229600" cy="1170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pt-BR"/>
              <a:t>A intel introduziu uma abstração para C++ de paralelismo para que a programação em paralelo possa se beneficiar de processadores multi-core.</a:t>
            </a:r>
            <a:endParaRPr/>
          </a:p>
        </p:txBody>
      </p:sp>
      <p:sp>
        <p:nvSpPr>
          <p:cNvPr id="113" name="Google Shape;113;p20"/>
          <p:cNvSpPr txBox="1"/>
          <p:nvPr/>
        </p:nvSpPr>
        <p:spPr>
          <a:xfrm>
            <a:off x="436650" y="2571750"/>
            <a:ext cx="8270700" cy="17694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Font typeface="Sniglet"/>
              <a:buChar char="-"/>
            </a:pPr>
            <a:r>
              <a:rPr lang="pt-BR" sz="2000">
                <a:solidFill>
                  <a:schemeClr val="lt1"/>
                </a:solidFill>
                <a:latin typeface="Sniglet"/>
                <a:ea typeface="Sniglet"/>
                <a:cs typeface="Sniglet"/>
                <a:sym typeface="Sniglet"/>
              </a:rPr>
              <a:t>Na questão de servidores, processadores multi-core são ideais, pois permite usuários conectados terem threads individuais de execução. Isso permite que servidores web e servidores de aplicações terem um throughput melhor.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