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roxima Nova Extrabold"/>
      <p:bold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50">
          <p15:clr>
            <a:srgbClr val="A4A3A4"/>
          </p15:clr>
        </p15:guide>
        <p15:guide id="2" pos="5338">
          <p15:clr>
            <a:srgbClr val="A4A3A4"/>
          </p15:clr>
        </p15:guide>
        <p15:guide id="3" pos="422">
          <p15:clr>
            <a:srgbClr val="9AA0A6"/>
          </p15:clr>
        </p15:guide>
        <p15:guide id="4" pos="2494">
          <p15:clr>
            <a:srgbClr val="9AA0A6"/>
          </p15:clr>
        </p15:guide>
        <p15:guide id="5" orient="horz" pos="2551">
          <p15:clr>
            <a:srgbClr val="9AA0A6"/>
          </p15:clr>
        </p15:guide>
        <p15:guide id="6" orient="horz" pos="2838">
          <p15:clr>
            <a:srgbClr val="9AA0A6"/>
          </p15:clr>
        </p15:guide>
        <p15:guide id="7" orient="horz" pos="1928">
          <p15:clr>
            <a:srgbClr val="9AA0A6"/>
          </p15:clr>
        </p15:guide>
        <p15:guide id="8" orient="horz" pos="402">
          <p15:clr>
            <a:srgbClr val="9AA0A6"/>
          </p15:clr>
        </p15:guide>
        <p15:guide id="9" pos="1049">
          <p15:clr>
            <a:srgbClr val="9AA0A6"/>
          </p15:clr>
        </p15:guide>
        <p15:guide id="10" pos="543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877B97-27DC-4CF3-8F8C-7FA5E56FA28D}">
  <a:tblStyle styleId="{90877B97-27DC-4CF3-8F8C-7FA5E56FA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536EA2-7A3F-49DF-9895-0E4BD083DC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50" orient="horz"/>
        <p:guide pos="5338"/>
        <p:guide pos="422"/>
        <p:guide pos="2494"/>
        <p:guide pos="2551" orient="horz"/>
        <p:guide pos="2838" orient="horz"/>
        <p:guide pos="1928" orient="horz"/>
        <p:guide pos="402" orient="horz"/>
        <p:guide pos="1049"/>
        <p:guide pos="54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roximaNovaExtrabold-bold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a1118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8a1118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 ilustração pode ir com um traço preto também e um fundo branco (ou qualquer cor usada no MeLi).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e8f070e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e8f070e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83633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183633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e8f070e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e8f070e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e8f070e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e8f070e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ilustración puede ir con stroke negro también y fondo blanco (o algún color que usen en MeLi)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e8f070e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4e8f070e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e8f070e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e8f070e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e8f070e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e8f070e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 ilustração pode ir com um traço preto também e um fundo branco (ou qualquer cor usada no MeLi).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e8f07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e8f07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e8f070e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e8f070e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e8f070e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e8f070e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91425" y="1619988"/>
            <a:ext cx="606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Spring Platform</a:t>
            </a:r>
            <a:endParaRPr sz="6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704700" y="26758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Parâmetros Múltiplos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3271" r="3271" t="0"/>
          <a:stretch/>
        </p:blipFill>
        <p:spPr>
          <a:xfrm>
            <a:off x="6961725" y="2730975"/>
            <a:ext cx="1893700" cy="181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2" y="4572579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227210" y="-323280"/>
            <a:ext cx="494225" cy="1216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336750" y="472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@PathVariable vs @RequestParam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441075" y="1215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{11536EA2-7A3F-49DF-9895-0E4BD083DCBE}</a:tableStyleId>
              </a:tblPr>
              <a:tblGrid>
                <a:gridCol w="3996350"/>
                <a:gridCol w="4319450"/>
              </a:tblGrid>
              <a:tr h="4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@PathVariable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@RequestParam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-1661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B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b="1"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@PathVariable </a:t>
                      </a:r>
                      <a:r>
                        <a:rPr lang="es" sz="12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usa para recuperar valores do próprio URI</a:t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61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B00"/>
                        </a:buClr>
                        <a:buSzPts val="1200"/>
                        <a:buFont typeface="Proxima Nova"/>
                        <a:buChar char="●"/>
                      </a:pPr>
                      <a:r>
                        <a:rPr b="1"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@RequestParam</a:t>
                      </a:r>
                      <a: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s" sz="12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 usa para recuperar parâmetros de consulta. Você os obtém identificando-os após o caractere '?' no url.</a:t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Formato da solicitação:</a:t>
                      </a:r>
                      <a:endParaRPr b="1"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http://localhost:8080/employee/Juan/Lopez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Formato da solicitação:</a:t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http://localhost:8080/employee?name=Juan&amp;lastname=Lopez</a:t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br>
                        <a:rPr lang="es" sz="1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50" y="3316325"/>
            <a:ext cx="3814225" cy="1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625" y="3316325"/>
            <a:ext cx="3833400" cy="1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91425" y="1619988"/>
            <a:ext cx="606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Perguntas?</a:t>
            </a:r>
            <a:endParaRPr sz="6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704700" y="26758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Muito obrigado!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7">
            <a:alphaModFix/>
          </a:blip>
          <a:srcRect b="0" l="3271" r="3271" t="0"/>
          <a:stretch/>
        </p:blipFill>
        <p:spPr>
          <a:xfrm>
            <a:off x="6961725" y="2730975"/>
            <a:ext cx="1893700" cy="181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2132400"/>
            <a:ext cx="9144000" cy="3011100"/>
          </a:xfrm>
          <a:prstGeom prst="rect">
            <a:avLst/>
          </a:prstGeom>
          <a:solidFill>
            <a:srgbClr val="F9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159075" y="1234950"/>
            <a:ext cx="51648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333333"/>
                </a:solidFill>
                <a:highlight>
                  <a:srgbClr val="FFE600"/>
                </a:highlight>
                <a:latin typeface="Proxima Nova"/>
                <a:ea typeface="Proxima Nova"/>
                <a:cs typeface="Proxima Nova"/>
                <a:sym typeface="Proxima Nova"/>
              </a:rPr>
              <a:t>Índice</a:t>
            </a:r>
            <a:endParaRPr b="1" sz="3200">
              <a:solidFill>
                <a:srgbClr val="333333"/>
              </a:solidFill>
              <a:highlight>
                <a:srgbClr val="FFE6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3675" y="2438075"/>
            <a:ext cx="8010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01                          </a:t>
            </a:r>
            <a:r>
              <a:rPr lang="es" sz="3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                    </a:t>
            </a:r>
            <a:endParaRPr sz="35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               </a:t>
            </a:r>
            <a:endParaRPr sz="35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02                          </a:t>
            </a:r>
            <a:endParaRPr sz="35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57500" y="3507425"/>
            <a:ext cx="51648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                                               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775075" y="2646500"/>
            <a:ext cx="14286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Métodos HTTP</a:t>
            </a:r>
            <a:endParaRPr sz="11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775075" y="3691200"/>
            <a:ext cx="1609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Vários parâmetros com GET (@PathVariable vs @RequestParam)</a:t>
            </a:r>
            <a:endParaRPr sz="11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567" y="4148192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744" y="-6"/>
            <a:ext cx="871250" cy="8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8">
            <a:off x="2244475" y="905824"/>
            <a:ext cx="839258" cy="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91425" y="1619988"/>
            <a:ext cx="60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Métodos HTTP</a:t>
            </a:r>
            <a:endParaRPr sz="48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54900" y="2686100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POST e outros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7">
            <a:alphaModFix/>
          </a:blip>
          <a:srcRect b="0" l="3271" r="3271" t="0"/>
          <a:stretch/>
        </p:blipFill>
        <p:spPr>
          <a:xfrm>
            <a:off x="6961725" y="2730975"/>
            <a:ext cx="1893700" cy="181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REST</a:t>
            </a:r>
            <a:endParaRPr b="1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44900" y="1468575"/>
            <a:ext cx="39771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400"/>
              <a:buFont typeface="Proxima Nova"/>
              <a:buChar char="●"/>
            </a:pP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Transferência de Estado Representacional</a:t>
            </a: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(REST)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é um estilo arquitetônico que define um conjunto de </a:t>
            </a:r>
            <a:r>
              <a:rPr lang="es" sz="13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boas práticas, padrões e propriedades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que pode ser implementado no  </a:t>
            </a: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Protocolo HTTP.</a:t>
            </a:r>
            <a:endParaRPr b="1"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889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4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serviço da web em conformidade com os padrões REST permite a interoperabilidade entre dispositivos na Internet.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BOOTCAMP</a:t>
            </a:r>
            <a:r>
              <a:rPr b="1"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Spring Boot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942" y="4596617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5400000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4750" y="1620000"/>
            <a:ext cx="28765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303025" y="3628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496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Fluxo de um serviço 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Métodos HTTP</a:t>
            </a:r>
            <a:endParaRPr b="1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69675" y="1276038"/>
            <a:ext cx="39771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17254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</a:t>
            </a: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HTTP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(também chamados de "verbos") definem a ação que pode ser executada em um determinado recurso. Eles indicam ao servidor como ele deve tratar uma determinada solicitação.</a:t>
            </a:r>
            <a:b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2549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A06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define um grande número de métodos usados ​​para diferentes circunstâncias, mas os mais relevantes são: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GET, POST, PUT, DELETE e PATCH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211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BOOTCAMP</a:t>
            </a:r>
            <a:r>
              <a:rPr b="1"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Spring Boot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67" y="4581292"/>
            <a:ext cx="10897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5400000">
            <a:off x="139900" y="4476203"/>
            <a:ext cx="540851" cy="540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7"/>
          <p:cNvGraphicFramePr/>
          <p:nvPr/>
        </p:nvGraphicFramePr>
        <p:xfrm>
          <a:off x="4963749" y="1284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{90877B97-27DC-4CF3-8F8C-7FA5E56FA28D}</a:tableStyleId>
              </a:tblPr>
              <a:tblGrid>
                <a:gridCol w="766300"/>
                <a:gridCol w="808150"/>
                <a:gridCol w="2402650"/>
              </a:tblGrid>
              <a:tr h="45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Método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CRUD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Utilização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GET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 consultar </a:t>
                      </a: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informações ao servidor</a:t>
                      </a: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6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POST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Solicitar a criação de um novo registro, ou seja, algo que não existia anteriormente.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PUT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Update/</a:t>
                      </a:r>
                      <a:b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Replace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 atualizar completamente um registro existente.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 excluir um registro existente.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  <a:tr h="6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PATCH</a:t>
                      </a:r>
                      <a:endParaRPr b="1"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Update/</a:t>
                      </a:r>
                      <a:b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Modify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 quando é necessário atualizar apenas um fragmento / parte de um registro, mas não sua totalidade.</a:t>
                      </a:r>
                      <a:endParaRPr sz="11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691425" y="1619988"/>
            <a:ext cx="606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Parâmetros Múltiplos</a:t>
            </a:r>
            <a:endParaRPr sz="48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691425" y="3125800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 o método GET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7">
            <a:alphaModFix/>
          </a:blip>
          <a:srcRect b="0" l="3271" r="3271" t="0"/>
          <a:stretch/>
        </p:blipFill>
        <p:spPr>
          <a:xfrm>
            <a:off x="6961725" y="2730975"/>
            <a:ext cx="1893700" cy="181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6415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Vários Parâmetros com</a:t>
            </a: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@GetMapping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641500" y="1024275"/>
            <a:ext cx="7532700" cy="1489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 controlador é o artefato central de nosso </a:t>
            </a:r>
            <a:r>
              <a:rPr b="1"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serviço REST</a:t>
            </a: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um método dentro do controlador, podemos receber </a:t>
            </a:r>
            <a:r>
              <a:rPr b="1"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quantos parâmetros forem necessários</a:t>
            </a: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Tomando um </a:t>
            </a:r>
            <a:r>
              <a:rPr b="1"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HelloWorld </a:t>
            </a:r>
            <a:r>
              <a:rPr lang="es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como exemplo, é possível, além da saudação, obter o nome, o sobrenome e a idade da pessoa a ser saudada por meio de parâmetros:</a:t>
            </a:r>
            <a:endParaRPr sz="15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0650" y="2696775"/>
            <a:ext cx="5874999" cy="219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760000" dist="85725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442" y="4572579"/>
            <a:ext cx="1089700" cy="4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21100" y="1305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BOOTCAMP</a:t>
            </a:r>
            <a:r>
              <a:rPr b="1" lang="es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Spring Boot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@PathVariable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17750" y="1177025"/>
            <a:ext cx="7707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600"/>
              <a:buFont typeface="Proxima Nova"/>
              <a:buChar char="●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anotação que permite extrair informações que fazem parte da estrutura do URI, mas não são tratadas como um par nome = valor.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600"/>
              <a:buFont typeface="Proxima Nova"/>
              <a:buChar char="●"/>
            </a:pPr>
            <a:r>
              <a:rPr lang="es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Como o próprio nome indica, é "variável", portanto o valor inserido no URI será aquele atribuído à variável mapeada com esta anotação.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148" y="3059998"/>
            <a:ext cx="6977049" cy="1278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442" y="4572579"/>
            <a:ext cx="1089700" cy="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@Request Param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90875" y="1252875"/>
            <a:ext cx="77076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uma anotação que permite receber parâmetros de uma rota através do método GET, trabalhar com eles e até mesmo poder emitir uma resposta que depende dos parâmetros obtidos.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300"/>
              <a:buFont typeface="Proxima Nova"/>
              <a:buChar char="●"/>
            </a:pP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Cada um dos parâmetros é geralmente colocado no URL após um ponto de interrogação "?" e eles são aninhados por um "&amp;".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FFDB00"/>
              </a:buClr>
              <a:buSzPts val="1300"/>
              <a:buFont typeface="Proxima Nova"/>
              <a:buChar char="●"/>
            </a:pPr>
            <a:r>
              <a:rPr b="1"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Por exemplo:</a:t>
            </a:r>
            <a:r>
              <a:rPr lang="es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s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http://localhost:8080/student?name=”Horacio”&amp;lastname=”Quiroga”</a:t>
            </a:r>
            <a:endParaRPr b="1"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174200" y="607628"/>
            <a:ext cx="352325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7495" y="3685220"/>
            <a:ext cx="4954100" cy="127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1"/>
          <p:cNvCxnSpPr/>
          <p:nvPr/>
        </p:nvCxnSpPr>
        <p:spPr>
          <a:xfrm>
            <a:off x="4616350" y="3328600"/>
            <a:ext cx="0" cy="632700"/>
          </a:xfrm>
          <a:prstGeom prst="straightConnector1">
            <a:avLst/>
          </a:prstGeom>
          <a:noFill/>
          <a:ln cap="flat" cmpd="sng" w="38100">
            <a:solidFill>
              <a:srgbClr val="FFDB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7" name="Google Shape;167;p21"/>
          <p:cNvCxnSpPr/>
          <p:nvPr/>
        </p:nvCxnSpPr>
        <p:spPr>
          <a:xfrm>
            <a:off x="6242981" y="3372873"/>
            <a:ext cx="15300" cy="760500"/>
          </a:xfrm>
          <a:prstGeom prst="straightConnector1">
            <a:avLst/>
          </a:prstGeom>
          <a:noFill/>
          <a:ln cap="flat" cmpd="sng" w="38100">
            <a:solidFill>
              <a:srgbClr val="FFDB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