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56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FD9F8-9C32-4D3B-AC44-BAC24DEF6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B9AF6B-E4CE-4507-BA74-3B7A062D8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9945E0-BD07-471F-89B3-53E204E5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70D9-F708-43B6-961D-24F0F768E9EE}" type="datetimeFigureOut">
              <a:rPr lang="es-PE" smtClean="0"/>
              <a:t>28/08/2021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DD8959-457B-4A8B-9CF3-99D0FF0B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CB1B4-77E7-4B6C-919C-3A9A2C77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E7A8-F481-47BA-A544-ADA21306C1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90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65676-2687-49AB-902D-F3F438BD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B8AF89-4B52-43E0-A1C1-F8B467B78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28673E-9C6B-46B5-909C-B42CBB87B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70D9-F708-43B6-961D-24F0F768E9EE}" type="datetimeFigureOut">
              <a:rPr lang="es-PE" smtClean="0"/>
              <a:t>28/08/2021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3E62A3-31DC-40AD-987F-794D2B220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3B28F8-40B9-4814-BFE8-DF5BE1F6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E7A8-F481-47BA-A544-ADA21306C1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542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38B2BB-8B68-4794-AC36-733BC58E8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ACBFCC-AF9F-4E84-BE43-30246CE08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F1AF4D-A2F0-44CC-BF56-4689B484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70D9-F708-43B6-961D-24F0F768E9EE}" type="datetimeFigureOut">
              <a:rPr lang="es-PE" smtClean="0"/>
              <a:t>28/08/2021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679335-655F-46D3-ADFA-18FD6D27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22F1B2-4846-449F-833A-6D084E6EA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E7A8-F481-47BA-A544-ADA21306C1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383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107DB-5F00-4815-B65C-4A0BDA3E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B60B49-848E-4725-9D35-757C3A8DB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9D9CC9-2377-4E6F-B473-D630D385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70D9-F708-43B6-961D-24F0F768E9EE}" type="datetimeFigureOut">
              <a:rPr lang="es-PE" smtClean="0"/>
              <a:t>28/08/2021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24E05D-830B-4D2A-BE92-9CABA3147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A49249-F4A2-4AD5-8ECC-7D81CD4C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E7A8-F481-47BA-A544-ADA21306C1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490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34E7E-6571-43B8-A5FF-8504D4C07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7EA971-6C2F-415B-9AFA-420600D06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10FA12-E78E-471E-BEDA-027C5039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70D9-F708-43B6-961D-24F0F768E9EE}" type="datetimeFigureOut">
              <a:rPr lang="es-PE" smtClean="0"/>
              <a:t>28/08/2021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075C33-8B55-4F07-B84A-0CF63E83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CC2D4F-0E4E-4FFA-8793-E1EA65F2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E7A8-F481-47BA-A544-ADA21306C1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764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19DE7-E277-4AC0-923C-0AB859042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604955-0660-4B3A-B674-19FF7F6E2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253D3E-F4A6-4865-B863-0AA4187AC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574B8A-9B4C-45F7-A47E-44D623DC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70D9-F708-43B6-961D-24F0F768E9EE}" type="datetimeFigureOut">
              <a:rPr lang="es-PE" smtClean="0"/>
              <a:t>28/08/2021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C7D59E-4178-403C-92A1-48E6A55F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FBD2C8-4734-462C-9D72-DC4BC22A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E7A8-F481-47BA-A544-ADA21306C1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517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D1E51-324A-4AA6-9145-BD79B01D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13BAAA-B822-4F66-B7C7-13E72DFF6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573516-E4A2-4000-BB80-EEB4ED1FA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A73ECFA-6E18-42EF-8942-EB9BFB757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EE1759-533A-43D2-972B-059DC1C73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F2C400-F1EA-47FB-9F2F-A963DFBF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70D9-F708-43B6-961D-24F0F768E9EE}" type="datetimeFigureOut">
              <a:rPr lang="es-PE" smtClean="0"/>
              <a:t>28/08/2021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C3779DF-5D0A-4252-9F1B-371102A4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6EB5539-163A-4233-95E6-B6F76244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E7A8-F481-47BA-A544-ADA21306C1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629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E0B79-A3F3-4CD1-99C8-F12F9CCF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E1C723-1F1B-4767-848D-E77A397C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70D9-F708-43B6-961D-24F0F768E9EE}" type="datetimeFigureOut">
              <a:rPr lang="es-PE" smtClean="0"/>
              <a:t>28/08/2021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A1EA493-91BF-478C-AC89-FB43E72F5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3AE7824-2A19-4C3B-B4DC-7A5C754E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E7A8-F481-47BA-A544-ADA21306C1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10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5C31E78-C382-4C49-A088-04A3EE7D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70D9-F708-43B6-961D-24F0F768E9EE}" type="datetimeFigureOut">
              <a:rPr lang="es-PE" smtClean="0"/>
              <a:t>28/08/2021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376924-5CF6-4E0E-9282-67DFF41ED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9118AC-2459-4E95-A721-9ABC8BE3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E7A8-F481-47BA-A544-ADA21306C1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749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34AB9-3D90-415C-BA4C-98B2F355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E568F6-FA7C-4F3D-AA91-FC5F2D74E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00EFE3-C43F-4122-BD14-4B375DA03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2C55CB-DFA1-433A-991B-5DB8215A6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70D9-F708-43B6-961D-24F0F768E9EE}" type="datetimeFigureOut">
              <a:rPr lang="es-PE" smtClean="0"/>
              <a:t>28/08/2021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AB518C-A59A-4011-AFD6-A4CA40142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D19346-E12C-47EB-82E7-AF3EA6BFA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E7A8-F481-47BA-A544-ADA21306C1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084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AFF28-035D-4B01-8036-90B0F7E0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79F342-1E04-4846-8D6C-1FB4C350C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FBDDD1-9A29-4815-9353-6F6F95990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690F32-0178-489E-83DD-36FA3925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70D9-F708-43B6-961D-24F0F768E9EE}" type="datetimeFigureOut">
              <a:rPr lang="es-PE" smtClean="0"/>
              <a:t>28/08/2021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DC350C-0338-433E-BD58-D71BEED3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200A8A-919A-4078-B25F-A77C3F49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E7A8-F481-47BA-A544-ADA21306C1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583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4DCCAF-F26B-494E-8727-532F15EEA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A3F490-C815-4B17-8BEF-7A3433009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9E052A-90CE-4534-BB16-736A5B31F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C70D9-F708-43B6-961D-24F0F768E9EE}" type="datetimeFigureOut">
              <a:rPr lang="es-PE" smtClean="0"/>
              <a:t>28/08/2021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687D69-D5CD-4B34-BBA5-2DBF36EDF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6AF079-FDB6-4D2C-86C7-72A17C47A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7E7A8-F481-47BA-A544-ADA21306C1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974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DBB76-9805-47D4-A99C-0F4B51AD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CORRECCIONES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1B94EB-F2DB-48A2-BD4C-3F330BB4B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PE" dirty="0"/>
              <a:t>Cambiar “DEPENDIBILIDAD” por “INTUITIVO”  en la tabla de Requerimientos no funcionales</a:t>
            </a:r>
          </a:p>
          <a:p>
            <a:pPr marL="0" indent="0">
              <a:buNone/>
            </a:pPr>
            <a:r>
              <a:rPr lang="es-PE" dirty="0"/>
              <a:t>GUARDAR PESOS</a:t>
            </a:r>
          </a:p>
          <a:p>
            <a:pPr marL="0" indent="0">
              <a:buNone/>
            </a:pPr>
            <a:r>
              <a:rPr lang="es-PE" dirty="0"/>
              <a:t>REENTRENAR</a:t>
            </a:r>
          </a:p>
          <a:p>
            <a:pPr marL="0" indent="0">
              <a:buNone/>
            </a:pPr>
            <a:r>
              <a:rPr lang="es-PE" dirty="0"/>
              <a:t>AMPLIAR N</a:t>
            </a:r>
          </a:p>
          <a:p>
            <a:pPr marL="0" indent="0">
              <a:buNone/>
            </a:pPr>
            <a:r>
              <a:rPr lang="es-PE" dirty="0"/>
              <a:t>CAMBIAR GRAFICO PRINCIPAL</a:t>
            </a:r>
          </a:p>
          <a:p>
            <a:endParaRPr lang="es-PE" dirty="0"/>
          </a:p>
          <a:p>
            <a:r>
              <a:rPr lang="es-PE" dirty="0"/>
              <a:t>En tabla de datos: Indicar Ventas = Transacciones, NO UNIDADES VENDIDAS NI DINERO.</a:t>
            </a:r>
          </a:p>
          <a:p>
            <a:endParaRPr lang="es-PE" dirty="0"/>
          </a:p>
          <a:p>
            <a:r>
              <a:rPr lang="es-PE" dirty="0"/>
              <a:t>PATRONES DE ENTRENAMIENTO: 500</a:t>
            </a:r>
          </a:p>
          <a:p>
            <a:pPr marL="0" indent="0">
              <a:buNone/>
            </a:pPr>
            <a:r>
              <a:rPr lang="es-PE" dirty="0"/>
              <a:t>70% ENTRENAMIENTO 350 REGISTROS</a:t>
            </a:r>
          </a:p>
          <a:p>
            <a:pPr marL="0" indent="0">
              <a:buNone/>
            </a:pPr>
            <a:r>
              <a:rPr lang="es-PE" dirty="0"/>
              <a:t>30% TEST 150 REGISTROS</a:t>
            </a:r>
          </a:p>
          <a:p>
            <a:pPr marL="0" indent="0">
              <a:buNone/>
            </a:pPr>
            <a:r>
              <a:rPr lang="es-PE" dirty="0"/>
              <a:t>100 EPOCAS</a:t>
            </a:r>
          </a:p>
        </p:txBody>
      </p:sp>
    </p:spTree>
    <p:extLst>
      <p:ext uri="{BB962C8B-B14F-4D97-AF65-F5344CB8AC3E}">
        <p14:creationId xmlns:p14="http://schemas.microsoft.com/office/powerpoint/2010/main" val="103980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93B1E-EC1F-4A8C-B874-C04317F7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DATASET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A5ECAFD3-1471-4040-9289-60D7E68CFD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017568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5776675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741116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914363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0061005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4909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VENTA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UNIDAD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11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TRANSACCION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731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TRANSACCION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69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TRANSACCION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863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TRANSACCION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59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TRANSACCION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194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TRANSACCION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361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TRANSACCION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672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7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ángulo 53">
            <a:extLst>
              <a:ext uri="{FF2B5EF4-FFF2-40B4-BE49-F238E27FC236}">
                <a16:creationId xmlns:a16="http://schemas.microsoft.com/office/drawing/2014/main" id="{746576C6-B515-4A06-827A-99E9437ED853}"/>
              </a:ext>
            </a:extLst>
          </p:cNvPr>
          <p:cNvSpPr/>
          <p:nvPr/>
        </p:nvSpPr>
        <p:spPr>
          <a:xfrm>
            <a:off x="744676" y="1979473"/>
            <a:ext cx="671945" cy="4703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D8E678D-7D70-4011-9A9C-14AC2E8C5860}"/>
              </a:ext>
            </a:extLst>
          </p:cNvPr>
          <p:cNvSpPr/>
          <p:nvPr/>
        </p:nvSpPr>
        <p:spPr>
          <a:xfrm>
            <a:off x="744676" y="1238251"/>
            <a:ext cx="671945" cy="70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D73A8BE-B051-4D7E-A545-DA7DD28FD684}"/>
              </a:ext>
            </a:extLst>
          </p:cNvPr>
          <p:cNvSpPr/>
          <p:nvPr/>
        </p:nvSpPr>
        <p:spPr>
          <a:xfrm>
            <a:off x="744677" y="406977"/>
            <a:ext cx="671945" cy="70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A0E2A67-DF1A-4DC6-9141-012D0AE827E0}"/>
              </a:ext>
            </a:extLst>
          </p:cNvPr>
          <p:cNvSpPr/>
          <p:nvPr/>
        </p:nvSpPr>
        <p:spPr>
          <a:xfrm>
            <a:off x="817414" y="495301"/>
            <a:ext cx="526473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B53DBDA-95FE-42E7-8ACF-DBB01366097B}"/>
              </a:ext>
            </a:extLst>
          </p:cNvPr>
          <p:cNvSpPr/>
          <p:nvPr/>
        </p:nvSpPr>
        <p:spPr>
          <a:xfrm>
            <a:off x="817417" y="1326574"/>
            <a:ext cx="526473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875D6EF-CE1C-4D12-9294-173188F6BB35}"/>
              </a:ext>
            </a:extLst>
          </p:cNvPr>
          <p:cNvSpPr/>
          <p:nvPr/>
        </p:nvSpPr>
        <p:spPr>
          <a:xfrm>
            <a:off x="817416" y="2005447"/>
            <a:ext cx="526473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26C10C4-8F13-4466-A5FF-0195E970B4AE}"/>
              </a:ext>
            </a:extLst>
          </p:cNvPr>
          <p:cNvSpPr/>
          <p:nvPr/>
        </p:nvSpPr>
        <p:spPr>
          <a:xfrm>
            <a:off x="817415" y="2684320"/>
            <a:ext cx="526473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6CCF707-6734-4AE6-9F51-E8AF355664A4}"/>
              </a:ext>
            </a:extLst>
          </p:cNvPr>
          <p:cNvSpPr/>
          <p:nvPr/>
        </p:nvSpPr>
        <p:spPr>
          <a:xfrm>
            <a:off x="817414" y="3363193"/>
            <a:ext cx="526473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A34CB02-EFDA-4E71-A2B6-2323E269F542}"/>
              </a:ext>
            </a:extLst>
          </p:cNvPr>
          <p:cNvSpPr/>
          <p:nvPr/>
        </p:nvSpPr>
        <p:spPr>
          <a:xfrm>
            <a:off x="817417" y="4042066"/>
            <a:ext cx="526473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EB0B6DE-B451-4672-9E2A-2E3D22430F49}"/>
              </a:ext>
            </a:extLst>
          </p:cNvPr>
          <p:cNvSpPr/>
          <p:nvPr/>
        </p:nvSpPr>
        <p:spPr>
          <a:xfrm>
            <a:off x="817416" y="4720939"/>
            <a:ext cx="526473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5E58DEA-6F3D-4CFD-BAA4-A33F851BA68E}"/>
              </a:ext>
            </a:extLst>
          </p:cNvPr>
          <p:cNvSpPr/>
          <p:nvPr/>
        </p:nvSpPr>
        <p:spPr>
          <a:xfrm>
            <a:off x="817415" y="5399812"/>
            <a:ext cx="526473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3731BEEC-F8AB-4C91-8F99-85774CEDB0AD}"/>
              </a:ext>
            </a:extLst>
          </p:cNvPr>
          <p:cNvSpPr/>
          <p:nvPr/>
        </p:nvSpPr>
        <p:spPr>
          <a:xfrm>
            <a:off x="817414" y="6078685"/>
            <a:ext cx="526473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721135D-16F0-4929-B04F-2CDDA557EA89}"/>
              </a:ext>
            </a:extLst>
          </p:cNvPr>
          <p:cNvSpPr/>
          <p:nvPr/>
        </p:nvSpPr>
        <p:spPr>
          <a:xfrm>
            <a:off x="2047005" y="187036"/>
            <a:ext cx="526473" cy="942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847D8FA-95CF-42FB-AB48-6E53010096DA}"/>
              </a:ext>
            </a:extLst>
          </p:cNvPr>
          <p:cNvSpPr/>
          <p:nvPr/>
        </p:nvSpPr>
        <p:spPr>
          <a:xfrm>
            <a:off x="2047005" y="1281546"/>
            <a:ext cx="526473" cy="942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8A6D31C-C331-4D2C-9509-0F16EF412133}"/>
              </a:ext>
            </a:extLst>
          </p:cNvPr>
          <p:cNvCxnSpPr>
            <a:cxnSpLocks/>
            <a:stCxn id="22" idx="3"/>
            <a:endCxn id="19" idx="1"/>
          </p:cNvCxnSpPr>
          <p:nvPr/>
        </p:nvCxnSpPr>
        <p:spPr>
          <a:xfrm>
            <a:off x="1416621" y="1589811"/>
            <a:ext cx="630384" cy="16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E9C90A39-40A5-484C-B074-E887E96D93CF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 flipV="1">
            <a:off x="1416622" y="658091"/>
            <a:ext cx="630383" cy="100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60646452-8CB1-4E6B-98C5-71725B9C5D6B}"/>
              </a:ext>
            </a:extLst>
          </p:cNvPr>
          <p:cNvSpPr/>
          <p:nvPr/>
        </p:nvSpPr>
        <p:spPr>
          <a:xfrm>
            <a:off x="3467096" y="250684"/>
            <a:ext cx="526473" cy="20193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EE29B168-3111-4A8F-803C-591A7A9D8C9D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573478" y="658091"/>
            <a:ext cx="893618" cy="43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90FDBAA9-D5E2-4F99-9F49-C971F038389B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573478" y="1381992"/>
            <a:ext cx="893618" cy="370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3E63B06-F55D-4583-9D7B-8BA5E7566BD9}"/>
              </a:ext>
            </a:extLst>
          </p:cNvPr>
          <p:cNvSpPr/>
          <p:nvPr/>
        </p:nvSpPr>
        <p:spPr>
          <a:xfrm>
            <a:off x="6186055" y="275358"/>
            <a:ext cx="526473" cy="19482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B36578E-5736-4A7B-BD5B-6B1681601562}"/>
              </a:ext>
            </a:extLst>
          </p:cNvPr>
          <p:cNvSpPr/>
          <p:nvPr/>
        </p:nvSpPr>
        <p:spPr>
          <a:xfrm>
            <a:off x="4963390" y="275359"/>
            <a:ext cx="526473" cy="19482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FEC93D1E-B2FC-4F76-88F7-FACEB8AEDA4B}"/>
              </a:ext>
            </a:extLst>
          </p:cNvPr>
          <p:cNvSpPr/>
          <p:nvPr/>
        </p:nvSpPr>
        <p:spPr>
          <a:xfrm>
            <a:off x="7529947" y="275358"/>
            <a:ext cx="526473" cy="19482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dirty="0"/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D3E8EB8B-F1AA-451B-A6E4-E128A37E5BB4}"/>
              </a:ext>
            </a:extLst>
          </p:cNvPr>
          <p:cNvCxnSpPr>
            <a:cxnSpLocks/>
            <a:stCxn id="32" idx="3"/>
            <a:endCxn id="55" idx="1"/>
          </p:cNvCxnSpPr>
          <p:nvPr/>
        </p:nvCxnSpPr>
        <p:spPr>
          <a:xfrm flipV="1">
            <a:off x="3993569" y="1249508"/>
            <a:ext cx="969821" cy="10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8514173B-112E-4828-8983-9457E0A84EC8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8056420" y="1249507"/>
            <a:ext cx="848594" cy="18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8E9DBE71-E29F-4775-B952-9D6C8C438030}"/>
              </a:ext>
            </a:extLst>
          </p:cNvPr>
          <p:cNvCxnSpPr>
            <a:cxnSpLocks/>
            <a:stCxn id="55" idx="3"/>
            <a:endCxn id="39" idx="1"/>
          </p:cNvCxnSpPr>
          <p:nvPr/>
        </p:nvCxnSpPr>
        <p:spPr>
          <a:xfrm flipV="1">
            <a:off x="5489863" y="1249507"/>
            <a:ext cx="6961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6571C445-75A1-47F6-B06B-833ED2C0A769}"/>
              </a:ext>
            </a:extLst>
          </p:cNvPr>
          <p:cNvCxnSpPr>
            <a:cxnSpLocks/>
            <a:stCxn id="39" idx="3"/>
            <a:endCxn id="56" idx="1"/>
          </p:cNvCxnSpPr>
          <p:nvPr/>
        </p:nvCxnSpPr>
        <p:spPr>
          <a:xfrm>
            <a:off x="6712528" y="1249507"/>
            <a:ext cx="817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61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4C9CF7CF-3442-4C79-802C-31C7007A0842}"/>
              </a:ext>
            </a:extLst>
          </p:cNvPr>
          <p:cNvSpPr/>
          <p:nvPr/>
        </p:nvSpPr>
        <p:spPr>
          <a:xfrm>
            <a:off x="3629784" y="1630016"/>
            <a:ext cx="2729948" cy="2597426"/>
          </a:xfrm>
          <a:prstGeom prst="ellipse">
            <a:avLst/>
          </a:prstGeom>
          <a:solidFill>
            <a:schemeClr val="accent5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7200" b="1" dirty="0"/>
              <a:t>∑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620F65C-944F-419C-A088-5674B9850B91}"/>
              </a:ext>
            </a:extLst>
          </p:cNvPr>
          <p:cNvSpPr/>
          <p:nvPr/>
        </p:nvSpPr>
        <p:spPr>
          <a:xfrm>
            <a:off x="2433893" y="1513360"/>
            <a:ext cx="583095" cy="2650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BF1B8D4-CF7C-4369-B0B9-A76646B19929}"/>
              </a:ext>
            </a:extLst>
          </p:cNvPr>
          <p:cNvSpPr/>
          <p:nvPr/>
        </p:nvSpPr>
        <p:spPr>
          <a:xfrm>
            <a:off x="1880499" y="1940976"/>
            <a:ext cx="583095" cy="2650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E714567-6796-48F9-ACBE-DDB59AA58579}"/>
              </a:ext>
            </a:extLst>
          </p:cNvPr>
          <p:cNvSpPr/>
          <p:nvPr/>
        </p:nvSpPr>
        <p:spPr>
          <a:xfrm>
            <a:off x="1526850" y="2368592"/>
            <a:ext cx="583095" cy="2650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50783D9-AB61-4C2B-A59E-7814BDC2643D}"/>
              </a:ext>
            </a:extLst>
          </p:cNvPr>
          <p:cNvSpPr/>
          <p:nvPr/>
        </p:nvSpPr>
        <p:spPr>
          <a:xfrm>
            <a:off x="1119810" y="2796208"/>
            <a:ext cx="583095" cy="2650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AEB726F-9DDB-4705-A757-371C0A4AAA6D}"/>
              </a:ext>
            </a:extLst>
          </p:cNvPr>
          <p:cNvSpPr/>
          <p:nvPr/>
        </p:nvSpPr>
        <p:spPr>
          <a:xfrm>
            <a:off x="2942059" y="1046002"/>
            <a:ext cx="583095" cy="2650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83B5CB0-8030-4F8F-B7B8-C06666E19848}"/>
              </a:ext>
            </a:extLst>
          </p:cNvPr>
          <p:cNvSpPr/>
          <p:nvPr/>
        </p:nvSpPr>
        <p:spPr>
          <a:xfrm>
            <a:off x="1526849" y="3223824"/>
            <a:ext cx="583095" cy="2650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D91EBB01-4BD4-448A-9849-8F675233A0E8}"/>
              </a:ext>
            </a:extLst>
          </p:cNvPr>
          <p:cNvSpPr/>
          <p:nvPr/>
        </p:nvSpPr>
        <p:spPr>
          <a:xfrm>
            <a:off x="1880499" y="3651440"/>
            <a:ext cx="583095" cy="2650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A3C5576-4816-4497-9B61-410082418936}"/>
              </a:ext>
            </a:extLst>
          </p:cNvPr>
          <p:cNvSpPr/>
          <p:nvPr/>
        </p:nvSpPr>
        <p:spPr>
          <a:xfrm>
            <a:off x="2463594" y="4079056"/>
            <a:ext cx="583095" cy="2650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A0386AA-6373-44A7-9D3D-39D455EA04BE}"/>
              </a:ext>
            </a:extLst>
          </p:cNvPr>
          <p:cNvSpPr/>
          <p:nvPr/>
        </p:nvSpPr>
        <p:spPr>
          <a:xfrm>
            <a:off x="3046689" y="4506672"/>
            <a:ext cx="583095" cy="2650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1017B497-FB96-46CE-BDF8-E29A902A4470}"/>
              </a:ext>
            </a:extLst>
          </p:cNvPr>
          <p:cNvCxnSpPr>
            <a:cxnSpLocks/>
            <a:stCxn id="15" idx="5"/>
          </p:cNvCxnSpPr>
          <p:nvPr/>
        </p:nvCxnSpPr>
        <p:spPr>
          <a:xfrm>
            <a:off x="3439762" y="1272230"/>
            <a:ext cx="827438" cy="5061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87684B16-8726-41FA-BA01-D6D7DA82D905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931596" y="1739588"/>
            <a:ext cx="961676" cy="395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EAB56EF3-E1CE-4432-BDF8-619B06818B3B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463594" y="2073498"/>
            <a:ext cx="1260681" cy="387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5EE77E77-291A-4E14-ADA7-8202679DFA4F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2109945" y="2501114"/>
            <a:ext cx="1519839" cy="168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86040FA7-A057-4F39-9369-401D6476A3D1}"/>
              </a:ext>
            </a:extLst>
          </p:cNvPr>
          <p:cNvCxnSpPr>
            <a:cxnSpLocks/>
            <a:stCxn id="14" idx="6"/>
            <a:endCxn id="4" idx="2"/>
          </p:cNvCxnSpPr>
          <p:nvPr/>
        </p:nvCxnSpPr>
        <p:spPr>
          <a:xfrm flipV="1">
            <a:off x="1702905" y="2928729"/>
            <a:ext cx="1926879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88BF82C3-33AC-4DE6-90B2-6FE14F91424A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2109944" y="3142537"/>
            <a:ext cx="1519839" cy="213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A18E9D40-FCCC-44C5-A666-22AEFB353FCC}"/>
              </a:ext>
            </a:extLst>
          </p:cNvPr>
          <p:cNvCxnSpPr>
            <a:cxnSpLocks/>
            <a:endCxn id="21" idx="6"/>
          </p:cNvCxnSpPr>
          <p:nvPr/>
        </p:nvCxnSpPr>
        <p:spPr>
          <a:xfrm flipH="1">
            <a:off x="2463594" y="3384149"/>
            <a:ext cx="1260682" cy="3998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C1B2040F-02FB-4BA1-AA86-BC2E8564853A}"/>
              </a:ext>
            </a:extLst>
          </p:cNvPr>
          <p:cNvCxnSpPr>
            <a:cxnSpLocks/>
            <a:endCxn id="22" idx="6"/>
          </p:cNvCxnSpPr>
          <p:nvPr/>
        </p:nvCxnSpPr>
        <p:spPr>
          <a:xfrm flipH="1">
            <a:off x="3046689" y="3743966"/>
            <a:ext cx="846583" cy="4676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399EB2F8-210C-42DB-9730-7DFCC931A586}"/>
              </a:ext>
            </a:extLst>
          </p:cNvPr>
          <p:cNvCxnSpPr>
            <a:cxnSpLocks/>
            <a:endCxn id="23" idx="6"/>
          </p:cNvCxnSpPr>
          <p:nvPr/>
        </p:nvCxnSpPr>
        <p:spPr>
          <a:xfrm flipH="1">
            <a:off x="3629784" y="4113971"/>
            <a:ext cx="698190" cy="5252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CC81B1E4-CE51-4592-B6D2-5FCCE6A4E038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4994758" y="4227442"/>
            <a:ext cx="0" cy="100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023A6137-EF6C-4B93-BB74-2D5FADB3D10A}"/>
              </a:ext>
            </a:extLst>
          </p:cNvPr>
          <p:cNvCxnSpPr>
            <a:cxnSpLocks/>
            <a:stCxn id="67" idx="6"/>
          </p:cNvCxnSpPr>
          <p:nvPr/>
        </p:nvCxnSpPr>
        <p:spPr>
          <a:xfrm>
            <a:off x="4476367" y="5227984"/>
            <a:ext cx="51839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85B37A72-3E07-4BA0-9135-2620D23DB077}"/>
              </a:ext>
            </a:extLst>
          </p:cNvPr>
          <p:cNvSpPr/>
          <p:nvPr/>
        </p:nvSpPr>
        <p:spPr>
          <a:xfrm>
            <a:off x="3893272" y="5095462"/>
            <a:ext cx="583095" cy="2650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C5444D86-935F-4ADE-A7E6-7059BD9A431D}"/>
              </a:ext>
            </a:extLst>
          </p:cNvPr>
          <p:cNvCxnSpPr>
            <a:stCxn id="4" idx="6"/>
          </p:cNvCxnSpPr>
          <p:nvPr/>
        </p:nvCxnSpPr>
        <p:spPr>
          <a:xfrm>
            <a:off x="6359732" y="2928729"/>
            <a:ext cx="6787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ángulo 71">
                <a:extLst>
                  <a:ext uri="{FF2B5EF4-FFF2-40B4-BE49-F238E27FC236}">
                    <a16:creationId xmlns:a16="http://schemas.microsoft.com/office/drawing/2014/main" id="{04AD9057-A6C0-49D9-8474-118FF7E3F2DE}"/>
                  </a:ext>
                </a:extLst>
              </p:cNvPr>
              <p:cNvSpPr/>
              <p:nvPr/>
            </p:nvSpPr>
            <p:spPr>
              <a:xfrm>
                <a:off x="7038474" y="2206019"/>
                <a:ext cx="1588168" cy="1445417"/>
              </a:xfrm>
              <a:prstGeom prst="rect">
                <a:avLst/>
              </a:prstGeom>
              <a:ln w="3810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PE" sz="1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PE" sz="1200" i="1" dirty="0"/>
                        <m:t>tan</m:t>
                      </m:r>
                      <m:r>
                        <m:rPr>
                          <m:nor/>
                        </m:rPr>
                        <a:rPr lang="es-ES" sz="1200" b="0" i="1" dirty="0" smtClean="0"/>
                        <m:t>h</m:t>
                      </m:r>
                      <m:r>
                        <m:rPr>
                          <m:nor/>
                        </m:rPr>
                        <a:rPr lang="es-PE" sz="1200" i="1" dirty="0"/>
                        <m:t>(</m:t>
                      </m:r>
                      <m:r>
                        <m:rPr>
                          <m:nor/>
                        </m:rPr>
                        <a:rPr lang="es-PE" sz="1200" i="1" dirty="0"/>
                        <m:t>x</m:t>
                      </m:r>
                      <m:r>
                        <m:rPr>
                          <m:nor/>
                        </m:rPr>
                        <a:rPr lang="es-PE" sz="1200" i="1" dirty="0"/>
                        <m:t>)</m:t>
                      </m:r>
                    </m:oMath>
                  </m:oMathPara>
                </a14:m>
                <a:endParaRPr lang="es-PE" sz="1200" i="1" dirty="0"/>
              </a:p>
            </p:txBody>
          </p:sp>
        </mc:Choice>
        <mc:Fallback xmlns="">
          <p:sp>
            <p:nvSpPr>
              <p:cNvPr id="72" name="Rectángulo 71">
                <a:extLst>
                  <a:ext uri="{FF2B5EF4-FFF2-40B4-BE49-F238E27FC236}">
                    <a16:creationId xmlns:a16="http://schemas.microsoft.com/office/drawing/2014/main" id="{04AD9057-A6C0-49D9-8474-118FF7E3F2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474" y="2206019"/>
                <a:ext cx="1588168" cy="14454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8D9059E8-044C-4EE3-B215-9357D396673C}"/>
              </a:ext>
            </a:extLst>
          </p:cNvPr>
          <p:cNvCxnSpPr>
            <a:cxnSpLocks/>
          </p:cNvCxnSpPr>
          <p:nvPr/>
        </p:nvCxnSpPr>
        <p:spPr>
          <a:xfrm flipV="1">
            <a:off x="8626642" y="2928727"/>
            <a:ext cx="1189027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6238F432-FFFF-41C2-B468-2C0A464C8A99}"/>
              </a:ext>
            </a:extLst>
          </p:cNvPr>
          <p:cNvSpPr txBox="1"/>
          <p:nvPr/>
        </p:nvSpPr>
        <p:spPr>
          <a:xfrm>
            <a:off x="839638" y="4520662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entury Gothic" panose="020B0502020202020204" pitchFamily="34" charset="0"/>
              </a:rPr>
              <a:t>ENTRADAS</a:t>
            </a:r>
            <a:endParaRPr lang="es-PE" dirty="0">
              <a:latin typeface="Century Gothic" panose="020B0502020202020204" pitchFamily="34" charset="0"/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03E8D601-C226-454C-AAFF-FF9F889CC183}"/>
              </a:ext>
            </a:extLst>
          </p:cNvPr>
          <p:cNvSpPr txBox="1"/>
          <p:nvPr/>
        </p:nvSpPr>
        <p:spPr>
          <a:xfrm>
            <a:off x="3881691" y="540110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entury Gothic" panose="020B0502020202020204" pitchFamily="34" charset="0"/>
              </a:rPr>
              <a:t>UMBRAL</a:t>
            </a:r>
            <a:endParaRPr lang="es-PE" dirty="0">
              <a:latin typeface="Century Gothic" panose="020B0502020202020204" pitchFamily="34" charset="0"/>
            </a:endParaRP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31D5F70F-5FB8-4570-BD77-7BD1CAC6D8D2}"/>
              </a:ext>
            </a:extLst>
          </p:cNvPr>
          <p:cNvSpPr txBox="1"/>
          <p:nvPr/>
        </p:nvSpPr>
        <p:spPr>
          <a:xfrm>
            <a:off x="7012462" y="4079056"/>
            <a:ext cx="164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FUNCIÓN DE</a:t>
            </a:r>
            <a:br>
              <a:rPr lang="es-ES" dirty="0"/>
            </a:br>
            <a:r>
              <a:rPr lang="es-ES" dirty="0">
                <a:latin typeface="Century Gothic" panose="020B0502020202020204" pitchFamily="34" charset="0"/>
              </a:rPr>
              <a:t>ACTIVACIÓN</a:t>
            </a:r>
            <a:endParaRPr lang="es-PE" dirty="0">
              <a:latin typeface="Century Gothic" panose="020B0502020202020204" pitchFamily="34" charset="0"/>
            </a:endParaRP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88B4E8A0-FEE9-4C53-9568-28AEE4B981BA}"/>
              </a:ext>
            </a:extLst>
          </p:cNvPr>
          <p:cNvSpPr txBox="1"/>
          <p:nvPr/>
        </p:nvSpPr>
        <p:spPr>
          <a:xfrm>
            <a:off x="9221155" y="3119535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entury Gothic" panose="020B0502020202020204" pitchFamily="34" charset="0"/>
              </a:rPr>
              <a:t>SALIDA</a:t>
            </a:r>
            <a:endParaRPr lang="es-PE" dirty="0">
              <a:latin typeface="Century Gothic" panose="020B0502020202020204" pitchFamily="34" charset="0"/>
            </a:endParaRP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852E6912-D05A-4D86-8505-258605BAA1D3}"/>
              </a:ext>
            </a:extLst>
          </p:cNvPr>
          <p:cNvSpPr txBox="1"/>
          <p:nvPr/>
        </p:nvSpPr>
        <p:spPr>
          <a:xfrm>
            <a:off x="9855944" y="269058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O</a:t>
            </a:r>
            <a:r>
              <a:rPr lang="es-ES" dirty="0"/>
              <a:t>ᵢ</a:t>
            </a:r>
            <a:endParaRPr lang="es-PE" i="1" dirty="0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C1605F80-8C37-4B82-87A9-6F78D560FFDB}"/>
              </a:ext>
            </a:extLst>
          </p:cNvPr>
          <p:cNvSpPr txBox="1"/>
          <p:nvPr/>
        </p:nvSpPr>
        <p:spPr>
          <a:xfrm>
            <a:off x="2725440" y="76816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I</a:t>
            </a:r>
            <a:r>
              <a:rPr lang="es-ES" baseline="-25000" dirty="0"/>
              <a:t>1</a:t>
            </a:r>
            <a:endParaRPr lang="es-PE" baseline="-25000" dirty="0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3556B2B4-9764-4712-B9EB-610B8BCC246D}"/>
              </a:ext>
            </a:extLst>
          </p:cNvPr>
          <p:cNvSpPr txBox="1"/>
          <p:nvPr/>
        </p:nvSpPr>
        <p:spPr>
          <a:xfrm>
            <a:off x="2178307" y="120766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I</a:t>
            </a:r>
            <a:r>
              <a:rPr lang="es-ES" baseline="-25000" dirty="0"/>
              <a:t>2</a:t>
            </a:r>
            <a:endParaRPr lang="es-PE" baseline="-25000" dirty="0"/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123B349B-57C1-4DD9-A307-3907669F54B5}"/>
              </a:ext>
            </a:extLst>
          </p:cNvPr>
          <p:cNvSpPr txBox="1"/>
          <p:nvPr/>
        </p:nvSpPr>
        <p:spPr>
          <a:xfrm>
            <a:off x="1603299" y="159373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I</a:t>
            </a:r>
            <a:r>
              <a:rPr lang="es-ES" baseline="-25000" dirty="0"/>
              <a:t>3</a:t>
            </a:r>
            <a:endParaRPr lang="es-PE" baseline="-25000" dirty="0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830D6ABD-83A3-4AA0-BA8A-1BBC83BCA645}"/>
              </a:ext>
            </a:extLst>
          </p:cNvPr>
          <p:cNvSpPr txBox="1"/>
          <p:nvPr/>
        </p:nvSpPr>
        <p:spPr>
          <a:xfrm>
            <a:off x="1269048" y="207349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I</a:t>
            </a:r>
            <a:r>
              <a:rPr lang="es-ES" baseline="-25000" dirty="0"/>
              <a:t>4</a:t>
            </a:r>
            <a:endParaRPr lang="es-PE" baseline="-25000" dirty="0"/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5EABA56C-6203-4389-8DCB-B1C391D9B185}"/>
              </a:ext>
            </a:extLst>
          </p:cNvPr>
          <p:cNvSpPr txBox="1"/>
          <p:nvPr/>
        </p:nvSpPr>
        <p:spPr>
          <a:xfrm>
            <a:off x="812561" y="268822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I</a:t>
            </a:r>
            <a:r>
              <a:rPr lang="es-ES" baseline="-25000" dirty="0"/>
              <a:t>5</a:t>
            </a:r>
            <a:endParaRPr lang="es-PE" baseline="-25000" dirty="0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6853E45F-E14F-42D6-BA89-CE4122838DAF}"/>
              </a:ext>
            </a:extLst>
          </p:cNvPr>
          <p:cNvSpPr txBox="1"/>
          <p:nvPr/>
        </p:nvSpPr>
        <p:spPr>
          <a:xfrm>
            <a:off x="1316818" y="328210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I</a:t>
            </a:r>
            <a:r>
              <a:rPr lang="es-ES" baseline="-25000" dirty="0"/>
              <a:t>6</a:t>
            </a:r>
            <a:endParaRPr lang="es-PE" baseline="-25000" dirty="0"/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EBB6C9AF-3E3B-4101-BC72-D77E44AE31FB}"/>
              </a:ext>
            </a:extLst>
          </p:cNvPr>
          <p:cNvSpPr txBox="1"/>
          <p:nvPr/>
        </p:nvSpPr>
        <p:spPr>
          <a:xfrm>
            <a:off x="1686107" y="374396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I</a:t>
            </a:r>
            <a:r>
              <a:rPr lang="es-ES" baseline="-25000" dirty="0"/>
              <a:t>7</a:t>
            </a:r>
            <a:endParaRPr lang="es-PE" baseline="-25000" dirty="0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F00398E5-09CD-4455-98E4-E0F40F9F95CD}"/>
              </a:ext>
            </a:extLst>
          </p:cNvPr>
          <p:cNvSpPr txBox="1"/>
          <p:nvPr/>
        </p:nvSpPr>
        <p:spPr>
          <a:xfrm>
            <a:off x="2302109" y="415943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I</a:t>
            </a:r>
            <a:r>
              <a:rPr lang="es-ES" baseline="-25000" dirty="0"/>
              <a:t>8</a:t>
            </a:r>
            <a:endParaRPr lang="es-PE" baseline="-25000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1A0B6CEC-D39C-42CA-8BEA-F61E3E179AB0}"/>
              </a:ext>
            </a:extLst>
          </p:cNvPr>
          <p:cNvSpPr txBox="1"/>
          <p:nvPr/>
        </p:nvSpPr>
        <p:spPr>
          <a:xfrm>
            <a:off x="2865389" y="456473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I</a:t>
            </a:r>
            <a:r>
              <a:rPr lang="es-ES" baseline="-25000" dirty="0"/>
              <a:t>9</a:t>
            </a:r>
            <a:endParaRPr lang="es-PE" baseline="-25000" dirty="0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0EE321C4-4C7A-4591-8C1C-17D0C61EF5F4}"/>
              </a:ext>
            </a:extLst>
          </p:cNvPr>
          <p:cNvSpPr txBox="1"/>
          <p:nvPr/>
        </p:nvSpPr>
        <p:spPr>
          <a:xfrm>
            <a:off x="3583571" y="508350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-1</a:t>
            </a:r>
            <a:endParaRPr lang="es-PE" dirty="0"/>
          </a:p>
        </p:txBody>
      </p: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D01497A1-1DAF-4516-AA88-A96782289CD8}"/>
              </a:ext>
            </a:extLst>
          </p:cNvPr>
          <p:cNvCxnSpPr>
            <a:cxnSpLocks/>
            <a:stCxn id="15" idx="5"/>
          </p:cNvCxnSpPr>
          <p:nvPr/>
        </p:nvCxnSpPr>
        <p:spPr>
          <a:xfrm>
            <a:off x="3439762" y="1272230"/>
            <a:ext cx="620984" cy="3688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048073E3-97CA-415F-81CF-B330FCE8115E}"/>
              </a:ext>
            </a:extLst>
          </p:cNvPr>
          <p:cNvCxnSpPr>
            <a:cxnSpLocks/>
          </p:cNvCxnSpPr>
          <p:nvPr/>
        </p:nvCxnSpPr>
        <p:spPr>
          <a:xfrm>
            <a:off x="2934397" y="1738911"/>
            <a:ext cx="732882" cy="2930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470CC23C-CFBB-4EA8-8DA2-1DDF6A004D3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463594" y="2073498"/>
            <a:ext cx="874642" cy="261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4F07461A-1FF1-42C3-A2EC-95743155D4CF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2109945" y="2501114"/>
            <a:ext cx="925326" cy="994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1B10F969-0F44-45C2-93B2-02D950E5EF87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1702905" y="2920333"/>
            <a:ext cx="1052236" cy="83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F67124AF-09C6-45D5-97B7-BE9A6E056C53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2109944" y="3221021"/>
            <a:ext cx="935781" cy="1353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278EA414-C808-492D-B690-4652127BB401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2463594" y="3496396"/>
            <a:ext cx="874642" cy="287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A5202C97-1A51-469E-BE9D-DAE7655FE0CF}"/>
              </a:ext>
            </a:extLst>
          </p:cNvPr>
          <p:cNvCxnSpPr>
            <a:cxnSpLocks/>
            <a:stCxn id="22" idx="6"/>
          </p:cNvCxnSpPr>
          <p:nvPr/>
        </p:nvCxnSpPr>
        <p:spPr>
          <a:xfrm flipV="1">
            <a:off x="3046689" y="3811031"/>
            <a:ext cx="703565" cy="400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B3023A33-1218-4060-A54B-3D26098AE77D}"/>
              </a:ext>
            </a:extLst>
          </p:cNvPr>
          <p:cNvCxnSpPr>
            <a:cxnSpLocks/>
            <a:stCxn id="23" idx="6"/>
          </p:cNvCxnSpPr>
          <p:nvPr/>
        </p:nvCxnSpPr>
        <p:spPr>
          <a:xfrm flipV="1">
            <a:off x="3629784" y="4238647"/>
            <a:ext cx="518391" cy="400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A9D10BB0-A380-4AAD-B8DA-F40F5EFDD36F}"/>
              </a:ext>
            </a:extLst>
          </p:cNvPr>
          <p:cNvSpPr txBox="1"/>
          <p:nvPr/>
        </p:nvSpPr>
        <p:spPr>
          <a:xfrm>
            <a:off x="3845195" y="122181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w</a:t>
            </a:r>
            <a:r>
              <a:rPr lang="es-ES" baseline="-25000" dirty="0"/>
              <a:t>i1</a:t>
            </a:r>
            <a:endParaRPr lang="es-PE" baseline="-25000" dirty="0"/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C8AF857E-2CFF-4EF1-A8A1-D0E39C31CC89}"/>
              </a:ext>
            </a:extLst>
          </p:cNvPr>
          <p:cNvSpPr txBox="1"/>
          <p:nvPr/>
        </p:nvSpPr>
        <p:spPr>
          <a:xfrm>
            <a:off x="3428709" y="166613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w</a:t>
            </a:r>
            <a:r>
              <a:rPr lang="es-ES" baseline="-25000" dirty="0"/>
              <a:t>i2</a:t>
            </a:r>
            <a:endParaRPr lang="es-PE" baseline="-25000" dirty="0"/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FE9D1806-AD86-4D45-8216-E27AEB020096}"/>
              </a:ext>
            </a:extLst>
          </p:cNvPr>
          <p:cNvSpPr txBox="1"/>
          <p:nvPr/>
        </p:nvSpPr>
        <p:spPr>
          <a:xfrm>
            <a:off x="3075942" y="19860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w</a:t>
            </a:r>
            <a:r>
              <a:rPr lang="es-ES" baseline="-25000" dirty="0"/>
              <a:t>i3</a:t>
            </a:r>
            <a:endParaRPr lang="es-PE" baseline="-25000" dirty="0"/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1FF7FF72-06DC-4CCB-B704-7A8C81B8567B}"/>
              </a:ext>
            </a:extLst>
          </p:cNvPr>
          <p:cNvSpPr txBox="1"/>
          <p:nvPr/>
        </p:nvSpPr>
        <p:spPr>
          <a:xfrm>
            <a:off x="2760726" y="223921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w</a:t>
            </a:r>
            <a:r>
              <a:rPr lang="es-ES" baseline="-25000" dirty="0"/>
              <a:t>i4</a:t>
            </a:r>
            <a:endParaRPr lang="es-PE" baseline="-25000" dirty="0"/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AAA9D785-1E1C-4B09-9759-59F7F65C2F9E}"/>
              </a:ext>
            </a:extLst>
          </p:cNvPr>
          <p:cNvSpPr txBox="1"/>
          <p:nvPr/>
        </p:nvSpPr>
        <p:spPr>
          <a:xfrm>
            <a:off x="2468008" y="257002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w</a:t>
            </a:r>
            <a:r>
              <a:rPr lang="es-ES" baseline="-25000" dirty="0"/>
              <a:t>i5</a:t>
            </a:r>
            <a:endParaRPr lang="es-PE" baseline="-25000" dirty="0"/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58C4BCD4-2E35-4D55-B7DB-ABFB60260E17}"/>
              </a:ext>
            </a:extLst>
          </p:cNvPr>
          <p:cNvSpPr txBox="1"/>
          <p:nvPr/>
        </p:nvSpPr>
        <p:spPr>
          <a:xfrm>
            <a:off x="2740077" y="2879295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w</a:t>
            </a:r>
            <a:r>
              <a:rPr lang="es-ES" baseline="-25000" dirty="0"/>
              <a:t>i6</a:t>
            </a:r>
            <a:endParaRPr lang="es-PE" baseline="-25000" dirty="0"/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2C59FDB8-53C9-4766-AF9C-5B7EEE1E3991}"/>
              </a:ext>
            </a:extLst>
          </p:cNvPr>
          <p:cNvSpPr txBox="1"/>
          <p:nvPr/>
        </p:nvSpPr>
        <p:spPr>
          <a:xfrm>
            <a:off x="2992520" y="315400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w</a:t>
            </a:r>
            <a:r>
              <a:rPr lang="es-ES" baseline="-25000" dirty="0"/>
              <a:t>i7</a:t>
            </a:r>
            <a:endParaRPr lang="es-PE" baseline="-25000" dirty="0"/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EA32A684-87CA-412D-A373-A614156DBBF1}"/>
              </a:ext>
            </a:extLst>
          </p:cNvPr>
          <p:cNvSpPr txBox="1"/>
          <p:nvPr/>
        </p:nvSpPr>
        <p:spPr>
          <a:xfrm>
            <a:off x="3300767" y="351178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w</a:t>
            </a:r>
            <a:r>
              <a:rPr lang="es-ES" baseline="-25000" dirty="0"/>
              <a:t>i8</a:t>
            </a:r>
            <a:endParaRPr lang="es-PE" baseline="-25000" dirty="0"/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B34DB600-38B5-4478-BA7F-3FF1482537F8}"/>
              </a:ext>
            </a:extLst>
          </p:cNvPr>
          <p:cNvSpPr txBox="1"/>
          <p:nvPr/>
        </p:nvSpPr>
        <p:spPr>
          <a:xfrm>
            <a:off x="3708482" y="394034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w</a:t>
            </a:r>
            <a:r>
              <a:rPr lang="es-ES" baseline="-25000" dirty="0"/>
              <a:t>i9</a:t>
            </a:r>
            <a:endParaRPr lang="es-PE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6AA548EE-6E99-419F-9908-5B90BBBA56A8}"/>
                  </a:ext>
                </a:extLst>
              </p:cNvPr>
              <p:cNvSpPr txBox="1"/>
              <p:nvPr/>
            </p:nvSpPr>
            <p:spPr>
              <a:xfrm>
                <a:off x="6747312" y="4783816"/>
                <a:ext cx="2170492" cy="4855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PE" i="1" dirty="0"/>
                  <a:t>t</a:t>
                </a:r>
                <a:r>
                  <a:rPr lang="es-PE" sz="1800" i="1" dirty="0"/>
                  <a:t>anh(x)=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PE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6AA548EE-6E99-419F-9908-5B90BBBA5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12" y="4783816"/>
                <a:ext cx="2170492" cy="485518"/>
              </a:xfrm>
              <a:prstGeom prst="rect">
                <a:avLst/>
              </a:prstGeom>
              <a:blipFill>
                <a:blip r:embed="rId3"/>
                <a:stretch>
                  <a:fillRect l="-2528" b="-886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87110A92-3985-413B-9C6F-93649BFA3E50}"/>
              </a:ext>
            </a:extLst>
          </p:cNvPr>
          <p:cNvSpPr txBox="1"/>
          <p:nvPr/>
        </p:nvSpPr>
        <p:spPr>
          <a:xfrm>
            <a:off x="5511800" y="393700"/>
            <a:ext cx="1724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LUNES/ AGOSTO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E68CDB9A-00E6-4FC4-B072-2234803585E4}"/>
              </a:ext>
            </a:extLst>
          </p:cNvPr>
          <p:cNvSpPr txBox="1"/>
          <p:nvPr/>
        </p:nvSpPr>
        <p:spPr>
          <a:xfrm>
            <a:off x="5596496" y="888974"/>
            <a:ext cx="6252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1    8                      12   16    20   15    8    6  10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D370430B-8BF0-4EBA-9C5F-EAA73A2F7D2C}"/>
              </a:ext>
            </a:extLst>
          </p:cNvPr>
          <p:cNvSpPr txBox="1"/>
          <p:nvPr/>
        </p:nvSpPr>
        <p:spPr>
          <a:xfrm>
            <a:off x="6200612" y="1297172"/>
            <a:ext cx="190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MARTES/ AGOSTO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F654700C-8E3A-41FA-8D97-E2EC53C450B4}"/>
              </a:ext>
            </a:extLst>
          </p:cNvPr>
          <p:cNvSpPr txBox="1"/>
          <p:nvPr/>
        </p:nvSpPr>
        <p:spPr>
          <a:xfrm>
            <a:off x="6285308" y="1792446"/>
            <a:ext cx="6252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2    8         16    20   15    8    6  10   15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C1CA589D-550C-4055-B1EA-C59E20DB1DD0}"/>
              </a:ext>
            </a:extLst>
          </p:cNvPr>
          <p:cNvSpPr txBox="1"/>
          <p:nvPr/>
        </p:nvSpPr>
        <p:spPr>
          <a:xfrm>
            <a:off x="6287763" y="5558613"/>
            <a:ext cx="190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MARTES/ AGOSTO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635D7675-9E65-49F3-BB4A-E60B9E448FE8}"/>
              </a:ext>
            </a:extLst>
          </p:cNvPr>
          <p:cNvSpPr txBox="1"/>
          <p:nvPr/>
        </p:nvSpPr>
        <p:spPr>
          <a:xfrm>
            <a:off x="6372459" y="6053887"/>
            <a:ext cx="6252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2    8         12    13  14  15  X  </a:t>
            </a:r>
            <a:r>
              <a:rPr lang="es-PE" dirty="0" err="1"/>
              <a:t>X</a:t>
            </a:r>
            <a:r>
              <a:rPr lang="es-PE" dirty="0"/>
              <a:t>   </a:t>
            </a:r>
            <a:r>
              <a:rPr lang="es-PE" dirty="0" err="1"/>
              <a:t>X</a:t>
            </a:r>
            <a:r>
              <a:rPr lang="es-PE" dirty="0"/>
              <a:t>   </a:t>
            </a:r>
            <a:r>
              <a:rPr lang="es-PE" dirty="0" err="1"/>
              <a:t>X</a:t>
            </a:r>
            <a:r>
              <a:rPr lang="es-PE" dirty="0"/>
              <a:t>   </a:t>
            </a:r>
            <a:r>
              <a:rPr lang="es-PE" dirty="0" err="1"/>
              <a:t>X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6432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93B1E-EC1F-4A8C-B874-C04317F75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47" y="0"/>
            <a:ext cx="10515600" cy="1325563"/>
          </a:xfrm>
        </p:spPr>
        <p:txBody>
          <a:bodyPr/>
          <a:lstStyle/>
          <a:p>
            <a:r>
              <a:rPr lang="es-PE" dirty="0"/>
              <a:t>PREDICCION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A5ECAFD3-1471-4040-9289-60D7E68CFD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457358"/>
              </p:ext>
            </p:extLst>
          </p:nvPr>
        </p:nvGraphicFramePr>
        <p:xfrm>
          <a:off x="838200" y="1825625"/>
          <a:ext cx="105156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5776675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741116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914363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0061005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4909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VENTA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UNIDAD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11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7 SABADO -&gt;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TRANSACCION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0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7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63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132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TRANSACCION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602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TRANSACCION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94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TRANSACCION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731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TRANSACCION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69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TRANSACCION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863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TRANSACCION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59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TRANSACCION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194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TRANSACCION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361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TRANSACCION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672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47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972FDF9-DE02-43D8-96F9-AA188A920B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59245"/>
              </p:ext>
            </p:extLst>
          </p:nvPr>
        </p:nvGraphicFramePr>
        <p:xfrm>
          <a:off x="0" y="0"/>
          <a:ext cx="12191999" cy="7286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0202">
                  <a:extLst>
                    <a:ext uri="{9D8B030D-6E8A-4147-A177-3AD203B41FA5}">
                      <a16:colId xmlns:a16="http://schemas.microsoft.com/office/drawing/2014/main" val="1031357530"/>
                    </a:ext>
                  </a:extLst>
                </a:gridCol>
                <a:gridCol w="2577505">
                  <a:extLst>
                    <a:ext uri="{9D8B030D-6E8A-4147-A177-3AD203B41FA5}">
                      <a16:colId xmlns:a16="http://schemas.microsoft.com/office/drawing/2014/main" val="1168632228"/>
                    </a:ext>
                  </a:extLst>
                </a:gridCol>
                <a:gridCol w="1227382">
                  <a:extLst>
                    <a:ext uri="{9D8B030D-6E8A-4147-A177-3AD203B41FA5}">
                      <a16:colId xmlns:a16="http://schemas.microsoft.com/office/drawing/2014/main" val="1295593594"/>
                    </a:ext>
                  </a:extLst>
                </a:gridCol>
                <a:gridCol w="1227382">
                  <a:extLst>
                    <a:ext uri="{9D8B030D-6E8A-4147-A177-3AD203B41FA5}">
                      <a16:colId xmlns:a16="http://schemas.microsoft.com/office/drawing/2014/main" val="416093874"/>
                    </a:ext>
                  </a:extLst>
                </a:gridCol>
                <a:gridCol w="1227382">
                  <a:extLst>
                    <a:ext uri="{9D8B030D-6E8A-4147-A177-3AD203B41FA5}">
                      <a16:colId xmlns:a16="http://schemas.microsoft.com/office/drawing/2014/main" val="959411677"/>
                    </a:ext>
                  </a:extLst>
                </a:gridCol>
                <a:gridCol w="1227382">
                  <a:extLst>
                    <a:ext uri="{9D8B030D-6E8A-4147-A177-3AD203B41FA5}">
                      <a16:colId xmlns:a16="http://schemas.microsoft.com/office/drawing/2014/main" val="1803270692"/>
                    </a:ext>
                  </a:extLst>
                </a:gridCol>
                <a:gridCol w="1227382">
                  <a:extLst>
                    <a:ext uri="{9D8B030D-6E8A-4147-A177-3AD203B41FA5}">
                      <a16:colId xmlns:a16="http://schemas.microsoft.com/office/drawing/2014/main" val="2905271966"/>
                    </a:ext>
                  </a:extLst>
                </a:gridCol>
                <a:gridCol w="1227382">
                  <a:extLst>
                    <a:ext uri="{9D8B030D-6E8A-4147-A177-3AD203B41FA5}">
                      <a16:colId xmlns:a16="http://schemas.microsoft.com/office/drawing/2014/main" val="706553"/>
                    </a:ext>
                  </a:extLst>
                </a:gridCol>
              </a:tblGrid>
              <a:tr h="214917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 dirty="0" err="1">
                          <a:effectLst/>
                        </a:rPr>
                        <a:t>Model</a:t>
                      </a:r>
                      <a:r>
                        <a:rPr lang="es-PE" sz="1600" u="none" strike="noStrike" dirty="0">
                          <a:effectLst/>
                        </a:rPr>
                        <a:t>: "</a:t>
                      </a:r>
                      <a:r>
                        <a:rPr lang="es-PE" sz="1600" u="none" strike="noStrike" dirty="0" err="1">
                          <a:effectLst/>
                        </a:rPr>
                        <a:t>model</a:t>
                      </a:r>
                      <a:r>
                        <a:rPr lang="es-PE" sz="1600" u="none" strike="noStrike" dirty="0">
                          <a:effectLst/>
                        </a:rPr>
                        <a:t>"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extLst>
                  <a:ext uri="{0D108BD9-81ED-4DB2-BD59-A6C34878D82A}">
                    <a16:rowId xmlns:a16="http://schemas.microsoft.com/office/drawing/2014/main" val="486074561"/>
                  </a:ext>
                </a:extLst>
              </a:tr>
              <a:tr h="388999">
                <a:tc gridSpan="7"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 dirty="0">
                          <a:effectLst/>
                        </a:rPr>
                        <a:t>__________________________________________________________________________________________________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extLst>
                  <a:ext uri="{0D108BD9-81ED-4DB2-BD59-A6C34878D82A}">
                    <a16:rowId xmlns:a16="http://schemas.microsoft.com/office/drawing/2014/main" val="181176379"/>
                  </a:ext>
                </a:extLst>
              </a:tr>
              <a:tr h="214917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>
                          <a:effectLst/>
                        </a:rPr>
                        <a:t>Layer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>
                          <a:effectLst/>
                        </a:rPr>
                        <a:t>(type)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>
                          <a:effectLst/>
                        </a:rPr>
                        <a:t>Output Shape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>
                          <a:effectLst/>
                        </a:rPr>
                        <a:t>Param #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>
                          <a:effectLst/>
                        </a:rPr>
                        <a:t>Connected to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218093"/>
                  </a:ext>
                </a:extLst>
              </a:tr>
              <a:tr h="388999">
                <a:tc gridSpan="8"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 dirty="0">
                          <a:effectLst/>
                        </a:rPr>
                        <a:t>==================================================================================================================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968864"/>
                  </a:ext>
                </a:extLst>
              </a:tr>
              <a:tr h="214917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>
                          <a:effectLst/>
                        </a:rPr>
                        <a:t>dias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>
                          <a:effectLst/>
                        </a:rPr>
                        <a:t>(InputLayer)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>
                          <a:effectLst/>
                        </a:rPr>
                        <a:t>[(None,1)]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u="none" strike="noStrike">
                          <a:effectLst/>
                        </a:rPr>
                        <a:t>0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extLst>
                  <a:ext uri="{0D108BD9-81ED-4DB2-BD59-A6C34878D82A}">
                    <a16:rowId xmlns:a16="http://schemas.microsoft.com/office/drawing/2014/main" val="3135550608"/>
                  </a:ext>
                </a:extLst>
              </a:tr>
              <a:tr h="388999">
                <a:tc gridSpan="7"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>
                          <a:effectLst/>
                        </a:rPr>
                        <a:t>__________________________________________________________________________________________________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extLst>
                  <a:ext uri="{0D108BD9-81ED-4DB2-BD59-A6C34878D82A}">
                    <a16:rowId xmlns:a16="http://schemas.microsoft.com/office/drawing/2014/main" val="2966140263"/>
                  </a:ext>
                </a:extLst>
              </a:tr>
              <a:tr h="214917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>
                          <a:effectLst/>
                        </a:rPr>
                        <a:t>meses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>
                          <a:effectLst/>
                        </a:rPr>
                        <a:t>(InputLayer)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>
                          <a:effectLst/>
                        </a:rPr>
                        <a:t>[(None,1)]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u="none" strike="noStrike">
                          <a:effectLst/>
                        </a:rPr>
                        <a:t>0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extLst>
                  <a:ext uri="{0D108BD9-81ED-4DB2-BD59-A6C34878D82A}">
                    <a16:rowId xmlns:a16="http://schemas.microsoft.com/office/drawing/2014/main" val="805455921"/>
                  </a:ext>
                </a:extLst>
              </a:tr>
              <a:tr h="388999">
                <a:tc gridSpan="7"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 dirty="0">
                          <a:effectLst/>
                        </a:rPr>
                        <a:t>__________________________________________________________________________________________________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extLst>
                  <a:ext uri="{0D108BD9-81ED-4DB2-BD59-A6C34878D82A}">
                    <a16:rowId xmlns:a16="http://schemas.microsoft.com/office/drawing/2014/main" val="1752657783"/>
                  </a:ext>
                </a:extLst>
              </a:tr>
              <a:tr h="214917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>
                          <a:effectLst/>
                        </a:rPr>
                        <a:t>embedding   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>
                          <a:effectLst/>
                        </a:rPr>
                        <a:t>(Embedding)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>
                          <a:effectLst/>
                        </a:rPr>
                        <a:t>(None,1,2)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u="none" strike="noStrike">
                          <a:effectLst/>
                        </a:rPr>
                        <a:t>16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>
                          <a:effectLst/>
                        </a:rPr>
                        <a:t>dias[0][0]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extLst>
                  <a:ext uri="{0D108BD9-81ED-4DB2-BD59-A6C34878D82A}">
                    <a16:rowId xmlns:a16="http://schemas.microsoft.com/office/drawing/2014/main" val="772601398"/>
                  </a:ext>
                </a:extLst>
              </a:tr>
              <a:tr h="388999">
                <a:tc gridSpan="7"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 dirty="0">
                          <a:effectLst/>
                        </a:rPr>
                        <a:t>__________________________________________________________________________________________________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extLst>
                  <a:ext uri="{0D108BD9-81ED-4DB2-BD59-A6C34878D82A}">
                    <a16:rowId xmlns:a16="http://schemas.microsoft.com/office/drawing/2014/main" val="704631565"/>
                  </a:ext>
                </a:extLst>
              </a:tr>
              <a:tr h="214917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>
                          <a:effectLst/>
                        </a:rPr>
                        <a:t>embedding_1                             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>
                          <a:effectLst/>
                        </a:rPr>
                        <a:t>(Embedding)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>
                          <a:effectLst/>
                        </a:rPr>
                        <a:t>(None,1,4)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u="none" strike="noStrike">
                          <a:effectLst/>
                        </a:rPr>
                        <a:t>52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>
                          <a:effectLst/>
                        </a:rPr>
                        <a:t>meses[0][0]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extLst>
                  <a:ext uri="{0D108BD9-81ED-4DB2-BD59-A6C34878D82A}">
                    <a16:rowId xmlns:a16="http://schemas.microsoft.com/office/drawing/2014/main" val="953535986"/>
                  </a:ext>
                </a:extLst>
              </a:tr>
              <a:tr h="388999">
                <a:tc gridSpan="7"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 dirty="0">
                          <a:effectLst/>
                        </a:rPr>
                        <a:t>__________________________________________________________________________________________________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extLst>
                  <a:ext uri="{0D108BD9-81ED-4DB2-BD59-A6C34878D82A}">
                    <a16:rowId xmlns:a16="http://schemas.microsoft.com/office/drawing/2014/main" val="842229144"/>
                  </a:ext>
                </a:extLst>
              </a:tr>
              <a:tr h="214917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>
                          <a:effectLst/>
                        </a:rPr>
                        <a:t>concatenate 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 dirty="0">
                          <a:effectLst/>
                        </a:rPr>
                        <a:t>(</a:t>
                      </a:r>
                      <a:r>
                        <a:rPr lang="es-PE" sz="1600" u="none" strike="noStrike" dirty="0" err="1">
                          <a:effectLst/>
                        </a:rPr>
                        <a:t>Concatenate</a:t>
                      </a:r>
                      <a:r>
                        <a:rPr lang="es-PE" sz="1600" u="none" strike="noStrike" dirty="0">
                          <a:effectLst/>
                        </a:rPr>
                        <a:t>)      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>
                          <a:effectLst/>
                        </a:rPr>
                        <a:t>(None,1,6)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u="none" strike="noStrike">
                          <a:effectLst/>
                        </a:rPr>
                        <a:t>0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>
                          <a:effectLst/>
                        </a:rPr>
                        <a:t>embedding[0][0]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126877"/>
                  </a:ext>
                </a:extLst>
              </a:tr>
              <a:tr h="21491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>
                          <a:effectLst/>
                        </a:rPr>
                        <a:t>                                                                 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>
                          <a:effectLst/>
                        </a:rPr>
                        <a:t>embedding_1[0][0]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060989"/>
                  </a:ext>
                </a:extLst>
              </a:tr>
              <a:tr h="388999">
                <a:tc gridSpan="7"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>
                          <a:effectLst/>
                        </a:rPr>
                        <a:t>__________________________________________________________________________________________________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extLst>
                  <a:ext uri="{0D108BD9-81ED-4DB2-BD59-A6C34878D82A}">
                    <a16:rowId xmlns:a16="http://schemas.microsoft.com/office/drawing/2014/main" val="2637784780"/>
                  </a:ext>
                </a:extLst>
              </a:tr>
              <a:tr h="214917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>
                          <a:effectLst/>
                        </a:rPr>
                        <a:t>flatten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>
                          <a:effectLst/>
                        </a:rPr>
                        <a:t>(Flatten)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>
                          <a:effectLst/>
                        </a:rPr>
                        <a:t>(None,6)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u="none" strike="noStrike">
                          <a:effectLst/>
                        </a:rPr>
                        <a:t>0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>
                          <a:effectLst/>
                        </a:rPr>
                        <a:t>concatenate[0][0]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916068"/>
                  </a:ext>
                </a:extLst>
              </a:tr>
              <a:tr h="388999">
                <a:tc gridSpan="7"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>
                          <a:effectLst/>
                        </a:rPr>
                        <a:t>__________________________________________________________________________________________________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extLst>
                  <a:ext uri="{0D108BD9-81ED-4DB2-BD59-A6C34878D82A}">
                    <a16:rowId xmlns:a16="http://schemas.microsoft.com/office/drawing/2014/main" val="3239960273"/>
                  </a:ext>
                </a:extLst>
              </a:tr>
              <a:tr h="214917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>
                          <a:effectLst/>
                        </a:rPr>
                        <a:t>dense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>
                          <a:effectLst/>
                        </a:rPr>
                        <a:t>(Dense)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>
                          <a:effectLst/>
                        </a:rPr>
                        <a:t>(None,7)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u="none" strike="noStrike">
                          <a:effectLst/>
                        </a:rPr>
                        <a:t>49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>
                          <a:effectLst/>
                        </a:rPr>
                        <a:t>flatten[0][0]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513294"/>
                  </a:ext>
                </a:extLst>
              </a:tr>
              <a:tr h="388999">
                <a:tc gridSpan="7"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>
                          <a:effectLst/>
                        </a:rPr>
                        <a:t>__________________________________________________________________________________________________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extLst>
                  <a:ext uri="{0D108BD9-81ED-4DB2-BD59-A6C34878D82A}">
                    <a16:rowId xmlns:a16="http://schemas.microsoft.com/office/drawing/2014/main" val="2680075544"/>
                  </a:ext>
                </a:extLst>
              </a:tr>
              <a:tr h="214917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>
                          <a:effectLst/>
                        </a:rPr>
                        <a:t>cli 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>
                          <a:effectLst/>
                        </a:rPr>
                        <a:t>(InputLayer)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>
                          <a:effectLst/>
                        </a:rPr>
                        <a:t>[(None,7)]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u="none" strike="noStrike">
                          <a:effectLst/>
                        </a:rPr>
                        <a:t>0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extLst>
                  <a:ext uri="{0D108BD9-81ED-4DB2-BD59-A6C34878D82A}">
                    <a16:rowId xmlns:a16="http://schemas.microsoft.com/office/drawing/2014/main" val="973319688"/>
                  </a:ext>
                </a:extLst>
              </a:tr>
              <a:tr h="388999">
                <a:tc gridSpan="7"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 dirty="0">
                          <a:effectLst/>
                        </a:rPr>
                        <a:t>__________________________________________________________________________________________________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extLst>
                  <a:ext uri="{0D108BD9-81ED-4DB2-BD59-A6C34878D82A}">
                    <a16:rowId xmlns:a16="http://schemas.microsoft.com/office/drawing/2014/main" val="2010178903"/>
                  </a:ext>
                </a:extLst>
              </a:tr>
              <a:tr h="214917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>
                          <a:effectLst/>
                        </a:rPr>
                        <a:t>dense_1                              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>
                          <a:effectLst/>
                        </a:rPr>
                        <a:t>(Dense)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>
                          <a:effectLst/>
                        </a:rPr>
                        <a:t>(None,1)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u="none" strike="noStrike">
                          <a:effectLst/>
                        </a:rPr>
                        <a:t>8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>
                          <a:effectLst/>
                        </a:rPr>
                        <a:t>dense[0][0]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extLst>
                  <a:ext uri="{0D108BD9-81ED-4DB2-BD59-A6C34878D82A}">
                    <a16:rowId xmlns:a16="http://schemas.microsoft.com/office/drawing/2014/main" val="287949903"/>
                  </a:ext>
                </a:extLst>
              </a:tr>
              <a:tr h="388999">
                <a:tc gridSpan="7">
                  <a:txBody>
                    <a:bodyPr/>
                    <a:lstStyle/>
                    <a:p>
                      <a:pPr algn="l" fontAlgn="b"/>
                      <a:r>
                        <a:rPr lang="es-PE" sz="1600" u="none" strike="noStrike" dirty="0">
                          <a:effectLst/>
                        </a:rPr>
                        <a:t>==================================================================================================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8" marR="6818" marT="6818" marB="0" anchor="b"/>
                </a:tc>
                <a:extLst>
                  <a:ext uri="{0D108BD9-81ED-4DB2-BD59-A6C34878D82A}">
                    <a16:rowId xmlns:a16="http://schemas.microsoft.com/office/drawing/2014/main" val="3007077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89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DD721C3-FACF-4A0A-966B-45BE80BEE2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166611"/>
              </p:ext>
            </p:extLst>
          </p:nvPr>
        </p:nvGraphicFramePr>
        <p:xfrm>
          <a:off x="13855" y="475989"/>
          <a:ext cx="5818909" cy="5906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8909">
                  <a:extLst>
                    <a:ext uri="{9D8B030D-6E8A-4147-A177-3AD203B41FA5}">
                      <a16:colId xmlns:a16="http://schemas.microsoft.com/office/drawing/2014/main" val="423973182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2400" u="none" strike="noStrike" dirty="0" err="1">
                          <a:effectLst/>
                        </a:rPr>
                        <a:t>dias</a:t>
                      </a:r>
                      <a:endParaRPr lang="es-P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6420407"/>
                  </a:ext>
                </a:extLst>
              </a:tr>
              <a:tr h="519545">
                <a:tc>
                  <a:txBody>
                    <a:bodyPr/>
                    <a:lstStyle/>
                    <a:p>
                      <a:pPr algn="l" fontAlgn="b"/>
                      <a:r>
                        <a:rPr lang="es-P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[]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6031411"/>
                  </a:ext>
                </a:extLst>
              </a:tr>
              <a:tr h="498764">
                <a:tc>
                  <a:txBody>
                    <a:bodyPr/>
                    <a:lstStyle/>
                    <a:p>
                      <a:pPr algn="ctr" fontAlgn="b"/>
                      <a:r>
                        <a:rPr lang="es-PE" sz="2400" u="none" strike="noStrike" dirty="0">
                          <a:effectLst/>
                        </a:rPr>
                        <a:t>meses</a:t>
                      </a:r>
                      <a:endParaRPr lang="es-P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064539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es-P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[]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1608190"/>
                  </a:ext>
                </a:extLst>
              </a:tr>
              <a:tr h="595746">
                <a:tc>
                  <a:txBody>
                    <a:bodyPr/>
                    <a:lstStyle/>
                    <a:p>
                      <a:pPr algn="ctr" fontAlgn="b"/>
                      <a:r>
                        <a:rPr lang="es-PE" sz="2400" u="none" strike="noStrike" dirty="0" err="1">
                          <a:effectLst/>
                        </a:rPr>
                        <a:t>embedding</a:t>
                      </a:r>
                      <a:r>
                        <a:rPr lang="es-PE" sz="2400" u="none" strike="noStrike" dirty="0">
                          <a:effectLst/>
                        </a:rPr>
                        <a:t>   </a:t>
                      </a:r>
                      <a:endParaRPr lang="es-P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25059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[array([[ 0.01005911,  0.03970698],</a:t>
                      </a:r>
                    </a:p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[ 0.02185904, -0.02607424],</a:t>
                      </a:r>
                    </a:p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[-0.04583318,  0.00258782],</a:t>
                      </a:r>
                    </a:p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[ 0.00146791,  0.04234949],</a:t>
                      </a:r>
                    </a:p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[ 0.04874283,  0.00627297],</a:t>
                      </a:r>
                    </a:p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[-0.00251114, -0.02157964],</a:t>
                      </a:r>
                    </a:p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[ 0.03688854,  0.00711428],</a:t>
                      </a:r>
                    </a:p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[ 0.02676693,  0.03045951]],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dtype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=float32)]</a:t>
                      </a:r>
                      <a:endParaRPr lang="es-P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5969926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37409B6-BFC5-4CB2-A901-A87EF3A41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103396"/>
              </p:ext>
            </p:extLst>
          </p:nvPr>
        </p:nvGraphicFramePr>
        <p:xfrm>
          <a:off x="5832764" y="0"/>
          <a:ext cx="6345381" cy="10369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45381">
                  <a:extLst>
                    <a:ext uri="{9D8B030D-6E8A-4147-A177-3AD203B41FA5}">
                      <a16:colId xmlns:a16="http://schemas.microsoft.com/office/drawing/2014/main" val="20525394"/>
                    </a:ext>
                  </a:extLst>
                </a:gridCol>
              </a:tblGrid>
              <a:tr h="484909">
                <a:tc>
                  <a:txBody>
                    <a:bodyPr/>
                    <a:lstStyle/>
                    <a:p>
                      <a:pPr algn="ctr" fontAlgn="b"/>
                      <a:r>
                        <a:rPr lang="es-PE" sz="2400" u="none" strike="noStrike" dirty="0">
                          <a:effectLst/>
                        </a:rPr>
                        <a:t>embedding_1                             </a:t>
                      </a:r>
                      <a:endParaRPr lang="es-P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0800489"/>
                  </a:ext>
                </a:extLst>
              </a:tr>
              <a:tr h="58069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[array([[ 0.0361029 , -0.01251385,  0.00761961, -0.00554172],</a:t>
                      </a:r>
                    </a:p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[-0.02127033,  0.03151026,  0.04832902,  0.00144417],</a:t>
                      </a:r>
                    </a:p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[-0.01189889,  0.04535178, -0.04264914,  0.03213857],</a:t>
                      </a:r>
                    </a:p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[ 0.00802897,  0.0232721 , -0.01697308,  0.01357887],</a:t>
                      </a:r>
                    </a:p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[ 0.02026353,  0.03613437,  0.0384298 ,  0.0327024 ],</a:t>
                      </a:r>
                    </a:p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[ 0.0278833 ,  0.04037589, -0.04057342, -0.01149529],</a:t>
                      </a:r>
                    </a:p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[-0.02317659,  0.01744969,  0.00709688, -0.02930545],</a:t>
                      </a:r>
                    </a:p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[-0.01304359, -0.01074774,  0.01522423, -0.03864493],</a:t>
                      </a:r>
                    </a:p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[-0.00311161, -0.02071114,  0.03139249,  0.02594158],</a:t>
                      </a:r>
                    </a:p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[ 0.0269668 ,  0.02272052,  0.0094591 ,  0.01253719],</a:t>
                      </a:r>
                    </a:p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[ 0.03004154,  0.02009355,  0.04568258, -0.0356533 ],</a:t>
                      </a:r>
                    </a:p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[ 0.01164291,  0.03480084, -0.01987488, -0.04527205],</a:t>
                      </a:r>
                    </a:p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[ 0.01080072, -0.04753548, -0.02920255, -0.01925405]],</a:t>
                      </a:r>
                    </a:p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dtype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=float32)]</a:t>
                      </a:r>
                      <a:endParaRPr lang="es-P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0172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235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B09CB99-24FD-44D3-80C3-58DCD8A31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538935"/>
              </p:ext>
            </p:extLst>
          </p:nvPr>
        </p:nvGraphicFramePr>
        <p:xfrm>
          <a:off x="0" y="0"/>
          <a:ext cx="6345381" cy="9055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45381">
                  <a:extLst>
                    <a:ext uri="{9D8B030D-6E8A-4147-A177-3AD203B41FA5}">
                      <a16:colId xmlns:a16="http://schemas.microsoft.com/office/drawing/2014/main" val="1778921422"/>
                    </a:ext>
                  </a:extLst>
                </a:gridCol>
              </a:tblGrid>
              <a:tr h="389468">
                <a:tc>
                  <a:txBody>
                    <a:bodyPr/>
                    <a:lstStyle/>
                    <a:p>
                      <a:pPr algn="ctr" fontAlgn="b"/>
                      <a:r>
                        <a:rPr lang="es-PE" sz="2400" u="none" strike="noStrike" dirty="0" err="1">
                          <a:effectLst/>
                        </a:rPr>
                        <a:t>concatenate</a:t>
                      </a:r>
                      <a:r>
                        <a:rPr lang="es-PE" sz="2400" u="none" strike="noStrike" dirty="0">
                          <a:effectLst/>
                        </a:rPr>
                        <a:t> </a:t>
                      </a:r>
                      <a:endParaRPr lang="es-P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5156958"/>
                  </a:ext>
                </a:extLst>
              </a:tr>
              <a:tr h="446083">
                <a:tc>
                  <a:txBody>
                    <a:bodyPr/>
                    <a:lstStyle/>
                    <a:p>
                      <a:pPr algn="l" fontAlgn="b"/>
                      <a:r>
                        <a:rPr lang="es-PE" sz="2400" u="none" strike="noStrike" dirty="0">
                          <a:effectLst/>
                        </a:rPr>
                        <a:t>[]                                               </a:t>
                      </a:r>
                      <a:endParaRPr lang="es-P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5698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2400" u="none" strike="noStrike" dirty="0" err="1">
                          <a:effectLst/>
                        </a:rPr>
                        <a:t>flatten</a:t>
                      </a:r>
                      <a:endParaRPr lang="es-P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3570105"/>
                  </a:ext>
                </a:extLst>
              </a:tr>
              <a:tr h="360219">
                <a:tc>
                  <a:txBody>
                    <a:bodyPr/>
                    <a:lstStyle/>
                    <a:p>
                      <a:pPr algn="l" fontAlgn="b"/>
                      <a:r>
                        <a:rPr lang="es-PE" sz="2400" u="none" strike="noStrike" dirty="0">
                          <a:effectLst/>
                        </a:rPr>
                        <a:t>[] </a:t>
                      </a:r>
                      <a:endParaRPr lang="es-P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8956917"/>
                  </a:ext>
                </a:extLst>
              </a:tr>
              <a:tr h="428279">
                <a:tc>
                  <a:txBody>
                    <a:bodyPr/>
                    <a:lstStyle/>
                    <a:p>
                      <a:pPr algn="ctr" fontAlgn="b"/>
                      <a:r>
                        <a:rPr lang="es-PE" sz="2400" u="none" strike="noStrike" dirty="0">
                          <a:effectLst/>
                        </a:rPr>
                        <a:t>dense</a:t>
                      </a:r>
                      <a:endParaRPr lang="es-P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6481758"/>
                  </a:ext>
                </a:extLst>
              </a:tr>
              <a:tr h="58069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[array([[-0.09783798, -0.37016004, -0.40648958,  0.62583387, -0.1991066 ,</a:t>
                      </a:r>
                    </a:p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0.14300919, -0.61543834],</a:t>
                      </a:r>
                    </a:p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[ 0.01356936, -0.19301188,  0.6453155 , -0.0891279 ,  0.24064958,</a:t>
                      </a:r>
                    </a:p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0.4406098 ,  0.11191952],</a:t>
                      </a:r>
                    </a:p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[-0.5523447 , -0.39245442, -0.16448247, -0.5489588 , -0.47191638,</a:t>
                      </a:r>
                    </a:p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0.5602832 ,  0.50211596],</a:t>
                      </a:r>
                    </a:p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[ 0.45424914, -0.31530723, -0.06899458,  0.13679588, -0.44559404,</a:t>
                      </a:r>
                    </a:p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-0.11531883, -0.39963567],</a:t>
                      </a:r>
                    </a:p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[-0.45011878, -0.5917403 ,  0.31533593,  0.30810636, -0.38099334,</a:t>
                      </a:r>
                    </a:p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0.6182846 ,  0.08873022],</a:t>
                      </a:r>
                    </a:p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[ 0.47939467,  0.35198128,  0.27396023,  0.3985765 ,  0.6189643 ,</a:t>
                      </a:r>
                    </a:p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-0.38305703, -0.36621568]],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dtype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=float32), array([0., 0., 0., 0., 0., 0., 0.],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dtype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=float32)]</a:t>
                      </a:r>
                      <a:endParaRPr lang="es-P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2887610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E5CA8A5C-00D2-498E-8226-31B3189A3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1769"/>
              </p:ext>
            </p:extLst>
          </p:nvPr>
        </p:nvGraphicFramePr>
        <p:xfrm>
          <a:off x="6345380" y="204643"/>
          <a:ext cx="5846619" cy="46776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46619">
                  <a:extLst>
                    <a:ext uri="{9D8B030D-6E8A-4147-A177-3AD203B41FA5}">
                      <a16:colId xmlns:a16="http://schemas.microsoft.com/office/drawing/2014/main" val="2524250582"/>
                    </a:ext>
                  </a:extLst>
                </a:gridCol>
              </a:tblGrid>
              <a:tr h="580694">
                <a:tc>
                  <a:txBody>
                    <a:bodyPr/>
                    <a:lstStyle/>
                    <a:p>
                      <a:pPr algn="ctr" fontAlgn="b"/>
                      <a:r>
                        <a:rPr lang="es-PE" sz="2400" u="none" strike="noStrike" dirty="0" err="1">
                          <a:effectLst/>
                        </a:rPr>
                        <a:t>cli</a:t>
                      </a:r>
                      <a:r>
                        <a:rPr lang="es-PE" sz="2400" u="none" strike="noStrike" dirty="0">
                          <a:effectLst/>
                        </a:rPr>
                        <a:t> </a:t>
                      </a:r>
                      <a:endParaRPr lang="es-P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1785872"/>
                  </a:ext>
                </a:extLst>
              </a:tr>
              <a:tr h="580694">
                <a:tc>
                  <a:txBody>
                    <a:bodyPr/>
                    <a:lstStyle/>
                    <a:p>
                      <a:pPr algn="l" fontAlgn="b"/>
                      <a:r>
                        <a:rPr lang="es-P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[]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0446327"/>
                  </a:ext>
                </a:extLst>
              </a:tr>
              <a:tr h="580694">
                <a:tc>
                  <a:txBody>
                    <a:bodyPr/>
                    <a:lstStyle/>
                    <a:p>
                      <a:pPr algn="ctr" fontAlgn="b"/>
                      <a:r>
                        <a:rPr lang="es-PE" sz="2400" u="none" strike="noStrike" dirty="0">
                          <a:effectLst/>
                        </a:rPr>
                        <a:t>dense_1                              </a:t>
                      </a:r>
                      <a:endParaRPr lang="es-P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3546863"/>
                  </a:ext>
                </a:extLst>
              </a:tr>
              <a:tr h="58069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[array([[ 0.8570036 ],</a:t>
                      </a:r>
                    </a:p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[ 0.1714763 ],</a:t>
                      </a:r>
                    </a:p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[ 0.3881753 ],</a:t>
                      </a:r>
                    </a:p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[-0.18325204],</a:t>
                      </a:r>
                    </a:p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[-0.7001898 ],</a:t>
                      </a:r>
                    </a:p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[ 0.24358326],</a:t>
                      </a:r>
                    </a:p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[-0.766591  ]],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dtype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=float32), array([0.],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dtype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=float32)]</a:t>
                      </a:r>
                      <a:endParaRPr lang="es-P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5691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668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817</Words>
  <Application>Microsoft Office PowerPoint</Application>
  <PresentationFormat>Panorámica</PresentationFormat>
  <Paragraphs>262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Century Gothic</vt:lpstr>
      <vt:lpstr>Tema de Office</vt:lpstr>
      <vt:lpstr>CORRECCIONES</vt:lpstr>
      <vt:lpstr>DATASET</vt:lpstr>
      <vt:lpstr>Presentación de PowerPoint</vt:lpstr>
      <vt:lpstr>Presentación de PowerPoint</vt:lpstr>
      <vt:lpstr>PREDICCION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</dc:creator>
  <cp:lastModifiedBy>Pedro Angel Alvarez</cp:lastModifiedBy>
  <cp:revision>23</cp:revision>
  <dcterms:created xsi:type="dcterms:W3CDTF">2021-05-29T03:37:13Z</dcterms:created>
  <dcterms:modified xsi:type="dcterms:W3CDTF">2021-08-28T17:35:00Z</dcterms:modified>
</cp:coreProperties>
</file>