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sldIdLst>
    <p:sldId id="256" r:id="rId2"/>
  </p:sldIdLst>
  <p:sldSz cx="42794238" cy="30267275"/>
  <p:notesSz cx="6858000" cy="9144000"/>
  <p:defaultTextStyle>
    <a:defPPr>
      <a:defRPr lang="en-US"/>
    </a:defPPr>
    <a:lvl1pPr marL="0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1pPr>
    <a:lvl2pPr marL="1873331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2pPr>
    <a:lvl3pPr marL="3746663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3pPr>
    <a:lvl4pPr marL="5619994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4pPr>
    <a:lvl5pPr marL="7493325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5pPr>
    <a:lvl6pPr marL="9366656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6pPr>
    <a:lvl7pPr marL="11239988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7pPr>
    <a:lvl8pPr marL="13113319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8pPr>
    <a:lvl9pPr marL="14986650" algn="l" defTabSz="1873331" rtl="0" eaLnBrk="1" latinLnBrk="0" hangingPunct="1">
      <a:defRPr sz="73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5" d="100"/>
          <a:sy n="15" d="100"/>
        </p:scale>
        <p:origin x="142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4953466"/>
            <a:ext cx="36375102" cy="10537496"/>
          </a:xfrm>
        </p:spPr>
        <p:txBody>
          <a:bodyPr anchor="b"/>
          <a:lstStyle>
            <a:lvl1pPr algn="ctr">
              <a:defRPr sz="2648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10592"/>
            </a:lvl1pPr>
            <a:lvl2pPr marL="2017806" indent="0" algn="ctr">
              <a:buNone/>
              <a:defRPr sz="8827"/>
            </a:lvl2pPr>
            <a:lvl3pPr marL="4035613" indent="0" algn="ctr">
              <a:buNone/>
              <a:defRPr sz="7944"/>
            </a:lvl3pPr>
            <a:lvl4pPr marL="6053419" indent="0" algn="ctr">
              <a:buNone/>
              <a:defRPr sz="7061"/>
            </a:lvl4pPr>
            <a:lvl5pPr marL="8071226" indent="0" algn="ctr">
              <a:buNone/>
              <a:defRPr sz="7061"/>
            </a:lvl5pPr>
            <a:lvl6pPr marL="10089032" indent="0" algn="ctr">
              <a:buNone/>
              <a:defRPr sz="7061"/>
            </a:lvl6pPr>
            <a:lvl7pPr marL="12106839" indent="0" algn="ctr">
              <a:buNone/>
              <a:defRPr sz="7061"/>
            </a:lvl7pPr>
            <a:lvl8pPr marL="14124645" indent="0" algn="ctr">
              <a:buNone/>
              <a:defRPr sz="7061"/>
            </a:lvl8pPr>
            <a:lvl9pPr marL="16142452" indent="0" algn="ctr">
              <a:buNone/>
              <a:defRPr sz="706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24629" y="1611452"/>
            <a:ext cx="9227508" cy="25650117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106" y="1611452"/>
            <a:ext cx="27147595" cy="25650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818" y="7545809"/>
            <a:ext cx="36910030" cy="12590343"/>
          </a:xfrm>
        </p:spPr>
        <p:txBody>
          <a:bodyPr anchor="b"/>
          <a:lstStyle>
            <a:lvl1pPr>
              <a:defRPr sz="2648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818" y="20255262"/>
            <a:ext cx="36910030" cy="6620964"/>
          </a:xfrm>
        </p:spPr>
        <p:txBody>
          <a:bodyPr/>
          <a:lstStyle>
            <a:lvl1pPr marL="0" indent="0">
              <a:buNone/>
              <a:defRPr sz="10592">
                <a:solidFill>
                  <a:schemeClr val="tx1"/>
                </a:solidFill>
              </a:defRPr>
            </a:lvl1pPr>
            <a:lvl2pPr marL="2017806" indent="0">
              <a:buNone/>
              <a:defRPr sz="8827">
                <a:solidFill>
                  <a:schemeClr val="tx1">
                    <a:tint val="75000"/>
                  </a:schemeClr>
                </a:solidFill>
              </a:defRPr>
            </a:lvl2pPr>
            <a:lvl3pPr marL="4035613" indent="0">
              <a:buNone/>
              <a:defRPr sz="7944">
                <a:solidFill>
                  <a:schemeClr val="tx1">
                    <a:tint val="75000"/>
                  </a:schemeClr>
                </a:solidFill>
              </a:defRPr>
            </a:lvl3pPr>
            <a:lvl4pPr marL="605341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4pPr>
            <a:lvl5pPr marL="8071226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5pPr>
            <a:lvl6pPr marL="1008903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6pPr>
            <a:lvl7pPr marL="12106839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7pPr>
            <a:lvl8pPr marL="14124645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8pPr>
            <a:lvl9pPr marL="16142452" indent="0">
              <a:buNone/>
              <a:defRPr sz="70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1611459"/>
            <a:ext cx="36910030" cy="5850274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682" y="7419688"/>
            <a:ext cx="18103966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7682" y="11055963"/>
            <a:ext cx="18103966" cy="162616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4585" y="7419688"/>
            <a:ext cx="18193125" cy="3636275"/>
          </a:xfrm>
        </p:spPr>
        <p:txBody>
          <a:bodyPr anchor="b"/>
          <a:lstStyle>
            <a:lvl1pPr marL="0" indent="0">
              <a:buNone/>
              <a:defRPr sz="10592" b="1"/>
            </a:lvl1pPr>
            <a:lvl2pPr marL="2017806" indent="0">
              <a:buNone/>
              <a:defRPr sz="8827" b="1"/>
            </a:lvl2pPr>
            <a:lvl3pPr marL="4035613" indent="0">
              <a:buNone/>
              <a:defRPr sz="7944" b="1"/>
            </a:lvl3pPr>
            <a:lvl4pPr marL="6053419" indent="0">
              <a:buNone/>
              <a:defRPr sz="7061" b="1"/>
            </a:lvl4pPr>
            <a:lvl5pPr marL="8071226" indent="0">
              <a:buNone/>
              <a:defRPr sz="7061" b="1"/>
            </a:lvl5pPr>
            <a:lvl6pPr marL="10089032" indent="0">
              <a:buNone/>
              <a:defRPr sz="7061" b="1"/>
            </a:lvl6pPr>
            <a:lvl7pPr marL="12106839" indent="0">
              <a:buNone/>
              <a:defRPr sz="7061" b="1"/>
            </a:lvl7pPr>
            <a:lvl8pPr marL="14124645" indent="0">
              <a:buNone/>
              <a:defRPr sz="7061" b="1"/>
            </a:lvl8pPr>
            <a:lvl9pPr marL="16142452" indent="0">
              <a:buNone/>
              <a:defRPr sz="706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4585" y="11055963"/>
            <a:ext cx="18193125" cy="162616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3125" y="4357934"/>
            <a:ext cx="21664583" cy="21509383"/>
          </a:xfrm>
        </p:spPr>
        <p:txBody>
          <a:bodyPr/>
          <a:lstStyle>
            <a:lvl1pPr>
              <a:defRPr sz="14123"/>
            </a:lvl1pPr>
            <a:lvl2pPr>
              <a:defRPr sz="12358"/>
            </a:lvl2pPr>
            <a:lvl3pPr>
              <a:defRPr sz="10592"/>
            </a:lvl3pPr>
            <a:lvl4pPr>
              <a:defRPr sz="8827"/>
            </a:lvl4pPr>
            <a:lvl5pPr>
              <a:defRPr sz="8827"/>
            </a:lvl5pPr>
            <a:lvl6pPr>
              <a:defRPr sz="8827"/>
            </a:lvl6pPr>
            <a:lvl7pPr>
              <a:defRPr sz="8827"/>
            </a:lvl7pPr>
            <a:lvl8pPr>
              <a:defRPr sz="8827"/>
            </a:lvl8pPr>
            <a:lvl9pPr>
              <a:defRPr sz="882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678" y="2017818"/>
            <a:ext cx="13802256" cy="7062364"/>
          </a:xfrm>
        </p:spPr>
        <p:txBody>
          <a:bodyPr anchor="b"/>
          <a:lstStyle>
            <a:lvl1pPr>
              <a:defRPr sz="14123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3125" y="4357934"/>
            <a:ext cx="21664583" cy="21509383"/>
          </a:xfrm>
        </p:spPr>
        <p:txBody>
          <a:bodyPr anchor="t"/>
          <a:lstStyle>
            <a:lvl1pPr marL="0" indent="0">
              <a:buNone/>
              <a:defRPr sz="14123"/>
            </a:lvl1pPr>
            <a:lvl2pPr marL="2017806" indent="0">
              <a:buNone/>
              <a:defRPr sz="12358"/>
            </a:lvl2pPr>
            <a:lvl3pPr marL="4035613" indent="0">
              <a:buNone/>
              <a:defRPr sz="10592"/>
            </a:lvl3pPr>
            <a:lvl4pPr marL="6053419" indent="0">
              <a:buNone/>
              <a:defRPr sz="8827"/>
            </a:lvl4pPr>
            <a:lvl5pPr marL="8071226" indent="0">
              <a:buNone/>
              <a:defRPr sz="8827"/>
            </a:lvl5pPr>
            <a:lvl6pPr marL="10089032" indent="0">
              <a:buNone/>
              <a:defRPr sz="8827"/>
            </a:lvl6pPr>
            <a:lvl7pPr marL="12106839" indent="0">
              <a:buNone/>
              <a:defRPr sz="8827"/>
            </a:lvl7pPr>
            <a:lvl8pPr marL="14124645" indent="0">
              <a:buNone/>
              <a:defRPr sz="8827"/>
            </a:lvl8pPr>
            <a:lvl9pPr marL="16142452" indent="0">
              <a:buNone/>
              <a:defRPr sz="8827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678" y="9080183"/>
            <a:ext cx="13802256" cy="16822161"/>
          </a:xfrm>
        </p:spPr>
        <p:txBody>
          <a:bodyPr/>
          <a:lstStyle>
            <a:lvl1pPr marL="0" indent="0">
              <a:buNone/>
              <a:defRPr sz="7061"/>
            </a:lvl1pPr>
            <a:lvl2pPr marL="2017806" indent="0">
              <a:buNone/>
              <a:defRPr sz="6179"/>
            </a:lvl2pPr>
            <a:lvl3pPr marL="4035613" indent="0">
              <a:buNone/>
              <a:defRPr sz="5296"/>
            </a:lvl3pPr>
            <a:lvl4pPr marL="6053419" indent="0">
              <a:buNone/>
              <a:defRPr sz="4413"/>
            </a:lvl4pPr>
            <a:lvl5pPr marL="8071226" indent="0">
              <a:buNone/>
              <a:defRPr sz="4413"/>
            </a:lvl5pPr>
            <a:lvl6pPr marL="10089032" indent="0">
              <a:buNone/>
              <a:defRPr sz="4413"/>
            </a:lvl6pPr>
            <a:lvl7pPr marL="12106839" indent="0">
              <a:buNone/>
              <a:defRPr sz="4413"/>
            </a:lvl7pPr>
            <a:lvl8pPr marL="14124645" indent="0">
              <a:buNone/>
              <a:defRPr sz="4413"/>
            </a:lvl8pPr>
            <a:lvl9pPr marL="16142452" indent="0">
              <a:buNone/>
              <a:defRPr sz="44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104" y="1611459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104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5592" y="28053287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23430" y="28053287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4035613" rtl="0" eaLnBrk="1" latinLnBrk="0" hangingPunct="1">
        <a:lnSpc>
          <a:spcPct val="90000"/>
        </a:lnSpc>
        <a:spcBef>
          <a:spcPct val="0"/>
        </a:spcBef>
        <a:buNone/>
        <a:defRPr sz="194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903" indent="-1008903" algn="l" defTabSz="4035613" rtl="0" eaLnBrk="1" latinLnBrk="0" hangingPunct="1">
        <a:lnSpc>
          <a:spcPct val="90000"/>
        </a:lnSpc>
        <a:spcBef>
          <a:spcPts val="4413"/>
        </a:spcBef>
        <a:buFont typeface="Arial" panose="020B0604020202020204" pitchFamily="34" charset="0"/>
        <a:buChar char="•"/>
        <a:defRPr sz="12358" kern="1200">
          <a:solidFill>
            <a:schemeClr val="tx1"/>
          </a:solidFill>
          <a:latin typeface="+mn-lt"/>
          <a:ea typeface="+mn-ea"/>
          <a:cs typeface="+mn-cs"/>
        </a:defRPr>
      </a:lvl1pPr>
      <a:lvl2pPr marL="3026710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2" kern="1200">
          <a:solidFill>
            <a:schemeClr val="tx1"/>
          </a:solidFill>
          <a:latin typeface="+mn-lt"/>
          <a:ea typeface="+mn-ea"/>
          <a:cs typeface="+mn-cs"/>
        </a:defRPr>
      </a:lvl2pPr>
      <a:lvl3pPr marL="504451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7" kern="1200">
          <a:solidFill>
            <a:schemeClr val="tx1"/>
          </a:solidFill>
          <a:latin typeface="+mn-lt"/>
          <a:ea typeface="+mn-ea"/>
          <a:cs typeface="+mn-cs"/>
        </a:defRPr>
      </a:lvl3pPr>
      <a:lvl4pPr marL="7062323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908012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1097936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3115742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5133549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7151355" indent="-1008903" algn="l" defTabSz="4035613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1pPr>
      <a:lvl2pPr marL="201780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4035613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605341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4pPr>
      <a:lvl5pPr marL="8071226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5pPr>
      <a:lvl6pPr marL="1008903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6pPr>
      <a:lvl7pPr marL="12106839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7pPr>
      <a:lvl8pPr marL="14124645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8pPr>
      <a:lvl9pPr marL="16142452" algn="l" defTabSz="4035613" rtl="0" eaLnBrk="1" latinLnBrk="0" hangingPunct="1">
        <a:defRPr sz="7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585702" y="-13826431"/>
            <a:ext cx="8227228" cy="139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483" dirty="0"/>
              <a:t>RÂMETROS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72743" y="433410"/>
            <a:ext cx="33649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400" dirty="0">
                <a:solidFill>
                  <a:srgbClr val="FFFF00"/>
                </a:solidFill>
              </a:rPr>
              <a:t>MODELAGEM E SIMULAÇÃO DO MUNDO FÍSICO- PROJETO 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67982" y="4404553"/>
            <a:ext cx="124948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6600" dirty="0"/>
          </a:p>
          <a:p>
            <a:r>
              <a:rPr lang="pt-BR" sz="6600" b="1" dirty="0"/>
              <a:t>OBJETIVOS: </a:t>
            </a:r>
          </a:p>
          <a:p>
            <a:pPr algn="just"/>
            <a:r>
              <a:rPr lang="pt-BR" sz="6000" dirty="0">
                <a:solidFill>
                  <a:schemeClr val="tx1">
                    <a:lumMod val="75000"/>
                  </a:schemeClr>
                </a:solidFill>
              </a:rPr>
              <a:t>Estimar o tempo com que a latas de cerveja congelam em diferentes temperaturas do freezer. </a:t>
            </a:r>
          </a:p>
          <a:p>
            <a:endParaRPr lang="pt-BR" sz="60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13526655" y="2499360"/>
            <a:ext cx="0" cy="27432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234571" y="2499360"/>
            <a:ext cx="0" cy="274320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-603634" y="10601859"/>
            <a:ext cx="104771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0" b="1" dirty="0"/>
              <a:t>DIAGRAMA DO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4363719" y="2499359"/>
                <a:ext cx="12683017" cy="6035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500" b="1" dirty="0"/>
                  <a:t>EQUAÇÃO DIFERENCIAL</a:t>
                </a:r>
              </a:p>
              <a:p>
                <a:endParaRPr lang="pt-BR" sz="6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𝐷𝑡𝑐</m:t>
                          </m:r>
                        </m:num>
                        <m:den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𝐷𝑡</m:t>
                          </m:r>
                        </m:den>
                      </m:f>
                      <m:r>
                        <a:rPr lang="pt-BR" sz="65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65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pt-BR" sz="65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𝑇𝑐</m:t>
                              </m:r>
                              <m:r>
                                <a:rPr lang="pt-BR" sz="65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pt-BR" sz="65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𝑇𝑓</m:t>
                              </m:r>
                            </m:e>
                          </m:d>
                        </m:num>
                        <m:den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𝑐𝑒</m:t>
                          </m:r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pt-BR" sz="65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6500" b="0" dirty="0">
                  <a:solidFill>
                    <a:schemeClr val="tx1">
                      <a:lumMod val="75000"/>
                    </a:schemeClr>
                  </a:solidFill>
                  <a:ea typeface="Cambria Math" charset="0"/>
                  <a:cs typeface="Cambria Math" charset="0"/>
                </a:endParaRPr>
              </a:p>
              <a:p>
                <a:endParaRPr lang="pt-BR" sz="6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pt-BR" sz="65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719" y="2499359"/>
                <a:ext cx="12683017" cy="6035050"/>
              </a:xfrm>
              <a:prstGeom prst="rect">
                <a:avLst/>
              </a:prstGeom>
              <a:blipFill rotWithShape="0">
                <a:blip r:embed="rId2"/>
                <a:stretch>
                  <a:fillRect l="-3172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15537088" y="8439408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FF00"/>
                </a:solidFill>
              </a:rPr>
              <a:t>VALIDAÇÃO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7998056" y="2499359"/>
            <a:ext cx="12017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FF00"/>
                </a:solidFill>
              </a:rPr>
              <a:t>CONCLUSÕES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81908" y="2499359"/>
            <a:ext cx="11488290" cy="2150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FF00"/>
                </a:solidFill>
              </a:rPr>
              <a:t>DADOS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2" y="12020719"/>
            <a:ext cx="12494874" cy="6682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30925" y="19470804"/>
                <a:ext cx="10384971" cy="1138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6600" b="1" dirty="0"/>
                  <a:t>PARÂMETROS</a:t>
                </a:r>
              </a:p>
              <a:p>
                <a:r>
                  <a:rPr lang="pt-BR" dirty="0"/>
                  <a:t>	</a:t>
                </a:r>
                <a:r>
                  <a:rPr lang="pt-BR" sz="6000" dirty="0"/>
                  <a:t>● 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A = 0,029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is-IS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h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 = 1000 W</a:t>
                </a:r>
                <a14:m>
                  <m:oMath xmlns:m="http://schemas.openxmlformats.org/officeDocument/2006/math">
                    <m:r>
                      <a:rPr lang="pt-BR" sz="6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is-IS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pt-BR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  <m:sup>
                        <m:r>
                          <a:rPr lang="pt-BR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is-IS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is-IS" sz="6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is-IS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pt-BR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p>
                        <m:r>
                          <a:rPr lang="pt-BR" sz="6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ce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 = 4347 J/(kg</a:t>
                </a:r>
                <a14:m>
                  <m:oMath xmlns:m="http://schemas.openxmlformats.org/officeDocument/2006/math">
                    <m:r>
                      <a:rPr lang="pt-BR" sz="6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pt-BR" sz="6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lang="pt-BR" sz="6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m = 0,4 kg</a:t>
                </a: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Tf = 268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K</a:t>
                </a:r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Tcong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. = 270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K</a:t>
                </a:r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  <a:r>
                  <a:rPr lang="pt-BR" sz="6000" dirty="0"/>
                  <a:t>● </a:t>
                </a:r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TC0 = 290 </a:t>
                </a:r>
                <a:r>
                  <a:rPr lang="pt-BR" sz="6000" dirty="0" err="1">
                    <a:solidFill>
                      <a:schemeClr val="tx1">
                        <a:lumMod val="75000"/>
                      </a:schemeClr>
                    </a:solidFill>
                  </a:rPr>
                  <a:t>K</a:t>
                </a:r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pt-BR" sz="60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</a:p>
              <a:p>
                <a:r>
                  <a:rPr lang="pt-BR" sz="6000" dirty="0">
                    <a:solidFill>
                      <a:schemeClr val="tx1">
                        <a:lumMod val="75000"/>
                      </a:schemeClr>
                    </a:solidFill>
                  </a:rPr>
                  <a:t>	</a:t>
                </a:r>
              </a:p>
              <a:p>
                <a:endParaRPr lang="pt-BR" sz="54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" y="19470804"/>
                <a:ext cx="10384971" cy="11383886"/>
              </a:xfrm>
              <a:prstGeom prst="rect">
                <a:avLst/>
              </a:prstGeom>
              <a:blipFill rotWithShape="0">
                <a:blip r:embed="rId4"/>
                <a:stretch>
                  <a:fillRect l="-3991" t="-1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1126" y="17659838"/>
            <a:ext cx="14612947" cy="1091404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6766982" y="29288509"/>
            <a:ext cx="1460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Pedro Fonseca, Victor Aprigliano </a:t>
            </a:r>
            <a:r>
              <a:rPr lang="mr-IN" sz="4000" dirty="0"/>
              <a:t>–</a:t>
            </a:r>
            <a:r>
              <a:rPr lang="pt-BR" sz="4000" dirty="0"/>
              <a:t> Engenharia </a:t>
            </a:r>
            <a:r>
              <a:rPr lang="pt-BR" sz="4000" dirty="0" err="1"/>
              <a:t>Insper</a:t>
            </a:r>
            <a:r>
              <a:rPr lang="pt-BR" sz="4000" dirty="0"/>
              <a:t> 1º semestre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363719" y="25237440"/>
            <a:ext cx="11050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Inserir mais um gráfico(</a:t>
            </a:r>
            <a:r>
              <a:rPr lang="pt-BR" sz="4400" dirty="0" err="1"/>
              <a:t>ex</a:t>
            </a:r>
            <a:r>
              <a:rPr lang="pt-BR" sz="4400" dirty="0"/>
              <a:t>: o que aconteceria se a luz acabasse por 1h?) </a:t>
            </a:r>
            <a:r>
              <a:rPr lang="pt-BR" sz="4400" dirty="0" err="1"/>
              <a:t>madei</a:t>
            </a:r>
            <a:r>
              <a:rPr lang="pt-BR" sz="4400" dirty="0"/>
              <a:t> no </a:t>
            </a:r>
            <a:r>
              <a:rPr lang="pt-BR" sz="4400" dirty="0" err="1"/>
              <a:t>git</a:t>
            </a:r>
            <a:r>
              <a:rPr lang="pt-BR" sz="4400" dirty="0"/>
              <a:t> hub o código, </a:t>
            </a:r>
            <a:r>
              <a:rPr lang="pt-BR" sz="4400" dirty="0" err="1"/>
              <a:t>ve</a:t>
            </a:r>
            <a:r>
              <a:rPr lang="pt-BR" sz="4400" dirty="0"/>
              <a:t> se consegue roda (</a:t>
            </a:r>
            <a:r>
              <a:rPr lang="pt-BR" sz="4400" dirty="0" err="1"/>
              <a:t>ta</a:t>
            </a:r>
            <a:r>
              <a:rPr lang="pt-BR" sz="4400" dirty="0"/>
              <a:t> cm um erro estranho)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23680269" y="16824960"/>
            <a:ext cx="4572000" cy="84734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4082" y="10082494"/>
            <a:ext cx="10827037" cy="8086443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7451126" y="16549902"/>
            <a:ext cx="12127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Para diferente temperaturas do freezer:</a:t>
            </a:r>
          </a:p>
          <a:p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0890" y="4885368"/>
            <a:ext cx="12296906" cy="91842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8712" y="18415228"/>
            <a:ext cx="9281663" cy="69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7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90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Aprigliano</dc:creator>
  <cp:lastModifiedBy>Pedro Awad Roxo da Fonseca</cp:lastModifiedBy>
  <cp:revision>18</cp:revision>
  <dcterms:created xsi:type="dcterms:W3CDTF">2017-04-25T14:16:47Z</dcterms:created>
  <dcterms:modified xsi:type="dcterms:W3CDTF">2017-05-01T15:24:28Z</dcterms:modified>
</cp:coreProperties>
</file>