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handoutMasterIdLst>
    <p:handoutMasterId r:id="rId22"/>
  </p:handoutMasterIdLst>
  <p:sldIdLst>
    <p:sldId id="257" r:id="rId2"/>
    <p:sldId id="263" r:id="rId3"/>
    <p:sldId id="264" r:id="rId4"/>
    <p:sldId id="265" r:id="rId5"/>
    <p:sldId id="285" r:id="rId6"/>
    <p:sldId id="286" r:id="rId7"/>
    <p:sldId id="288" r:id="rId8"/>
    <p:sldId id="289" r:id="rId9"/>
    <p:sldId id="291" r:id="rId10"/>
    <p:sldId id="290" r:id="rId11"/>
    <p:sldId id="292" r:id="rId12"/>
    <p:sldId id="293" r:id="rId13"/>
    <p:sldId id="294" r:id="rId14"/>
    <p:sldId id="295" r:id="rId15"/>
    <p:sldId id="296" r:id="rId16"/>
    <p:sldId id="297" r:id="rId17"/>
    <p:sldId id="298" r:id="rId18"/>
    <p:sldId id="299" r:id="rId19"/>
    <p:sldId id="283" r:id="rId20"/>
  </p:sldIdLst>
  <p:sldSz cx="9601200" cy="128016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09" userDrawn="1">
          <p15:clr>
            <a:srgbClr val="A4A3A4"/>
          </p15:clr>
        </p15:guide>
        <p15:guide id="2" pos="30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1B24"/>
    <a:srgbClr val="000000"/>
    <a:srgbClr val="910000"/>
    <a:srgbClr val="820000"/>
    <a:srgbClr val="A80000"/>
    <a:srgbClr val="0E1A23"/>
    <a:srgbClr val="856050"/>
    <a:srgbClr val="C08A75"/>
    <a:srgbClr val="AD9387"/>
    <a:srgbClr val="B4948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45" autoAdjust="0"/>
    <p:restoredTop sz="94660"/>
  </p:normalViewPr>
  <p:slideViewPr>
    <p:cSldViewPr snapToGrid="0" showGuides="1">
      <p:cViewPr varScale="1">
        <p:scale>
          <a:sx n="60" d="100"/>
          <a:sy n="60" d="100"/>
        </p:scale>
        <p:origin x="3114" y="78"/>
      </p:cViewPr>
      <p:guideLst>
        <p:guide orient="horz" pos="4009"/>
        <p:guide pos="302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a:extLst>
              <a:ext uri="{FF2B5EF4-FFF2-40B4-BE49-F238E27FC236}">
                <a16:creationId xmlns:a16="http://schemas.microsoft.com/office/drawing/2014/main" id="{98B089FE-5646-9CF7-A0CD-D9371092F7B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a:extLst>
              <a:ext uri="{FF2B5EF4-FFF2-40B4-BE49-F238E27FC236}">
                <a16:creationId xmlns:a16="http://schemas.microsoft.com/office/drawing/2014/main" id="{78ADF765-FF2C-6672-30DF-4E02B0FCB8E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5E237D1-EB3E-42ED-8017-A3E0F540A544}" type="datetimeFigureOut">
              <a:rPr lang="pt-BR" smtClean="0"/>
              <a:t>22/05/2024</a:t>
            </a:fld>
            <a:endParaRPr lang="pt-BR"/>
          </a:p>
        </p:txBody>
      </p:sp>
      <p:sp>
        <p:nvSpPr>
          <p:cNvPr id="4" name="Espaço Reservado para Rodapé 3">
            <a:extLst>
              <a:ext uri="{FF2B5EF4-FFF2-40B4-BE49-F238E27FC236}">
                <a16:creationId xmlns:a16="http://schemas.microsoft.com/office/drawing/2014/main" id="{83EF68CF-250A-55FC-E1E4-D9C6F5A5555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a:extLst>
              <a:ext uri="{FF2B5EF4-FFF2-40B4-BE49-F238E27FC236}">
                <a16:creationId xmlns:a16="http://schemas.microsoft.com/office/drawing/2014/main" id="{512F9274-313E-B987-AB97-907ACC11A21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0893A92-22D6-4927-AF67-7D3B866A4AC7}" type="slidenum">
              <a:rPr lang="pt-BR" smtClean="0"/>
              <a:t>‹nº›</a:t>
            </a:fld>
            <a:endParaRPr lang="pt-BR"/>
          </a:p>
        </p:txBody>
      </p:sp>
    </p:spTree>
    <p:extLst>
      <p:ext uri="{BB962C8B-B14F-4D97-AF65-F5344CB8AC3E}">
        <p14:creationId xmlns:p14="http://schemas.microsoft.com/office/powerpoint/2010/main" val="29693338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8E0544-B9E7-47A8-ABD7-B3CFDECA6595}" type="datetimeFigureOut">
              <a:rPr lang="pt-BR" smtClean="0"/>
              <a:t>22/05/2024</a:t>
            </a:fld>
            <a:endParaRPr lang="pt-BR"/>
          </a:p>
        </p:txBody>
      </p:sp>
      <p:sp>
        <p:nvSpPr>
          <p:cNvPr id="4" name="Espaço Reservado para Imagem de Slide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0A01F6-44E6-448B-9319-3BC869F75E03}" type="slidenum">
              <a:rPr lang="pt-BR" smtClean="0"/>
              <a:t>‹nº›</a:t>
            </a:fld>
            <a:endParaRPr lang="pt-BR"/>
          </a:p>
        </p:txBody>
      </p:sp>
    </p:spTree>
    <p:extLst>
      <p:ext uri="{BB962C8B-B14F-4D97-AF65-F5344CB8AC3E}">
        <p14:creationId xmlns:p14="http://schemas.microsoft.com/office/powerpoint/2010/main" val="25428106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720090" y="2095078"/>
            <a:ext cx="8161020" cy="4456853"/>
          </a:xfrm>
        </p:spPr>
        <p:txBody>
          <a:bodyPr anchor="b"/>
          <a:lstStyle>
            <a:lvl1pPr algn="ctr">
              <a:defRPr sz="6300"/>
            </a:lvl1pPr>
          </a:lstStyle>
          <a:p>
            <a:r>
              <a:rPr lang="pt-BR"/>
              <a:t>Clique para editar o título Mestre</a:t>
            </a:r>
            <a:endParaRPr lang="en-US" dirty="0"/>
          </a:p>
        </p:txBody>
      </p:sp>
      <p:sp>
        <p:nvSpPr>
          <p:cNvPr id="3" name="Subtitle 2"/>
          <p:cNvSpPr>
            <a:spLocks noGrp="1"/>
          </p:cNvSpPr>
          <p:nvPr>
            <p:ph type="subTitle" idx="1"/>
          </p:nvPr>
        </p:nvSpPr>
        <p:spPr>
          <a:xfrm>
            <a:off x="1200150" y="6723804"/>
            <a:ext cx="7200900" cy="3090756"/>
          </a:xfrm>
        </p:spPr>
        <p:txBody>
          <a:bodyPr/>
          <a:lstStyle>
            <a:lvl1pPr marL="0" indent="0" algn="ctr">
              <a:buNone/>
              <a:defRPr sz="2520"/>
            </a:lvl1pPr>
            <a:lvl2pPr marL="480060" indent="0" algn="ctr">
              <a:buNone/>
              <a:defRPr sz="2100"/>
            </a:lvl2pPr>
            <a:lvl3pPr marL="960120" indent="0" algn="ctr">
              <a:buNone/>
              <a:defRPr sz="1890"/>
            </a:lvl3pPr>
            <a:lvl4pPr marL="1440180" indent="0" algn="ctr">
              <a:buNone/>
              <a:defRPr sz="1680"/>
            </a:lvl4pPr>
            <a:lvl5pPr marL="1920240" indent="0" algn="ctr">
              <a:buNone/>
              <a:defRPr sz="1680"/>
            </a:lvl5pPr>
            <a:lvl6pPr marL="2400300" indent="0" algn="ctr">
              <a:buNone/>
              <a:defRPr sz="1680"/>
            </a:lvl6pPr>
            <a:lvl7pPr marL="2880360" indent="0" algn="ctr">
              <a:buNone/>
              <a:defRPr sz="1680"/>
            </a:lvl7pPr>
            <a:lvl8pPr marL="3360420" indent="0" algn="ctr">
              <a:buNone/>
              <a:defRPr sz="1680"/>
            </a:lvl8pPr>
            <a:lvl9pPr marL="3840480" indent="0" algn="ctr">
              <a:buNone/>
              <a:defRPr sz="168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CCC30072-6D31-42F3-B5CC-185B6D0A6822}" type="datetime1">
              <a:rPr lang="pt-BR" smtClean="0"/>
              <a:t>22/05/2024</a:t>
            </a:fld>
            <a:endParaRPr lang="pt-BR"/>
          </a:p>
        </p:txBody>
      </p:sp>
      <p:sp>
        <p:nvSpPr>
          <p:cNvPr id="5" name="Footer Placeholder 4"/>
          <p:cNvSpPr>
            <a:spLocks noGrp="1"/>
          </p:cNvSpPr>
          <p:nvPr>
            <p:ph type="ftr" sz="quarter" idx="11"/>
          </p:nvPr>
        </p:nvSpPr>
        <p:spPr/>
        <p:txBody>
          <a:bodyPr/>
          <a:lstStyle/>
          <a:p>
            <a:r>
              <a:rPr lang="pt-BR"/>
              <a:t>SELETORES CSS PARA JEDIS - FELIPE AGUIAR</a:t>
            </a:r>
          </a:p>
        </p:txBody>
      </p:sp>
      <p:sp>
        <p:nvSpPr>
          <p:cNvPr id="6" name="Slide Number Placeholder 5"/>
          <p:cNvSpPr>
            <a:spLocks noGrp="1"/>
          </p:cNvSpPr>
          <p:nvPr>
            <p:ph type="sldNum" sz="quarter" idx="12"/>
          </p:nvPr>
        </p:nvSpPr>
        <p:spPr/>
        <p:txBody>
          <a:bodyPr/>
          <a:lstStyle/>
          <a:p>
            <a:fld id="{9BB46D60-96CE-4402-8D7C-2F4B1C382689}" type="slidenum">
              <a:rPr lang="pt-BR" smtClean="0"/>
              <a:t>‹nº›</a:t>
            </a:fld>
            <a:endParaRPr lang="pt-BR"/>
          </a:p>
        </p:txBody>
      </p:sp>
    </p:spTree>
    <p:extLst>
      <p:ext uri="{BB962C8B-B14F-4D97-AF65-F5344CB8AC3E}">
        <p14:creationId xmlns:p14="http://schemas.microsoft.com/office/powerpoint/2010/main" val="2765406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DF6D1A7-EFFC-4966-822B-4C00AB2CB4F1}" type="datetime1">
              <a:rPr lang="pt-BR" smtClean="0"/>
              <a:t>22/05/2024</a:t>
            </a:fld>
            <a:endParaRPr lang="pt-BR"/>
          </a:p>
        </p:txBody>
      </p:sp>
      <p:sp>
        <p:nvSpPr>
          <p:cNvPr id="5" name="Footer Placeholder 4"/>
          <p:cNvSpPr>
            <a:spLocks noGrp="1"/>
          </p:cNvSpPr>
          <p:nvPr>
            <p:ph type="ftr" sz="quarter" idx="11"/>
          </p:nvPr>
        </p:nvSpPr>
        <p:spPr/>
        <p:txBody>
          <a:bodyPr/>
          <a:lstStyle/>
          <a:p>
            <a:r>
              <a:rPr lang="pt-BR"/>
              <a:t>SELETORES CSS PARA JEDIS - FELIPE AGUIAR</a:t>
            </a:r>
          </a:p>
        </p:txBody>
      </p:sp>
      <p:sp>
        <p:nvSpPr>
          <p:cNvPr id="6" name="Slide Number Placeholder 5"/>
          <p:cNvSpPr>
            <a:spLocks noGrp="1"/>
          </p:cNvSpPr>
          <p:nvPr>
            <p:ph type="sldNum" sz="quarter" idx="12"/>
          </p:nvPr>
        </p:nvSpPr>
        <p:spPr/>
        <p:txBody>
          <a:bodyPr/>
          <a:lstStyle/>
          <a:p>
            <a:fld id="{9BB46D60-96CE-4402-8D7C-2F4B1C382689}" type="slidenum">
              <a:rPr lang="pt-BR" smtClean="0"/>
              <a:t>‹nº›</a:t>
            </a:fld>
            <a:endParaRPr lang="pt-BR"/>
          </a:p>
        </p:txBody>
      </p:sp>
    </p:spTree>
    <p:extLst>
      <p:ext uri="{BB962C8B-B14F-4D97-AF65-F5344CB8AC3E}">
        <p14:creationId xmlns:p14="http://schemas.microsoft.com/office/powerpoint/2010/main" val="2945203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0859" y="681567"/>
            <a:ext cx="2070259" cy="10848764"/>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660083" y="681567"/>
            <a:ext cx="6090761" cy="10848764"/>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C6FB7C60-0DA7-42D4-A820-E1D03EB49949}" type="datetime1">
              <a:rPr lang="pt-BR" smtClean="0"/>
              <a:t>22/05/2024</a:t>
            </a:fld>
            <a:endParaRPr lang="pt-BR"/>
          </a:p>
        </p:txBody>
      </p:sp>
      <p:sp>
        <p:nvSpPr>
          <p:cNvPr id="5" name="Footer Placeholder 4"/>
          <p:cNvSpPr>
            <a:spLocks noGrp="1"/>
          </p:cNvSpPr>
          <p:nvPr>
            <p:ph type="ftr" sz="quarter" idx="11"/>
          </p:nvPr>
        </p:nvSpPr>
        <p:spPr/>
        <p:txBody>
          <a:bodyPr/>
          <a:lstStyle/>
          <a:p>
            <a:r>
              <a:rPr lang="pt-BR"/>
              <a:t>SELETORES CSS PARA JEDIS - FELIPE AGUIAR</a:t>
            </a:r>
          </a:p>
        </p:txBody>
      </p:sp>
      <p:sp>
        <p:nvSpPr>
          <p:cNvPr id="6" name="Slide Number Placeholder 5"/>
          <p:cNvSpPr>
            <a:spLocks noGrp="1"/>
          </p:cNvSpPr>
          <p:nvPr>
            <p:ph type="sldNum" sz="quarter" idx="12"/>
          </p:nvPr>
        </p:nvSpPr>
        <p:spPr/>
        <p:txBody>
          <a:bodyPr/>
          <a:lstStyle/>
          <a:p>
            <a:fld id="{9BB46D60-96CE-4402-8D7C-2F4B1C382689}" type="slidenum">
              <a:rPr lang="pt-BR" smtClean="0"/>
              <a:t>‹nº›</a:t>
            </a:fld>
            <a:endParaRPr lang="pt-BR"/>
          </a:p>
        </p:txBody>
      </p:sp>
    </p:spTree>
    <p:extLst>
      <p:ext uri="{BB962C8B-B14F-4D97-AF65-F5344CB8AC3E}">
        <p14:creationId xmlns:p14="http://schemas.microsoft.com/office/powerpoint/2010/main" val="4073176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6A95A0BC-388F-4CA7-BE51-03B9510F86C7}" type="datetime1">
              <a:rPr lang="pt-BR" smtClean="0"/>
              <a:t>22/05/2024</a:t>
            </a:fld>
            <a:endParaRPr lang="pt-BR"/>
          </a:p>
        </p:txBody>
      </p:sp>
      <p:sp>
        <p:nvSpPr>
          <p:cNvPr id="5" name="Footer Placeholder 4"/>
          <p:cNvSpPr>
            <a:spLocks noGrp="1"/>
          </p:cNvSpPr>
          <p:nvPr>
            <p:ph type="ftr" sz="quarter" idx="11"/>
          </p:nvPr>
        </p:nvSpPr>
        <p:spPr/>
        <p:txBody>
          <a:bodyPr/>
          <a:lstStyle/>
          <a:p>
            <a:r>
              <a:rPr lang="pt-BR"/>
              <a:t>SELETORES CSS PARA JEDIS - FELIPE AGUIAR</a:t>
            </a:r>
          </a:p>
        </p:txBody>
      </p:sp>
      <p:sp>
        <p:nvSpPr>
          <p:cNvPr id="6" name="Slide Number Placeholder 5"/>
          <p:cNvSpPr>
            <a:spLocks noGrp="1"/>
          </p:cNvSpPr>
          <p:nvPr>
            <p:ph type="sldNum" sz="quarter" idx="12"/>
          </p:nvPr>
        </p:nvSpPr>
        <p:spPr/>
        <p:txBody>
          <a:bodyPr/>
          <a:lstStyle/>
          <a:p>
            <a:fld id="{9BB46D60-96CE-4402-8D7C-2F4B1C382689}" type="slidenum">
              <a:rPr lang="pt-BR" smtClean="0"/>
              <a:t>‹nº›</a:t>
            </a:fld>
            <a:endParaRPr lang="pt-BR"/>
          </a:p>
        </p:txBody>
      </p:sp>
    </p:spTree>
    <p:extLst>
      <p:ext uri="{BB962C8B-B14F-4D97-AF65-F5344CB8AC3E}">
        <p14:creationId xmlns:p14="http://schemas.microsoft.com/office/powerpoint/2010/main" val="938109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55082" y="3191514"/>
            <a:ext cx="8281035" cy="5325109"/>
          </a:xfrm>
        </p:spPr>
        <p:txBody>
          <a:bodyPr anchor="b"/>
          <a:lstStyle>
            <a:lvl1pPr>
              <a:defRPr sz="6300"/>
            </a:lvl1pPr>
          </a:lstStyle>
          <a:p>
            <a:r>
              <a:rPr lang="pt-BR"/>
              <a:t>Clique para editar o título Mestre</a:t>
            </a:r>
            <a:endParaRPr lang="en-US" dirty="0"/>
          </a:p>
        </p:txBody>
      </p:sp>
      <p:sp>
        <p:nvSpPr>
          <p:cNvPr id="3" name="Text Placeholder 2"/>
          <p:cNvSpPr>
            <a:spLocks noGrp="1"/>
          </p:cNvSpPr>
          <p:nvPr>
            <p:ph type="body" idx="1"/>
          </p:nvPr>
        </p:nvSpPr>
        <p:spPr>
          <a:xfrm>
            <a:off x="655082" y="8567000"/>
            <a:ext cx="8281035" cy="2800349"/>
          </a:xfrm>
        </p:spPr>
        <p:txBody>
          <a:bodyPr/>
          <a:lstStyle>
            <a:lvl1pPr marL="0" indent="0">
              <a:buNone/>
              <a:defRPr sz="2520">
                <a:solidFill>
                  <a:schemeClr val="tx1"/>
                </a:solidFill>
              </a:defRPr>
            </a:lvl1pPr>
            <a:lvl2pPr marL="480060" indent="0">
              <a:buNone/>
              <a:defRPr sz="2100">
                <a:solidFill>
                  <a:schemeClr val="tx1">
                    <a:tint val="75000"/>
                  </a:schemeClr>
                </a:solidFill>
              </a:defRPr>
            </a:lvl2pPr>
            <a:lvl3pPr marL="960120" indent="0">
              <a:buNone/>
              <a:defRPr sz="1890">
                <a:solidFill>
                  <a:schemeClr val="tx1">
                    <a:tint val="75000"/>
                  </a:schemeClr>
                </a:solidFill>
              </a:defRPr>
            </a:lvl3pPr>
            <a:lvl4pPr marL="1440180" indent="0">
              <a:buNone/>
              <a:defRPr sz="1680">
                <a:solidFill>
                  <a:schemeClr val="tx1">
                    <a:tint val="75000"/>
                  </a:schemeClr>
                </a:solidFill>
              </a:defRPr>
            </a:lvl4pPr>
            <a:lvl5pPr marL="1920240" indent="0">
              <a:buNone/>
              <a:defRPr sz="1680">
                <a:solidFill>
                  <a:schemeClr val="tx1">
                    <a:tint val="75000"/>
                  </a:schemeClr>
                </a:solidFill>
              </a:defRPr>
            </a:lvl5pPr>
            <a:lvl6pPr marL="2400300" indent="0">
              <a:buNone/>
              <a:defRPr sz="1680">
                <a:solidFill>
                  <a:schemeClr val="tx1">
                    <a:tint val="75000"/>
                  </a:schemeClr>
                </a:solidFill>
              </a:defRPr>
            </a:lvl6pPr>
            <a:lvl7pPr marL="2880360" indent="0">
              <a:buNone/>
              <a:defRPr sz="1680">
                <a:solidFill>
                  <a:schemeClr val="tx1">
                    <a:tint val="75000"/>
                  </a:schemeClr>
                </a:solidFill>
              </a:defRPr>
            </a:lvl7pPr>
            <a:lvl8pPr marL="3360420" indent="0">
              <a:buNone/>
              <a:defRPr sz="1680">
                <a:solidFill>
                  <a:schemeClr val="tx1">
                    <a:tint val="75000"/>
                  </a:schemeClr>
                </a:solidFill>
              </a:defRPr>
            </a:lvl8pPr>
            <a:lvl9pPr marL="3840480" indent="0">
              <a:buNone/>
              <a:defRPr sz="168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920B0A53-1723-472B-8809-AF93A93C6B7D}" type="datetime1">
              <a:rPr lang="pt-BR" smtClean="0"/>
              <a:t>22/05/2024</a:t>
            </a:fld>
            <a:endParaRPr lang="pt-BR"/>
          </a:p>
        </p:txBody>
      </p:sp>
      <p:sp>
        <p:nvSpPr>
          <p:cNvPr id="5" name="Footer Placeholder 4"/>
          <p:cNvSpPr>
            <a:spLocks noGrp="1"/>
          </p:cNvSpPr>
          <p:nvPr>
            <p:ph type="ftr" sz="quarter" idx="11"/>
          </p:nvPr>
        </p:nvSpPr>
        <p:spPr/>
        <p:txBody>
          <a:bodyPr/>
          <a:lstStyle/>
          <a:p>
            <a:r>
              <a:rPr lang="pt-BR"/>
              <a:t>SELETORES CSS PARA JEDIS - FELIPE AGUIAR</a:t>
            </a:r>
          </a:p>
        </p:txBody>
      </p:sp>
      <p:sp>
        <p:nvSpPr>
          <p:cNvPr id="6" name="Slide Number Placeholder 5"/>
          <p:cNvSpPr>
            <a:spLocks noGrp="1"/>
          </p:cNvSpPr>
          <p:nvPr>
            <p:ph type="sldNum" sz="quarter" idx="12"/>
          </p:nvPr>
        </p:nvSpPr>
        <p:spPr/>
        <p:txBody>
          <a:bodyPr/>
          <a:lstStyle/>
          <a:p>
            <a:fld id="{9BB46D60-96CE-4402-8D7C-2F4B1C382689}" type="slidenum">
              <a:rPr lang="pt-BR" smtClean="0"/>
              <a:t>‹nº›</a:t>
            </a:fld>
            <a:endParaRPr lang="pt-BR"/>
          </a:p>
        </p:txBody>
      </p:sp>
    </p:spTree>
    <p:extLst>
      <p:ext uri="{BB962C8B-B14F-4D97-AF65-F5344CB8AC3E}">
        <p14:creationId xmlns:p14="http://schemas.microsoft.com/office/powerpoint/2010/main" val="268498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660083" y="3407833"/>
            <a:ext cx="4080510" cy="81224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4860608" y="3407833"/>
            <a:ext cx="4080510" cy="81224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F473D0C2-0B29-4E63-8862-AEF7CD2FD74C}" type="datetime1">
              <a:rPr lang="pt-BR" smtClean="0"/>
              <a:t>22/05/2024</a:t>
            </a:fld>
            <a:endParaRPr lang="pt-BR"/>
          </a:p>
        </p:txBody>
      </p:sp>
      <p:sp>
        <p:nvSpPr>
          <p:cNvPr id="6" name="Footer Placeholder 5"/>
          <p:cNvSpPr>
            <a:spLocks noGrp="1"/>
          </p:cNvSpPr>
          <p:nvPr>
            <p:ph type="ftr" sz="quarter" idx="11"/>
          </p:nvPr>
        </p:nvSpPr>
        <p:spPr/>
        <p:txBody>
          <a:bodyPr/>
          <a:lstStyle/>
          <a:p>
            <a:r>
              <a:rPr lang="pt-BR"/>
              <a:t>SELETORES CSS PARA JEDIS - FELIPE AGUIAR</a:t>
            </a:r>
          </a:p>
        </p:txBody>
      </p:sp>
      <p:sp>
        <p:nvSpPr>
          <p:cNvPr id="7" name="Slide Number Placeholder 6"/>
          <p:cNvSpPr>
            <a:spLocks noGrp="1"/>
          </p:cNvSpPr>
          <p:nvPr>
            <p:ph type="sldNum" sz="quarter" idx="12"/>
          </p:nvPr>
        </p:nvSpPr>
        <p:spPr/>
        <p:txBody>
          <a:bodyPr/>
          <a:lstStyle/>
          <a:p>
            <a:fld id="{9BB46D60-96CE-4402-8D7C-2F4B1C382689}" type="slidenum">
              <a:rPr lang="pt-BR" smtClean="0"/>
              <a:t>‹nº›</a:t>
            </a:fld>
            <a:endParaRPr lang="pt-BR"/>
          </a:p>
        </p:txBody>
      </p:sp>
    </p:spTree>
    <p:extLst>
      <p:ext uri="{BB962C8B-B14F-4D97-AF65-F5344CB8AC3E}">
        <p14:creationId xmlns:p14="http://schemas.microsoft.com/office/powerpoint/2010/main" val="570938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661333" y="681570"/>
            <a:ext cx="8281035" cy="2474384"/>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661334" y="3138171"/>
            <a:ext cx="4061757"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pt-BR"/>
              <a:t>Clique para editar os estilos de texto Mestres</a:t>
            </a:r>
          </a:p>
        </p:txBody>
      </p:sp>
      <p:sp>
        <p:nvSpPr>
          <p:cNvPr id="4" name="Content Placeholder 3"/>
          <p:cNvSpPr>
            <a:spLocks noGrp="1"/>
          </p:cNvSpPr>
          <p:nvPr>
            <p:ph sz="half" idx="2"/>
          </p:nvPr>
        </p:nvSpPr>
        <p:spPr>
          <a:xfrm>
            <a:off x="661334" y="4676140"/>
            <a:ext cx="4061757" cy="68778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4860608" y="3138171"/>
            <a:ext cx="4081761"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pt-BR"/>
              <a:t>Clique para editar os estilos de texto Mestres</a:t>
            </a:r>
          </a:p>
        </p:txBody>
      </p:sp>
      <p:sp>
        <p:nvSpPr>
          <p:cNvPr id="6" name="Content Placeholder 5"/>
          <p:cNvSpPr>
            <a:spLocks noGrp="1"/>
          </p:cNvSpPr>
          <p:nvPr>
            <p:ph sz="quarter" idx="4"/>
          </p:nvPr>
        </p:nvSpPr>
        <p:spPr>
          <a:xfrm>
            <a:off x="4860608" y="4676140"/>
            <a:ext cx="4081761" cy="68778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10B68ADD-7F35-4AEB-BEB1-AD3CCDF011CE}" type="datetime1">
              <a:rPr lang="pt-BR" smtClean="0"/>
              <a:t>22/05/2024</a:t>
            </a:fld>
            <a:endParaRPr lang="pt-BR"/>
          </a:p>
        </p:txBody>
      </p:sp>
      <p:sp>
        <p:nvSpPr>
          <p:cNvPr id="8" name="Footer Placeholder 7"/>
          <p:cNvSpPr>
            <a:spLocks noGrp="1"/>
          </p:cNvSpPr>
          <p:nvPr>
            <p:ph type="ftr" sz="quarter" idx="11"/>
          </p:nvPr>
        </p:nvSpPr>
        <p:spPr/>
        <p:txBody>
          <a:bodyPr/>
          <a:lstStyle/>
          <a:p>
            <a:r>
              <a:rPr lang="pt-BR"/>
              <a:t>SELETORES CSS PARA JEDIS - FELIPE AGUIAR</a:t>
            </a:r>
          </a:p>
        </p:txBody>
      </p:sp>
      <p:sp>
        <p:nvSpPr>
          <p:cNvPr id="9" name="Slide Number Placeholder 8"/>
          <p:cNvSpPr>
            <a:spLocks noGrp="1"/>
          </p:cNvSpPr>
          <p:nvPr>
            <p:ph type="sldNum" sz="quarter" idx="12"/>
          </p:nvPr>
        </p:nvSpPr>
        <p:spPr/>
        <p:txBody>
          <a:bodyPr/>
          <a:lstStyle/>
          <a:p>
            <a:fld id="{9BB46D60-96CE-4402-8D7C-2F4B1C382689}" type="slidenum">
              <a:rPr lang="pt-BR" smtClean="0"/>
              <a:t>‹nº›</a:t>
            </a:fld>
            <a:endParaRPr lang="pt-BR"/>
          </a:p>
        </p:txBody>
      </p:sp>
    </p:spTree>
    <p:extLst>
      <p:ext uri="{BB962C8B-B14F-4D97-AF65-F5344CB8AC3E}">
        <p14:creationId xmlns:p14="http://schemas.microsoft.com/office/powerpoint/2010/main" val="1725751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ABF6779A-9BC4-4AC0-8880-1B792DDACBDD}" type="datetime1">
              <a:rPr lang="pt-BR" smtClean="0"/>
              <a:t>22/05/2024</a:t>
            </a:fld>
            <a:endParaRPr lang="pt-BR"/>
          </a:p>
        </p:txBody>
      </p:sp>
      <p:sp>
        <p:nvSpPr>
          <p:cNvPr id="4" name="Footer Placeholder 3"/>
          <p:cNvSpPr>
            <a:spLocks noGrp="1"/>
          </p:cNvSpPr>
          <p:nvPr>
            <p:ph type="ftr" sz="quarter" idx="11"/>
          </p:nvPr>
        </p:nvSpPr>
        <p:spPr/>
        <p:txBody>
          <a:bodyPr/>
          <a:lstStyle/>
          <a:p>
            <a:r>
              <a:rPr lang="pt-BR"/>
              <a:t>SELETORES CSS PARA JEDIS - FELIPE AGUIAR</a:t>
            </a:r>
          </a:p>
        </p:txBody>
      </p:sp>
      <p:sp>
        <p:nvSpPr>
          <p:cNvPr id="5" name="Slide Number Placeholder 4"/>
          <p:cNvSpPr>
            <a:spLocks noGrp="1"/>
          </p:cNvSpPr>
          <p:nvPr>
            <p:ph type="sldNum" sz="quarter" idx="12"/>
          </p:nvPr>
        </p:nvSpPr>
        <p:spPr/>
        <p:txBody>
          <a:bodyPr/>
          <a:lstStyle/>
          <a:p>
            <a:fld id="{9BB46D60-96CE-4402-8D7C-2F4B1C382689}" type="slidenum">
              <a:rPr lang="pt-BR" smtClean="0"/>
              <a:t>‹nº›</a:t>
            </a:fld>
            <a:endParaRPr lang="pt-BR"/>
          </a:p>
        </p:txBody>
      </p:sp>
    </p:spTree>
    <p:extLst>
      <p:ext uri="{BB962C8B-B14F-4D97-AF65-F5344CB8AC3E}">
        <p14:creationId xmlns:p14="http://schemas.microsoft.com/office/powerpoint/2010/main" val="985468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175754-B528-45A3-9A7A-655123E17D0E}" type="datetime1">
              <a:rPr lang="pt-BR" smtClean="0"/>
              <a:t>22/05/2024</a:t>
            </a:fld>
            <a:endParaRPr lang="pt-BR"/>
          </a:p>
        </p:txBody>
      </p:sp>
      <p:sp>
        <p:nvSpPr>
          <p:cNvPr id="3" name="Footer Placeholder 2"/>
          <p:cNvSpPr>
            <a:spLocks noGrp="1"/>
          </p:cNvSpPr>
          <p:nvPr>
            <p:ph type="ftr" sz="quarter" idx="11"/>
          </p:nvPr>
        </p:nvSpPr>
        <p:spPr/>
        <p:txBody>
          <a:bodyPr/>
          <a:lstStyle/>
          <a:p>
            <a:r>
              <a:rPr lang="pt-BR"/>
              <a:t>SELETORES CSS PARA JEDIS - FELIPE AGUIAR</a:t>
            </a:r>
          </a:p>
        </p:txBody>
      </p:sp>
      <p:sp>
        <p:nvSpPr>
          <p:cNvPr id="4" name="Slide Number Placeholder 3"/>
          <p:cNvSpPr>
            <a:spLocks noGrp="1"/>
          </p:cNvSpPr>
          <p:nvPr>
            <p:ph type="sldNum" sz="quarter" idx="12"/>
          </p:nvPr>
        </p:nvSpPr>
        <p:spPr/>
        <p:txBody>
          <a:bodyPr/>
          <a:lstStyle/>
          <a:p>
            <a:fld id="{9BB46D60-96CE-4402-8D7C-2F4B1C382689}" type="slidenum">
              <a:rPr lang="pt-BR" smtClean="0"/>
              <a:t>‹nº›</a:t>
            </a:fld>
            <a:endParaRPr lang="pt-BR"/>
          </a:p>
        </p:txBody>
      </p:sp>
    </p:spTree>
    <p:extLst>
      <p:ext uri="{BB962C8B-B14F-4D97-AF65-F5344CB8AC3E}">
        <p14:creationId xmlns:p14="http://schemas.microsoft.com/office/powerpoint/2010/main" val="2368948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pt-BR"/>
              <a:t>Clique para editar o título Mestre</a:t>
            </a:r>
            <a:endParaRPr lang="en-US" dirty="0"/>
          </a:p>
        </p:txBody>
      </p:sp>
      <p:sp>
        <p:nvSpPr>
          <p:cNvPr id="3" name="Content Placeholder 2"/>
          <p:cNvSpPr>
            <a:spLocks noGrp="1"/>
          </p:cNvSpPr>
          <p:nvPr>
            <p:ph idx="1"/>
          </p:nvPr>
        </p:nvSpPr>
        <p:spPr>
          <a:xfrm>
            <a:off x="4081760" y="1843196"/>
            <a:ext cx="4860608" cy="9097433"/>
          </a:xfrm>
        </p:spPr>
        <p:txBody>
          <a:bodyPr/>
          <a:lstStyle>
            <a:lvl1pPr>
              <a:defRPr sz="3360"/>
            </a:lvl1pPr>
            <a:lvl2pPr>
              <a:defRPr sz="2940"/>
            </a:lvl2pPr>
            <a:lvl3pPr>
              <a:defRPr sz="2520"/>
            </a:lvl3pPr>
            <a:lvl4pPr>
              <a:defRPr sz="2100"/>
            </a:lvl4pPr>
            <a:lvl5pPr>
              <a:defRPr sz="2100"/>
            </a:lvl5pPr>
            <a:lvl6pPr>
              <a:defRPr sz="2100"/>
            </a:lvl6pPr>
            <a:lvl7pPr>
              <a:defRPr sz="2100"/>
            </a:lvl7pPr>
            <a:lvl8pPr>
              <a:defRPr sz="2100"/>
            </a:lvl8pPr>
            <a:lvl9pPr>
              <a:defRPr sz="21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702BC77C-1A26-4515-863F-461CD234F563}" type="datetime1">
              <a:rPr lang="pt-BR" smtClean="0"/>
              <a:t>22/05/2024</a:t>
            </a:fld>
            <a:endParaRPr lang="pt-BR"/>
          </a:p>
        </p:txBody>
      </p:sp>
      <p:sp>
        <p:nvSpPr>
          <p:cNvPr id="6" name="Footer Placeholder 5"/>
          <p:cNvSpPr>
            <a:spLocks noGrp="1"/>
          </p:cNvSpPr>
          <p:nvPr>
            <p:ph type="ftr" sz="quarter" idx="11"/>
          </p:nvPr>
        </p:nvSpPr>
        <p:spPr/>
        <p:txBody>
          <a:bodyPr/>
          <a:lstStyle/>
          <a:p>
            <a:r>
              <a:rPr lang="pt-BR"/>
              <a:t>SELETORES CSS PARA JEDIS - FELIPE AGUIAR</a:t>
            </a:r>
          </a:p>
        </p:txBody>
      </p:sp>
      <p:sp>
        <p:nvSpPr>
          <p:cNvPr id="7" name="Slide Number Placeholder 6"/>
          <p:cNvSpPr>
            <a:spLocks noGrp="1"/>
          </p:cNvSpPr>
          <p:nvPr>
            <p:ph type="sldNum" sz="quarter" idx="12"/>
          </p:nvPr>
        </p:nvSpPr>
        <p:spPr/>
        <p:txBody>
          <a:bodyPr/>
          <a:lstStyle/>
          <a:p>
            <a:fld id="{9BB46D60-96CE-4402-8D7C-2F4B1C382689}" type="slidenum">
              <a:rPr lang="pt-BR" smtClean="0"/>
              <a:t>‹nº›</a:t>
            </a:fld>
            <a:endParaRPr lang="pt-BR"/>
          </a:p>
        </p:txBody>
      </p:sp>
    </p:spTree>
    <p:extLst>
      <p:ext uri="{BB962C8B-B14F-4D97-AF65-F5344CB8AC3E}">
        <p14:creationId xmlns:p14="http://schemas.microsoft.com/office/powerpoint/2010/main" val="1220915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4081760" y="1843196"/>
            <a:ext cx="4860608" cy="9097433"/>
          </a:xfrm>
        </p:spPr>
        <p:txBody>
          <a:bodyPr anchor="t"/>
          <a:lstStyle>
            <a:lvl1pPr marL="0" indent="0">
              <a:buNone/>
              <a:defRPr sz="3360"/>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pt-BR"/>
              <a:t>Clique no ícone para adicionar uma imagem</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2CE6D11F-A570-44DC-98A9-9E7070BCD645}" type="datetime1">
              <a:rPr lang="pt-BR" smtClean="0"/>
              <a:t>22/05/2024</a:t>
            </a:fld>
            <a:endParaRPr lang="pt-BR"/>
          </a:p>
        </p:txBody>
      </p:sp>
      <p:sp>
        <p:nvSpPr>
          <p:cNvPr id="6" name="Footer Placeholder 5"/>
          <p:cNvSpPr>
            <a:spLocks noGrp="1"/>
          </p:cNvSpPr>
          <p:nvPr>
            <p:ph type="ftr" sz="quarter" idx="11"/>
          </p:nvPr>
        </p:nvSpPr>
        <p:spPr/>
        <p:txBody>
          <a:bodyPr/>
          <a:lstStyle/>
          <a:p>
            <a:r>
              <a:rPr lang="pt-BR"/>
              <a:t>SELETORES CSS PARA JEDIS - FELIPE AGUIAR</a:t>
            </a:r>
          </a:p>
        </p:txBody>
      </p:sp>
      <p:sp>
        <p:nvSpPr>
          <p:cNvPr id="7" name="Slide Number Placeholder 6"/>
          <p:cNvSpPr>
            <a:spLocks noGrp="1"/>
          </p:cNvSpPr>
          <p:nvPr>
            <p:ph type="sldNum" sz="quarter" idx="12"/>
          </p:nvPr>
        </p:nvSpPr>
        <p:spPr/>
        <p:txBody>
          <a:bodyPr/>
          <a:lstStyle/>
          <a:p>
            <a:fld id="{9BB46D60-96CE-4402-8D7C-2F4B1C382689}" type="slidenum">
              <a:rPr lang="pt-BR" smtClean="0"/>
              <a:t>‹nº›</a:t>
            </a:fld>
            <a:endParaRPr lang="pt-BR"/>
          </a:p>
        </p:txBody>
      </p:sp>
    </p:spTree>
    <p:extLst>
      <p:ext uri="{BB962C8B-B14F-4D97-AF65-F5344CB8AC3E}">
        <p14:creationId xmlns:p14="http://schemas.microsoft.com/office/powerpoint/2010/main" val="3086099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0083" y="681570"/>
            <a:ext cx="8281035" cy="2474384"/>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660083" y="3407833"/>
            <a:ext cx="8281035" cy="812249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660083" y="11865189"/>
            <a:ext cx="2160270" cy="681567"/>
          </a:xfrm>
          <a:prstGeom prst="rect">
            <a:avLst/>
          </a:prstGeom>
        </p:spPr>
        <p:txBody>
          <a:bodyPr vert="horz" lIns="91440" tIns="45720" rIns="91440" bIns="45720" rtlCol="0" anchor="ctr"/>
          <a:lstStyle>
            <a:lvl1pPr algn="l">
              <a:defRPr sz="1260">
                <a:solidFill>
                  <a:schemeClr val="tx1">
                    <a:tint val="75000"/>
                  </a:schemeClr>
                </a:solidFill>
              </a:defRPr>
            </a:lvl1pPr>
          </a:lstStyle>
          <a:p>
            <a:fld id="{925CAA1B-DFB8-467D-A20E-1BF5C572C99B}" type="datetime1">
              <a:rPr lang="pt-BR" smtClean="0"/>
              <a:t>22/05/2024</a:t>
            </a:fld>
            <a:endParaRPr lang="pt-BR"/>
          </a:p>
        </p:txBody>
      </p:sp>
      <p:sp>
        <p:nvSpPr>
          <p:cNvPr id="5" name="Footer Placeholder 4"/>
          <p:cNvSpPr>
            <a:spLocks noGrp="1"/>
          </p:cNvSpPr>
          <p:nvPr>
            <p:ph type="ftr" sz="quarter" idx="3"/>
          </p:nvPr>
        </p:nvSpPr>
        <p:spPr>
          <a:xfrm>
            <a:off x="3180398" y="11865189"/>
            <a:ext cx="3240405" cy="681567"/>
          </a:xfrm>
          <a:prstGeom prst="rect">
            <a:avLst/>
          </a:prstGeom>
        </p:spPr>
        <p:txBody>
          <a:bodyPr vert="horz" lIns="91440" tIns="45720" rIns="91440" bIns="45720" rtlCol="0" anchor="ctr"/>
          <a:lstStyle>
            <a:lvl1pPr algn="ctr">
              <a:defRPr sz="1260">
                <a:solidFill>
                  <a:schemeClr val="tx1">
                    <a:tint val="75000"/>
                  </a:schemeClr>
                </a:solidFill>
              </a:defRPr>
            </a:lvl1pPr>
          </a:lstStyle>
          <a:p>
            <a:r>
              <a:rPr lang="pt-BR"/>
              <a:t>SELETORES CSS PARA JEDIS - FELIPE AGUIAR</a:t>
            </a:r>
          </a:p>
        </p:txBody>
      </p:sp>
      <p:sp>
        <p:nvSpPr>
          <p:cNvPr id="6" name="Slide Number Placeholder 5"/>
          <p:cNvSpPr>
            <a:spLocks noGrp="1"/>
          </p:cNvSpPr>
          <p:nvPr>
            <p:ph type="sldNum" sz="quarter" idx="4"/>
          </p:nvPr>
        </p:nvSpPr>
        <p:spPr>
          <a:xfrm>
            <a:off x="6780848" y="11865189"/>
            <a:ext cx="2160270" cy="681567"/>
          </a:xfrm>
          <a:prstGeom prst="rect">
            <a:avLst/>
          </a:prstGeom>
        </p:spPr>
        <p:txBody>
          <a:bodyPr vert="horz" lIns="91440" tIns="45720" rIns="91440" bIns="45720" rtlCol="0" anchor="ctr"/>
          <a:lstStyle>
            <a:lvl1pPr algn="r">
              <a:defRPr sz="1260">
                <a:solidFill>
                  <a:schemeClr val="tx1">
                    <a:tint val="75000"/>
                  </a:schemeClr>
                </a:solidFill>
              </a:defRPr>
            </a:lvl1pPr>
          </a:lstStyle>
          <a:p>
            <a:fld id="{9BB46D60-96CE-4402-8D7C-2F4B1C382689}" type="slidenum">
              <a:rPr lang="pt-BR" smtClean="0"/>
              <a:t>‹nº›</a:t>
            </a:fld>
            <a:endParaRPr lang="pt-BR"/>
          </a:p>
        </p:txBody>
      </p:sp>
    </p:spTree>
    <p:extLst>
      <p:ext uri="{BB962C8B-B14F-4D97-AF65-F5344CB8AC3E}">
        <p14:creationId xmlns:p14="http://schemas.microsoft.com/office/powerpoint/2010/main" val="38439204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60120" rtl="0" eaLnBrk="1" latinLnBrk="0" hangingPunct="1">
        <a:lnSpc>
          <a:spcPct val="90000"/>
        </a:lnSpc>
        <a:spcBef>
          <a:spcPct val="0"/>
        </a:spcBef>
        <a:buNone/>
        <a:defRPr sz="4620" kern="1200">
          <a:solidFill>
            <a:schemeClr val="tx1"/>
          </a:solidFill>
          <a:latin typeface="+mj-lt"/>
          <a:ea typeface="+mj-ea"/>
          <a:cs typeface="+mj-cs"/>
        </a:defRPr>
      </a:lvl1pPr>
    </p:titleStyle>
    <p:body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p:bodyStyle>
    <p:otherStyle>
      <a:defPPr>
        <a:defRPr lang="en-US"/>
      </a:defPPr>
      <a:lvl1pPr marL="0" algn="l" defTabSz="960120" rtl="0" eaLnBrk="1" latinLnBrk="0" hangingPunct="1">
        <a:defRPr sz="1890" kern="1200">
          <a:solidFill>
            <a:schemeClr val="tx1"/>
          </a:solidFill>
          <a:latin typeface="+mn-lt"/>
          <a:ea typeface="+mn-ea"/>
          <a:cs typeface="+mn-cs"/>
        </a:defRPr>
      </a:lvl1pPr>
      <a:lvl2pPr marL="480060" algn="l" defTabSz="960120" rtl="0" eaLnBrk="1" latinLnBrk="0" hangingPunct="1">
        <a:defRPr sz="1890" kern="1200">
          <a:solidFill>
            <a:schemeClr val="tx1"/>
          </a:solidFill>
          <a:latin typeface="+mn-lt"/>
          <a:ea typeface="+mn-ea"/>
          <a:cs typeface="+mn-cs"/>
        </a:defRPr>
      </a:lvl2pPr>
      <a:lvl3pPr marL="960120" algn="l" defTabSz="960120" rtl="0" eaLnBrk="1" latinLnBrk="0" hangingPunct="1">
        <a:defRPr sz="1890" kern="1200">
          <a:solidFill>
            <a:schemeClr val="tx1"/>
          </a:solidFill>
          <a:latin typeface="+mn-lt"/>
          <a:ea typeface="+mn-ea"/>
          <a:cs typeface="+mn-cs"/>
        </a:defRPr>
      </a:lvl3pPr>
      <a:lvl4pPr marL="1440180" algn="l" defTabSz="960120" rtl="0" eaLnBrk="1" latinLnBrk="0" hangingPunct="1">
        <a:defRPr sz="1890" kern="1200">
          <a:solidFill>
            <a:schemeClr val="tx1"/>
          </a:solidFill>
          <a:latin typeface="+mn-lt"/>
          <a:ea typeface="+mn-ea"/>
          <a:cs typeface="+mn-cs"/>
        </a:defRPr>
      </a:lvl4pPr>
      <a:lvl5pPr marL="1920240" algn="l" defTabSz="960120" rtl="0" eaLnBrk="1" latinLnBrk="0" hangingPunct="1">
        <a:defRPr sz="1890" kern="1200">
          <a:solidFill>
            <a:schemeClr val="tx1"/>
          </a:solidFill>
          <a:latin typeface="+mn-lt"/>
          <a:ea typeface="+mn-ea"/>
          <a:cs typeface="+mn-cs"/>
        </a:defRPr>
      </a:lvl5pPr>
      <a:lvl6pPr marL="2400300" algn="l" defTabSz="960120" rtl="0" eaLnBrk="1" latinLnBrk="0" hangingPunct="1">
        <a:defRPr sz="1890" kern="1200">
          <a:solidFill>
            <a:schemeClr val="tx1"/>
          </a:solidFill>
          <a:latin typeface="+mn-lt"/>
          <a:ea typeface="+mn-ea"/>
          <a:cs typeface="+mn-cs"/>
        </a:defRPr>
      </a:lvl6pPr>
      <a:lvl7pPr marL="2880360" algn="l" defTabSz="960120" rtl="0" eaLnBrk="1" latinLnBrk="0" hangingPunct="1">
        <a:defRPr sz="1890" kern="1200">
          <a:solidFill>
            <a:schemeClr val="tx1"/>
          </a:solidFill>
          <a:latin typeface="+mn-lt"/>
          <a:ea typeface="+mn-ea"/>
          <a:cs typeface="+mn-cs"/>
        </a:defRPr>
      </a:lvl7pPr>
      <a:lvl8pPr marL="3360420" algn="l" defTabSz="960120" rtl="0" eaLnBrk="1" latinLnBrk="0" hangingPunct="1">
        <a:defRPr sz="1890" kern="1200">
          <a:solidFill>
            <a:schemeClr val="tx1"/>
          </a:solidFill>
          <a:latin typeface="+mn-lt"/>
          <a:ea typeface="+mn-ea"/>
          <a:cs typeface="+mn-cs"/>
        </a:defRPr>
      </a:lvl8pPr>
      <a:lvl9pPr marL="3840480" algn="l" defTabSz="960120" rtl="0" eaLnBrk="1" latinLnBrk="0" hangingPunct="1">
        <a:defRPr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7.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13.png"/><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14.png"/><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15.png"/><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16.png"/><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17.png"/><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github.com/pedroaugust096/Creating-an-ebook-using-AI" TargetMode="External"/><Relationship Id="rId1" Type="http://schemas.openxmlformats.org/officeDocument/2006/relationships/slideLayout" Target="../slideLayouts/slideLayout7.xml"/><Relationship Id="rId5" Type="http://schemas.openxmlformats.org/officeDocument/2006/relationships/image" Target="../media/image5.png"/><Relationship Id="rId4" Type="http://schemas.microsoft.com/office/2007/relationships/hdphoto" Target="../media/hdphoto2.wdp"/></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Retângulo 10">
            <a:extLst>
              <a:ext uri="{FF2B5EF4-FFF2-40B4-BE49-F238E27FC236}">
                <a16:creationId xmlns:a16="http://schemas.microsoft.com/office/drawing/2014/main" id="{EC6D5F9C-AB83-4AE3-B9FC-058D13A0FC40}"/>
              </a:ext>
            </a:extLst>
          </p:cNvPr>
          <p:cNvSpPr/>
          <p:nvPr/>
        </p:nvSpPr>
        <p:spPr>
          <a:xfrm>
            <a:off x="0" y="0"/>
            <a:ext cx="9601200" cy="12801600"/>
          </a:xfrm>
          <a:prstGeom prst="rect">
            <a:avLst/>
          </a:prstGeom>
          <a:solidFill>
            <a:srgbClr val="0F1B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B49489"/>
              </a:solidFill>
            </a:endParaRPr>
          </a:p>
        </p:txBody>
      </p:sp>
      <p:pic>
        <p:nvPicPr>
          <p:cNvPr id="9" name="Imagem 8">
            <a:extLst>
              <a:ext uri="{FF2B5EF4-FFF2-40B4-BE49-F238E27FC236}">
                <a16:creationId xmlns:a16="http://schemas.microsoft.com/office/drawing/2014/main" id="{935C493F-FE5E-4D77-B069-DF26E321AB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399" y="1842996"/>
            <a:ext cx="7772400" cy="7772400"/>
          </a:xfrm>
          <a:prstGeom prst="rect">
            <a:avLst/>
          </a:prstGeom>
        </p:spPr>
      </p:pic>
      <p:sp>
        <p:nvSpPr>
          <p:cNvPr id="10" name="CaixaDeTexto 9">
            <a:extLst>
              <a:ext uri="{FF2B5EF4-FFF2-40B4-BE49-F238E27FC236}">
                <a16:creationId xmlns:a16="http://schemas.microsoft.com/office/drawing/2014/main" id="{87405FB1-0AFE-DF6D-4838-8755D3F2C988}"/>
              </a:ext>
            </a:extLst>
          </p:cNvPr>
          <p:cNvSpPr txBox="1"/>
          <p:nvPr/>
        </p:nvSpPr>
        <p:spPr>
          <a:xfrm>
            <a:off x="0" y="434194"/>
            <a:ext cx="9601200" cy="1754326"/>
          </a:xfrm>
          <a:prstGeom prst="rect">
            <a:avLst/>
          </a:prstGeom>
          <a:noFill/>
          <a:ln>
            <a:noFill/>
          </a:ln>
          <a:effectLst>
            <a:outerShdw blurRad="50800" dist="50800" dir="5400000" algn="ctr" rotWithShape="0">
              <a:srgbClr val="000000"/>
            </a:outerShdw>
          </a:effectLst>
        </p:spPr>
        <p:txBody>
          <a:bodyPr wrap="square" rtlCol="0">
            <a:spAutoFit/>
          </a:bodyPr>
          <a:lstStyle/>
          <a:p>
            <a:pPr algn="ctr"/>
            <a:r>
              <a:rPr lang="pt-BR" sz="5400" dirty="0">
                <a:ln w="25400">
                  <a:solidFill>
                    <a:srgbClr val="FF0000"/>
                  </a:solidFill>
                </a:ln>
                <a:solidFill>
                  <a:srgbClr val="0F1B24"/>
                </a:solidFill>
                <a:effectLst/>
                <a:latin typeface="Benguiat" pitchFamily="2" charset="0"/>
              </a:rPr>
              <a:t>COLEÇÕES NO MUNDO INVERTIDO</a:t>
            </a:r>
          </a:p>
        </p:txBody>
      </p:sp>
      <p:sp>
        <p:nvSpPr>
          <p:cNvPr id="13" name="subtitulo">
            <a:extLst>
              <a:ext uri="{FF2B5EF4-FFF2-40B4-BE49-F238E27FC236}">
                <a16:creationId xmlns:a16="http://schemas.microsoft.com/office/drawing/2014/main" id="{429024B7-8E30-E5DB-74CA-5CCE07B84C5A}"/>
              </a:ext>
            </a:extLst>
          </p:cNvPr>
          <p:cNvSpPr txBox="1"/>
          <p:nvPr/>
        </p:nvSpPr>
        <p:spPr>
          <a:xfrm>
            <a:off x="0" y="2446960"/>
            <a:ext cx="9601200" cy="830997"/>
          </a:xfrm>
          <a:prstGeom prst="rect">
            <a:avLst/>
          </a:prstGeom>
          <a:solidFill>
            <a:srgbClr val="820000"/>
          </a:solidFill>
        </p:spPr>
        <p:txBody>
          <a:bodyPr wrap="square" rtlCol="0">
            <a:spAutoFit/>
          </a:bodyPr>
          <a:lstStyle/>
          <a:p>
            <a:pPr algn="ctr"/>
            <a:r>
              <a:rPr lang="pt-BR" sz="4800" dirty="0">
                <a:solidFill>
                  <a:schemeClr val="bg1"/>
                </a:solidFill>
                <a:latin typeface="Impact" panose="020B0806030902050204" pitchFamily="34" charset="0"/>
              </a:rPr>
              <a:t>EXPLORANDO DICIONÁRIOS EM PYTHON</a:t>
            </a:r>
          </a:p>
        </p:txBody>
      </p:sp>
      <p:sp>
        <p:nvSpPr>
          <p:cNvPr id="17" name="rodape">
            <a:extLst>
              <a:ext uri="{FF2B5EF4-FFF2-40B4-BE49-F238E27FC236}">
                <a16:creationId xmlns:a16="http://schemas.microsoft.com/office/drawing/2014/main" id="{6275A980-272E-6995-30C1-C7DA34BD34F2}"/>
              </a:ext>
            </a:extLst>
          </p:cNvPr>
          <p:cNvSpPr txBox="1"/>
          <p:nvPr/>
        </p:nvSpPr>
        <p:spPr>
          <a:xfrm>
            <a:off x="2109929" y="11632661"/>
            <a:ext cx="5381738" cy="830997"/>
          </a:xfrm>
          <a:prstGeom prst="rect">
            <a:avLst/>
          </a:prstGeom>
          <a:solidFill>
            <a:srgbClr val="820000"/>
          </a:solidFill>
        </p:spPr>
        <p:txBody>
          <a:bodyPr wrap="square" rtlCol="0">
            <a:spAutoFit/>
          </a:bodyPr>
          <a:lstStyle/>
          <a:p>
            <a:pPr algn="ctr"/>
            <a:r>
              <a:rPr lang="pt-BR" sz="4800" dirty="0">
                <a:solidFill>
                  <a:schemeClr val="bg1"/>
                </a:solidFill>
                <a:latin typeface="Impact" panose="020B0806030902050204" pitchFamily="34" charset="0"/>
              </a:rPr>
              <a:t>PEDRO AUGUSTO</a:t>
            </a:r>
          </a:p>
        </p:txBody>
      </p:sp>
      <p:sp>
        <p:nvSpPr>
          <p:cNvPr id="15" name="subtitulo_componente">
            <a:extLst>
              <a:ext uri="{FF2B5EF4-FFF2-40B4-BE49-F238E27FC236}">
                <a16:creationId xmlns:a16="http://schemas.microsoft.com/office/drawing/2014/main" id="{4AC64B63-F496-F80D-2DF0-D95D155A98DB}"/>
              </a:ext>
            </a:extLst>
          </p:cNvPr>
          <p:cNvSpPr txBox="1"/>
          <p:nvPr/>
        </p:nvSpPr>
        <p:spPr>
          <a:xfrm>
            <a:off x="250420" y="10217501"/>
            <a:ext cx="9100360" cy="1077218"/>
          </a:xfrm>
          <a:prstGeom prst="rect">
            <a:avLst/>
          </a:prstGeom>
          <a:noFill/>
        </p:spPr>
        <p:txBody>
          <a:bodyPr wrap="square" rtlCol="0">
            <a:spAutoFit/>
          </a:bodyPr>
          <a:lstStyle/>
          <a:p>
            <a:pPr algn="ctr"/>
            <a:r>
              <a:rPr lang="pt-BR" sz="3200" dirty="0">
                <a:solidFill>
                  <a:schemeClr val="bg1"/>
                </a:solidFill>
                <a:latin typeface="+mj-lt"/>
              </a:rPr>
              <a:t>Aprenda a importância e as vantagens de uma das principais estruturas de dados do </a:t>
            </a:r>
            <a:r>
              <a:rPr lang="pt-BR" sz="3200" dirty="0" err="1">
                <a:solidFill>
                  <a:schemeClr val="bg1"/>
                </a:solidFill>
                <a:latin typeface="+mj-lt"/>
              </a:rPr>
              <a:t>python</a:t>
            </a:r>
            <a:endParaRPr lang="pt-BR" sz="3200" dirty="0">
              <a:solidFill>
                <a:schemeClr val="bg1"/>
              </a:solidFill>
              <a:latin typeface="+mj-lt"/>
            </a:endParaRPr>
          </a:p>
        </p:txBody>
      </p:sp>
      <p:pic>
        <p:nvPicPr>
          <p:cNvPr id="3" name="Imagem 2">
            <a:extLst>
              <a:ext uri="{FF2B5EF4-FFF2-40B4-BE49-F238E27FC236}">
                <a16:creationId xmlns:a16="http://schemas.microsoft.com/office/drawing/2014/main" id="{6315F013-A849-4DD5-9E03-CD7B8F6A5366}"/>
              </a:ext>
            </a:extLst>
          </p:cNvPr>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rcRect r="72266"/>
          <a:stretch/>
        </p:blipFill>
        <p:spPr>
          <a:xfrm>
            <a:off x="2486024" y="8857668"/>
            <a:ext cx="1283870" cy="1371600"/>
          </a:xfrm>
          <a:prstGeom prst="rect">
            <a:avLst/>
          </a:prstGeom>
          <a:ln>
            <a:noFill/>
          </a:ln>
        </p:spPr>
      </p:pic>
      <p:pic>
        <p:nvPicPr>
          <p:cNvPr id="5" name="Imagem 4">
            <a:extLst>
              <a:ext uri="{FF2B5EF4-FFF2-40B4-BE49-F238E27FC236}">
                <a16:creationId xmlns:a16="http://schemas.microsoft.com/office/drawing/2014/main" id="{510B20CD-0512-4B98-8F31-1B5AA6305A8F}"/>
              </a:ext>
            </a:extLst>
          </p:cNvPr>
          <p:cNvPicPr>
            <a:picLocks noChangeAspect="1"/>
          </p:cNvPicPr>
          <p:nvPr/>
        </p:nvPicPr>
        <p:blipFill rotWithShape="1">
          <a:blip r:embed="rId5">
            <a:duotone>
              <a:prstClr val="black"/>
              <a:srgbClr val="B49489">
                <a:tint val="45000"/>
                <a:satMod val="400000"/>
              </a:srgbClr>
            </a:duotone>
            <a:extLst>
              <a:ext uri="{28A0092B-C50C-407E-A947-70E740481C1C}">
                <a14:useLocalDpi xmlns:a14="http://schemas.microsoft.com/office/drawing/2010/main" val="0"/>
              </a:ext>
            </a:extLst>
          </a:blip>
          <a:srcRect l="27734"/>
          <a:stretch/>
        </p:blipFill>
        <p:spPr>
          <a:xfrm>
            <a:off x="3898230" y="8838169"/>
            <a:ext cx="3345280" cy="1371600"/>
          </a:xfrm>
          <a:prstGeom prst="rect">
            <a:avLst/>
          </a:prstGeom>
          <a:ln>
            <a:noFill/>
          </a:ln>
        </p:spPr>
      </p:pic>
    </p:spTree>
    <p:extLst>
      <p:ext uri="{BB962C8B-B14F-4D97-AF65-F5344CB8AC3E}">
        <p14:creationId xmlns:p14="http://schemas.microsoft.com/office/powerpoint/2010/main" val="20601851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5F8A268F-DF04-2C6F-1AF7-579F8D46FDD0}"/>
              </a:ext>
            </a:extLst>
          </p:cNvPr>
          <p:cNvSpPr txBox="1"/>
          <p:nvPr/>
        </p:nvSpPr>
        <p:spPr>
          <a:xfrm>
            <a:off x="902852" y="1859558"/>
            <a:ext cx="7816645" cy="830997"/>
          </a:xfrm>
          <a:prstGeom prst="rect">
            <a:avLst/>
          </a:prstGeom>
          <a:noFill/>
        </p:spPr>
        <p:txBody>
          <a:bodyPr wrap="square" rtlCol="0">
            <a:spAutoFit/>
          </a:bodyPr>
          <a:lstStyle/>
          <a:p>
            <a:pPr algn="just"/>
            <a:r>
              <a:rPr lang="pt-BR" sz="2400" dirty="0"/>
              <a:t>Por meio da iteração, percorremos um dicionário para acessar suas chaves e valores. Por exemplo:</a:t>
            </a:r>
          </a:p>
        </p:txBody>
      </p:sp>
      <p:sp>
        <p:nvSpPr>
          <p:cNvPr id="20" name="Espaço Reservado para Número de Slide 19">
            <a:extLst>
              <a:ext uri="{FF2B5EF4-FFF2-40B4-BE49-F238E27FC236}">
                <a16:creationId xmlns:a16="http://schemas.microsoft.com/office/drawing/2014/main" id="{919B02F9-1256-559A-957D-87AA95AA16BE}"/>
              </a:ext>
            </a:extLst>
          </p:cNvPr>
          <p:cNvSpPr>
            <a:spLocks noGrp="1"/>
          </p:cNvSpPr>
          <p:nvPr>
            <p:ph type="sldNum" sz="quarter" idx="12"/>
          </p:nvPr>
        </p:nvSpPr>
        <p:spPr/>
        <p:txBody>
          <a:bodyPr/>
          <a:lstStyle/>
          <a:p>
            <a:fld id="{9BB46D60-96CE-4402-8D7C-2F4B1C382689}" type="slidenum">
              <a:rPr lang="pt-BR" smtClean="0"/>
              <a:t>10</a:t>
            </a:fld>
            <a:endParaRPr lang="pt-BR"/>
          </a:p>
        </p:txBody>
      </p:sp>
      <p:pic>
        <p:nvPicPr>
          <p:cNvPr id="13" name="Imagem 12">
            <a:extLst>
              <a:ext uri="{FF2B5EF4-FFF2-40B4-BE49-F238E27FC236}">
                <a16:creationId xmlns:a16="http://schemas.microsoft.com/office/drawing/2014/main" id="{8DBC11B4-EA0A-4DD8-8464-9927DCA2C059}"/>
              </a:ext>
            </a:extLst>
          </p:cNvPr>
          <p:cNvPicPr>
            <a:picLocks noChangeAspect="1"/>
          </p:cNvPicPr>
          <p:nvPr/>
        </p:nvPicPr>
        <p:blipFill rotWithShape="1">
          <a:blip r:embed="rId2">
            <a:extLst>
              <a:ext uri="{28A0092B-C50C-407E-A947-70E740481C1C}">
                <a14:useLocalDpi xmlns:a14="http://schemas.microsoft.com/office/drawing/2010/main" val="0"/>
              </a:ext>
            </a:extLst>
          </a:blip>
          <a:srcRect l="16877" t="14676" r="19496" b="17429"/>
          <a:stretch/>
        </p:blipFill>
        <p:spPr>
          <a:xfrm>
            <a:off x="153224" y="395557"/>
            <a:ext cx="986611" cy="1052797"/>
          </a:xfrm>
          <a:prstGeom prst="rect">
            <a:avLst/>
          </a:prstGeom>
        </p:spPr>
      </p:pic>
      <p:sp>
        <p:nvSpPr>
          <p:cNvPr id="16" name="Espaço Reservado para Rodapé 9">
            <a:extLst>
              <a:ext uri="{FF2B5EF4-FFF2-40B4-BE49-F238E27FC236}">
                <a16:creationId xmlns:a16="http://schemas.microsoft.com/office/drawing/2014/main" id="{4F64D84B-422E-41F1-A523-846AE36C49DC}"/>
              </a:ext>
            </a:extLst>
          </p:cNvPr>
          <p:cNvSpPr>
            <a:spLocks noGrp="1"/>
          </p:cNvSpPr>
          <p:nvPr>
            <p:ph type="ftr" sz="quarter" idx="11"/>
          </p:nvPr>
        </p:nvSpPr>
        <p:spPr>
          <a:xfrm>
            <a:off x="2827473" y="11865189"/>
            <a:ext cx="3942297" cy="681567"/>
          </a:xfrm>
        </p:spPr>
        <p:txBody>
          <a:bodyPr/>
          <a:lstStyle/>
          <a:p>
            <a:r>
              <a:rPr lang="pt-BR" dirty="0"/>
              <a:t>COLEÇÕES NO MUNDO INVERTIDO – PEDRO AUGUSTO</a:t>
            </a:r>
          </a:p>
        </p:txBody>
      </p:sp>
      <p:pic>
        <p:nvPicPr>
          <p:cNvPr id="5" name="Imagem 4">
            <a:extLst>
              <a:ext uri="{FF2B5EF4-FFF2-40B4-BE49-F238E27FC236}">
                <a16:creationId xmlns:a16="http://schemas.microsoft.com/office/drawing/2014/main" id="{A5A0B226-8B2A-46DC-9A00-AAC37D0FB637}"/>
              </a:ext>
            </a:extLst>
          </p:cNvPr>
          <p:cNvPicPr>
            <a:picLocks noChangeAspect="1"/>
          </p:cNvPicPr>
          <p:nvPr/>
        </p:nvPicPr>
        <p:blipFill>
          <a:blip r:embed="rId3"/>
          <a:stretch>
            <a:fillRect/>
          </a:stretch>
        </p:blipFill>
        <p:spPr>
          <a:xfrm>
            <a:off x="1395664" y="7159759"/>
            <a:ext cx="6832600" cy="4099560"/>
          </a:xfrm>
          <a:prstGeom prst="rect">
            <a:avLst/>
          </a:prstGeom>
        </p:spPr>
      </p:pic>
      <p:pic>
        <p:nvPicPr>
          <p:cNvPr id="9" name="Imagem 8">
            <a:extLst>
              <a:ext uri="{FF2B5EF4-FFF2-40B4-BE49-F238E27FC236}">
                <a16:creationId xmlns:a16="http://schemas.microsoft.com/office/drawing/2014/main" id="{85DBFAEE-F30C-41D5-9DF1-6D5AC5A1FB88}"/>
              </a:ext>
            </a:extLst>
          </p:cNvPr>
          <p:cNvPicPr>
            <a:picLocks noChangeAspect="1"/>
          </p:cNvPicPr>
          <p:nvPr/>
        </p:nvPicPr>
        <p:blipFill>
          <a:blip r:embed="rId4"/>
          <a:stretch>
            <a:fillRect/>
          </a:stretch>
        </p:blipFill>
        <p:spPr>
          <a:xfrm>
            <a:off x="1395664" y="3100068"/>
            <a:ext cx="6809872" cy="3936040"/>
          </a:xfrm>
          <a:prstGeom prst="rect">
            <a:avLst/>
          </a:prstGeom>
        </p:spPr>
      </p:pic>
      <p:pic>
        <p:nvPicPr>
          <p:cNvPr id="15" name="Imagem 14">
            <a:extLst>
              <a:ext uri="{FF2B5EF4-FFF2-40B4-BE49-F238E27FC236}">
                <a16:creationId xmlns:a16="http://schemas.microsoft.com/office/drawing/2014/main" id="{722AD1B3-119D-4625-A7EA-1BDEC5D4A9D6}"/>
              </a:ext>
            </a:extLst>
          </p:cNvPr>
          <p:cNvPicPr>
            <a:picLocks noChangeAspect="1"/>
          </p:cNvPicPr>
          <p:nvPr/>
        </p:nvPicPr>
        <p:blipFill>
          <a:blip r:embed="rId5">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Lst>
          </a:blip>
          <a:stretch>
            <a:fillRect/>
          </a:stretch>
        </p:blipFill>
        <p:spPr>
          <a:xfrm>
            <a:off x="3563128" y="11300455"/>
            <a:ext cx="2470986" cy="732144"/>
          </a:xfrm>
          <a:prstGeom prst="rect">
            <a:avLst/>
          </a:prstGeom>
        </p:spPr>
      </p:pic>
      <p:sp>
        <p:nvSpPr>
          <p:cNvPr id="11" name="titulo_componente">
            <a:extLst>
              <a:ext uri="{FF2B5EF4-FFF2-40B4-BE49-F238E27FC236}">
                <a16:creationId xmlns:a16="http://schemas.microsoft.com/office/drawing/2014/main" id="{1B1B2384-9EC7-431C-8EA5-4F007D6D3532}"/>
              </a:ext>
            </a:extLst>
          </p:cNvPr>
          <p:cNvSpPr txBox="1"/>
          <p:nvPr/>
        </p:nvSpPr>
        <p:spPr>
          <a:xfrm>
            <a:off x="934323" y="543334"/>
            <a:ext cx="7816645" cy="707886"/>
          </a:xfrm>
          <a:prstGeom prst="rect">
            <a:avLst/>
          </a:prstGeom>
          <a:noFill/>
        </p:spPr>
        <p:txBody>
          <a:bodyPr wrap="square" rtlCol="0">
            <a:spAutoFit/>
          </a:bodyPr>
          <a:lstStyle/>
          <a:p>
            <a:pPr marL="0" algn="ctr" rtl="0" eaLnBrk="1" latinLnBrk="0" hangingPunct="1">
              <a:spcBef>
                <a:spcPts val="0"/>
              </a:spcBef>
              <a:spcAft>
                <a:spcPts val="0"/>
              </a:spcAft>
            </a:pPr>
            <a:r>
              <a:rPr lang="pt-BR" sz="4000" kern="1200" dirty="0">
                <a:solidFill>
                  <a:srgbClr val="000000"/>
                </a:solidFill>
                <a:effectLst/>
                <a:latin typeface="Impact" panose="020B0806030902050204" pitchFamily="34" charset="0"/>
                <a:ea typeface="+mn-ea"/>
                <a:cs typeface="+mn-cs"/>
              </a:rPr>
              <a:t>ITERANDO DICIONÁRIOS</a:t>
            </a:r>
            <a:endParaRPr lang="pt-BR" sz="4000" dirty="0">
              <a:effectLst/>
            </a:endParaRPr>
          </a:p>
        </p:txBody>
      </p:sp>
      <p:sp>
        <p:nvSpPr>
          <p:cNvPr id="12" name="Retângulo 11">
            <a:extLst>
              <a:ext uri="{FF2B5EF4-FFF2-40B4-BE49-F238E27FC236}">
                <a16:creationId xmlns:a16="http://schemas.microsoft.com/office/drawing/2014/main" id="{963CE992-EC67-4E28-9050-B3203844BA22}"/>
              </a:ext>
            </a:extLst>
          </p:cNvPr>
          <p:cNvSpPr/>
          <p:nvPr/>
        </p:nvSpPr>
        <p:spPr>
          <a:xfrm>
            <a:off x="944860" y="1428836"/>
            <a:ext cx="7731978" cy="106262"/>
          </a:xfrm>
          <a:prstGeom prst="rect">
            <a:avLst/>
          </a:prstGeom>
          <a:solidFill>
            <a:srgbClr val="FF0000"/>
          </a:solidFill>
          <a:ln>
            <a:noFill/>
          </a:ln>
          <a:effectLst>
            <a:glow rad="127000">
              <a:schemeClr val="bg1"/>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666317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5F8A268F-DF04-2C6F-1AF7-579F8D46FDD0}"/>
              </a:ext>
            </a:extLst>
          </p:cNvPr>
          <p:cNvSpPr txBox="1"/>
          <p:nvPr/>
        </p:nvSpPr>
        <p:spPr>
          <a:xfrm>
            <a:off x="870768" y="1891642"/>
            <a:ext cx="7816645" cy="2677656"/>
          </a:xfrm>
          <a:prstGeom prst="rect">
            <a:avLst/>
          </a:prstGeom>
          <a:noFill/>
        </p:spPr>
        <p:txBody>
          <a:bodyPr wrap="square" rtlCol="0">
            <a:spAutoFit/>
          </a:bodyPr>
          <a:lstStyle/>
          <a:p>
            <a:pPr algn="just"/>
            <a:r>
              <a:rPr lang="pt-BR" sz="2400" dirty="0"/>
              <a:t>Podemos iterar chaves, valores ou ambos usando métodos como ‘</a:t>
            </a:r>
            <a:r>
              <a:rPr lang="pt-BR" sz="2400" dirty="0" err="1"/>
              <a:t>items</a:t>
            </a:r>
            <a:r>
              <a:rPr lang="pt-BR" sz="2400" dirty="0"/>
              <a:t>()’, ‘</a:t>
            </a:r>
            <a:r>
              <a:rPr lang="pt-BR" sz="2400" dirty="0" err="1"/>
              <a:t>keys</a:t>
            </a:r>
            <a:r>
              <a:rPr lang="pt-BR" sz="2400" dirty="0"/>
              <a:t>()’  e ‘</a:t>
            </a:r>
            <a:r>
              <a:rPr lang="pt-BR" sz="2400" dirty="0" err="1"/>
              <a:t>values</a:t>
            </a:r>
            <a:r>
              <a:rPr lang="pt-BR" sz="2400" dirty="0"/>
              <a:t>()’. Lembrando que o método </a:t>
            </a:r>
            <a:r>
              <a:rPr lang="pt-BR" sz="2400" dirty="0" err="1"/>
              <a:t>keys</a:t>
            </a:r>
            <a:r>
              <a:rPr lang="pt-BR" sz="2400" dirty="0"/>
              <a:t>() retorna apenas as chaves; o </a:t>
            </a:r>
            <a:r>
              <a:rPr lang="pt-BR" sz="2400" dirty="0" err="1"/>
              <a:t>values</a:t>
            </a:r>
            <a:r>
              <a:rPr lang="pt-BR" sz="2400" dirty="0"/>
              <a:t>(), apenas valores; e o </a:t>
            </a:r>
            <a:r>
              <a:rPr lang="pt-BR" sz="2400" dirty="0" err="1"/>
              <a:t>items</a:t>
            </a:r>
            <a:r>
              <a:rPr lang="pt-BR" sz="2400" dirty="0"/>
              <a:t>() retorna ambos.</a:t>
            </a:r>
          </a:p>
          <a:p>
            <a:pPr algn="just"/>
            <a:endParaRPr lang="pt-BR" sz="2400" dirty="0"/>
          </a:p>
          <a:p>
            <a:pPr algn="just"/>
            <a:r>
              <a:rPr lang="pt-BR" sz="2400" dirty="0"/>
              <a:t>Explore alguns exemplos práticos de tais métodos e suas respectivas saídas:</a:t>
            </a:r>
          </a:p>
        </p:txBody>
      </p:sp>
      <p:sp>
        <p:nvSpPr>
          <p:cNvPr id="20" name="Espaço Reservado para Número de Slide 19">
            <a:extLst>
              <a:ext uri="{FF2B5EF4-FFF2-40B4-BE49-F238E27FC236}">
                <a16:creationId xmlns:a16="http://schemas.microsoft.com/office/drawing/2014/main" id="{919B02F9-1256-559A-957D-87AA95AA16BE}"/>
              </a:ext>
            </a:extLst>
          </p:cNvPr>
          <p:cNvSpPr>
            <a:spLocks noGrp="1"/>
          </p:cNvSpPr>
          <p:nvPr>
            <p:ph type="sldNum" sz="quarter" idx="12"/>
          </p:nvPr>
        </p:nvSpPr>
        <p:spPr/>
        <p:txBody>
          <a:bodyPr/>
          <a:lstStyle/>
          <a:p>
            <a:fld id="{9BB46D60-96CE-4402-8D7C-2F4B1C382689}" type="slidenum">
              <a:rPr lang="pt-BR" smtClean="0"/>
              <a:t>11</a:t>
            </a:fld>
            <a:endParaRPr lang="pt-BR"/>
          </a:p>
        </p:txBody>
      </p:sp>
      <p:pic>
        <p:nvPicPr>
          <p:cNvPr id="13" name="Imagem 12">
            <a:extLst>
              <a:ext uri="{FF2B5EF4-FFF2-40B4-BE49-F238E27FC236}">
                <a16:creationId xmlns:a16="http://schemas.microsoft.com/office/drawing/2014/main" id="{8DBC11B4-EA0A-4DD8-8464-9927DCA2C059}"/>
              </a:ext>
            </a:extLst>
          </p:cNvPr>
          <p:cNvPicPr>
            <a:picLocks noChangeAspect="1"/>
          </p:cNvPicPr>
          <p:nvPr/>
        </p:nvPicPr>
        <p:blipFill rotWithShape="1">
          <a:blip r:embed="rId2">
            <a:extLst>
              <a:ext uri="{28A0092B-C50C-407E-A947-70E740481C1C}">
                <a14:useLocalDpi xmlns:a14="http://schemas.microsoft.com/office/drawing/2010/main" val="0"/>
              </a:ext>
            </a:extLst>
          </a:blip>
          <a:srcRect l="16877" t="14676" r="19496" b="17429"/>
          <a:stretch/>
        </p:blipFill>
        <p:spPr>
          <a:xfrm>
            <a:off x="153224" y="395557"/>
            <a:ext cx="986611" cy="1052797"/>
          </a:xfrm>
          <a:prstGeom prst="rect">
            <a:avLst/>
          </a:prstGeom>
        </p:spPr>
      </p:pic>
      <p:sp>
        <p:nvSpPr>
          <p:cNvPr id="16" name="Espaço Reservado para Rodapé 9">
            <a:extLst>
              <a:ext uri="{FF2B5EF4-FFF2-40B4-BE49-F238E27FC236}">
                <a16:creationId xmlns:a16="http://schemas.microsoft.com/office/drawing/2014/main" id="{4F64D84B-422E-41F1-A523-846AE36C49DC}"/>
              </a:ext>
            </a:extLst>
          </p:cNvPr>
          <p:cNvSpPr>
            <a:spLocks noGrp="1"/>
          </p:cNvSpPr>
          <p:nvPr>
            <p:ph type="ftr" sz="quarter" idx="11"/>
          </p:nvPr>
        </p:nvSpPr>
        <p:spPr>
          <a:xfrm>
            <a:off x="2827473" y="11865189"/>
            <a:ext cx="3942297" cy="681567"/>
          </a:xfrm>
        </p:spPr>
        <p:txBody>
          <a:bodyPr/>
          <a:lstStyle/>
          <a:p>
            <a:r>
              <a:rPr lang="pt-BR" dirty="0"/>
              <a:t>COLEÇÕES NO MUNDO INVERTIDO – PEDRO AUGUSTO</a:t>
            </a:r>
          </a:p>
        </p:txBody>
      </p:sp>
      <p:pic>
        <p:nvPicPr>
          <p:cNvPr id="15" name="Imagem 14">
            <a:extLst>
              <a:ext uri="{FF2B5EF4-FFF2-40B4-BE49-F238E27FC236}">
                <a16:creationId xmlns:a16="http://schemas.microsoft.com/office/drawing/2014/main" id="{0A9B973D-1BE6-48F2-885B-329E57C8BF7E}"/>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3563128" y="11172119"/>
            <a:ext cx="2470986" cy="732144"/>
          </a:xfrm>
          <a:prstGeom prst="rect">
            <a:avLst/>
          </a:prstGeom>
        </p:spPr>
      </p:pic>
      <p:pic>
        <p:nvPicPr>
          <p:cNvPr id="7" name="Imagem 6">
            <a:extLst>
              <a:ext uri="{FF2B5EF4-FFF2-40B4-BE49-F238E27FC236}">
                <a16:creationId xmlns:a16="http://schemas.microsoft.com/office/drawing/2014/main" id="{B8EBF696-60B2-4322-873B-F2301048A8B1}"/>
              </a:ext>
            </a:extLst>
          </p:cNvPr>
          <p:cNvPicPr>
            <a:picLocks noChangeAspect="1"/>
          </p:cNvPicPr>
          <p:nvPr/>
        </p:nvPicPr>
        <p:blipFill>
          <a:blip r:embed="rId5"/>
          <a:stretch>
            <a:fillRect/>
          </a:stretch>
        </p:blipFill>
        <p:spPr>
          <a:xfrm>
            <a:off x="0" y="5714994"/>
            <a:ext cx="9601200" cy="3401860"/>
          </a:xfrm>
          <a:prstGeom prst="rect">
            <a:avLst/>
          </a:prstGeom>
        </p:spPr>
      </p:pic>
      <p:sp>
        <p:nvSpPr>
          <p:cNvPr id="10" name="titulo_componente">
            <a:extLst>
              <a:ext uri="{FF2B5EF4-FFF2-40B4-BE49-F238E27FC236}">
                <a16:creationId xmlns:a16="http://schemas.microsoft.com/office/drawing/2014/main" id="{700C662C-3D5D-4197-BC45-F036B6647883}"/>
              </a:ext>
            </a:extLst>
          </p:cNvPr>
          <p:cNvSpPr txBox="1"/>
          <p:nvPr/>
        </p:nvSpPr>
        <p:spPr>
          <a:xfrm>
            <a:off x="934323" y="543334"/>
            <a:ext cx="7816645" cy="707886"/>
          </a:xfrm>
          <a:prstGeom prst="rect">
            <a:avLst/>
          </a:prstGeom>
          <a:noFill/>
        </p:spPr>
        <p:txBody>
          <a:bodyPr wrap="square" rtlCol="0">
            <a:spAutoFit/>
          </a:bodyPr>
          <a:lstStyle/>
          <a:p>
            <a:pPr marL="0" algn="ctr" rtl="0" eaLnBrk="1" latinLnBrk="0" hangingPunct="1">
              <a:spcBef>
                <a:spcPts val="0"/>
              </a:spcBef>
              <a:spcAft>
                <a:spcPts val="0"/>
              </a:spcAft>
            </a:pPr>
            <a:r>
              <a:rPr lang="pt-BR" sz="4000" kern="1200" dirty="0">
                <a:solidFill>
                  <a:srgbClr val="000000"/>
                </a:solidFill>
                <a:effectLst/>
                <a:latin typeface="Impact" panose="020B0806030902050204" pitchFamily="34" charset="0"/>
                <a:ea typeface="+mn-ea"/>
                <a:cs typeface="+mn-cs"/>
              </a:rPr>
              <a:t>MAIS SOBRE MÉTODOS ÚTEIS</a:t>
            </a:r>
            <a:endParaRPr lang="pt-BR" sz="4000" dirty="0">
              <a:effectLst/>
            </a:endParaRPr>
          </a:p>
        </p:txBody>
      </p:sp>
      <p:sp>
        <p:nvSpPr>
          <p:cNvPr id="11" name="Retângulo 10">
            <a:extLst>
              <a:ext uri="{FF2B5EF4-FFF2-40B4-BE49-F238E27FC236}">
                <a16:creationId xmlns:a16="http://schemas.microsoft.com/office/drawing/2014/main" id="{3B12878E-3ECF-4A7B-A629-61070056528B}"/>
              </a:ext>
            </a:extLst>
          </p:cNvPr>
          <p:cNvSpPr/>
          <p:nvPr/>
        </p:nvSpPr>
        <p:spPr>
          <a:xfrm>
            <a:off x="944860" y="1428836"/>
            <a:ext cx="7731978" cy="106262"/>
          </a:xfrm>
          <a:prstGeom prst="rect">
            <a:avLst/>
          </a:prstGeom>
          <a:solidFill>
            <a:srgbClr val="FF0000"/>
          </a:solidFill>
          <a:ln>
            <a:noFill/>
          </a:ln>
          <a:effectLst>
            <a:glow rad="127000">
              <a:schemeClr val="bg1"/>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826286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B0B0E586-87BE-933D-F40E-E3BBA13856E0}"/>
              </a:ext>
            </a:extLst>
          </p:cNvPr>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ulo_componente">
            <a:extLst>
              <a:ext uri="{FF2B5EF4-FFF2-40B4-BE49-F238E27FC236}">
                <a16:creationId xmlns:a16="http://schemas.microsoft.com/office/drawing/2014/main" id="{93533FB0-D3C0-9791-4F72-0D1731465A20}"/>
              </a:ext>
            </a:extLst>
          </p:cNvPr>
          <p:cNvSpPr txBox="1"/>
          <p:nvPr/>
        </p:nvSpPr>
        <p:spPr>
          <a:xfrm>
            <a:off x="892277" y="5940691"/>
            <a:ext cx="7816645" cy="2800767"/>
          </a:xfrm>
          <a:prstGeom prst="rect">
            <a:avLst/>
          </a:prstGeom>
          <a:noFill/>
        </p:spPr>
        <p:txBody>
          <a:bodyPr wrap="square" rtlCol="0">
            <a:spAutoFit/>
          </a:bodyPr>
          <a:lstStyle/>
          <a:p>
            <a:pPr lvl="1" algn="ctr"/>
            <a:r>
              <a:rPr lang="pt-BR" sz="8800" dirty="0">
                <a:ln w="19050">
                  <a:solidFill>
                    <a:schemeClr val="bg1"/>
                  </a:solidFill>
                </a:ln>
                <a:solidFill>
                  <a:srgbClr val="910000">
                    <a:alpha val="0"/>
                  </a:srgbClr>
                </a:solidFill>
                <a:latin typeface="Impact" panose="020B0806030902050204" pitchFamily="34" charset="0"/>
              </a:rPr>
              <a:t>APLICAÇÕES PRÁTICAS</a:t>
            </a:r>
          </a:p>
        </p:txBody>
      </p:sp>
      <p:sp>
        <p:nvSpPr>
          <p:cNvPr id="4" name="titulo_componente">
            <a:extLst>
              <a:ext uri="{FF2B5EF4-FFF2-40B4-BE49-F238E27FC236}">
                <a16:creationId xmlns:a16="http://schemas.microsoft.com/office/drawing/2014/main" id="{0E49EEBC-3AEF-FA23-4067-E0866590C14C}"/>
              </a:ext>
            </a:extLst>
          </p:cNvPr>
          <p:cNvSpPr txBox="1"/>
          <p:nvPr/>
        </p:nvSpPr>
        <p:spPr>
          <a:xfrm>
            <a:off x="807610" y="1941097"/>
            <a:ext cx="7816645" cy="4508927"/>
          </a:xfrm>
          <a:prstGeom prst="rect">
            <a:avLst/>
          </a:prstGeom>
          <a:noFill/>
        </p:spPr>
        <p:txBody>
          <a:bodyPr wrap="square" rtlCol="0">
            <a:spAutoFit/>
          </a:bodyPr>
          <a:lstStyle/>
          <a:p>
            <a:pPr algn="ctr"/>
            <a:r>
              <a:rPr lang="pt-BR" sz="28700" dirty="0">
                <a:ln w="25400">
                  <a:solidFill>
                    <a:srgbClr val="C00000"/>
                  </a:solidFill>
                </a:ln>
                <a:noFill/>
                <a:latin typeface="Benguiat" pitchFamily="2" charset="0"/>
              </a:rPr>
              <a:t>04</a:t>
            </a:r>
          </a:p>
        </p:txBody>
      </p:sp>
      <p:sp>
        <p:nvSpPr>
          <p:cNvPr id="5" name="Retângulo 4">
            <a:extLst>
              <a:ext uri="{FF2B5EF4-FFF2-40B4-BE49-F238E27FC236}">
                <a16:creationId xmlns:a16="http://schemas.microsoft.com/office/drawing/2014/main" id="{FA80E993-76DA-56CE-427C-CE1D83BD30C1}"/>
              </a:ext>
            </a:extLst>
          </p:cNvPr>
          <p:cNvSpPr/>
          <p:nvPr/>
        </p:nvSpPr>
        <p:spPr>
          <a:xfrm>
            <a:off x="944860" y="8728003"/>
            <a:ext cx="7731978" cy="106262"/>
          </a:xfrm>
          <a:prstGeom prst="rect">
            <a:avLst/>
          </a:prstGeom>
          <a:solidFill>
            <a:srgbClr val="000000"/>
          </a:solidFill>
          <a:ln>
            <a:noFill/>
          </a:ln>
          <a:effectLst>
            <a:glow rad="127000">
              <a:srgbClr val="C0000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texto_componente">
            <a:extLst>
              <a:ext uri="{FF2B5EF4-FFF2-40B4-BE49-F238E27FC236}">
                <a16:creationId xmlns:a16="http://schemas.microsoft.com/office/drawing/2014/main" id="{A8281A8C-F51B-8070-EE7F-AC4CBC315387}"/>
              </a:ext>
            </a:extLst>
          </p:cNvPr>
          <p:cNvSpPr txBox="1"/>
          <p:nvPr/>
        </p:nvSpPr>
        <p:spPr>
          <a:xfrm>
            <a:off x="870768" y="9276698"/>
            <a:ext cx="7816645" cy="1200329"/>
          </a:xfrm>
          <a:prstGeom prst="rect">
            <a:avLst/>
          </a:prstGeom>
          <a:noFill/>
        </p:spPr>
        <p:txBody>
          <a:bodyPr wrap="square" rtlCol="0">
            <a:spAutoFit/>
          </a:bodyPr>
          <a:lstStyle/>
          <a:p>
            <a:pPr algn="just"/>
            <a:r>
              <a:rPr lang="pt-BR" sz="2400" b="0" i="0" dirty="0">
                <a:solidFill>
                  <a:srgbClr val="ECECEC"/>
                </a:solidFill>
                <a:effectLst/>
                <a:latin typeface="Söhne"/>
              </a:rPr>
              <a:t>Dicionários são extremamente úteis para aplicações práticas como contar ocorrências e agrupar dados, proporcionando soluções eficientes para problemas do dia a dia.</a:t>
            </a:r>
            <a:endParaRPr lang="pt-BR" sz="2400" dirty="0">
              <a:solidFill>
                <a:schemeClr val="bg1"/>
              </a:solidFill>
            </a:endParaRPr>
          </a:p>
        </p:txBody>
      </p:sp>
      <p:sp>
        <p:nvSpPr>
          <p:cNvPr id="10" name="Espaço Reservado para Rodapé 9">
            <a:extLst>
              <a:ext uri="{FF2B5EF4-FFF2-40B4-BE49-F238E27FC236}">
                <a16:creationId xmlns:a16="http://schemas.microsoft.com/office/drawing/2014/main" id="{351BD98C-D072-63C9-21C3-E1219F48EB57}"/>
              </a:ext>
            </a:extLst>
          </p:cNvPr>
          <p:cNvSpPr>
            <a:spLocks noGrp="1"/>
          </p:cNvSpPr>
          <p:nvPr>
            <p:ph type="ftr" sz="quarter" idx="11"/>
          </p:nvPr>
        </p:nvSpPr>
        <p:spPr>
          <a:xfrm>
            <a:off x="2827473" y="11865189"/>
            <a:ext cx="3942297" cy="681567"/>
          </a:xfrm>
        </p:spPr>
        <p:txBody>
          <a:bodyPr/>
          <a:lstStyle/>
          <a:p>
            <a:r>
              <a:rPr lang="pt-BR" dirty="0"/>
              <a:t>COLEÇÕES NO MUNDO INVERTIDO – PEDRO AUGUSTO</a:t>
            </a:r>
          </a:p>
        </p:txBody>
      </p:sp>
      <p:sp>
        <p:nvSpPr>
          <p:cNvPr id="11" name="Espaço Reservado para Número de Slide 10">
            <a:extLst>
              <a:ext uri="{FF2B5EF4-FFF2-40B4-BE49-F238E27FC236}">
                <a16:creationId xmlns:a16="http://schemas.microsoft.com/office/drawing/2014/main" id="{E200A01C-BA5B-3A36-1BF1-0562AE8A16F8}"/>
              </a:ext>
            </a:extLst>
          </p:cNvPr>
          <p:cNvSpPr>
            <a:spLocks noGrp="1"/>
          </p:cNvSpPr>
          <p:nvPr>
            <p:ph type="sldNum" sz="quarter" idx="12"/>
          </p:nvPr>
        </p:nvSpPr>
        <p:spPr/>
        <p:txBody>
          <a:bodyPr/>
          <a:lstStyle/>
          <a:p>
            <a:fld id="{9BB46D60-96CE-4402-8D7C-2F4B1C382689}" type="slidenum">
              <a:rPr lang="pt-BR" smtClean="0"/>
              <a:t>12</a:t>
            </a:fld>
            <a:endParaRPr lang="pt-BR"/>
          </a:p>
        </p:txBody>
      </p:sp>
    </p:spTree>
    <p:extLst>
      <p:ext uri="{BB962C8B-B14F-4D97-AF65-F5344CB8AC3E}">
        <p14:creationId xmlns:p14="http://schemas.microsoft.com/office/powerpoint/2010/main" val="32161261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5F8A268F-DF04-2C6F-1AF7-579F8D46FDD0}"/>
              </a:ext>
            </a:extLst>
          </p:cNvPr>
          <p:cNvSpPr txBox="1"/>
          <p:nvPr/>
        </p:nvSpPr>
        <p:spPr>
          <a:xfrm>
            <a:off x="870768" y="1843516"/>
            <a:ext cx="7816645" cy="2677656"/>
          </a:xfrm>
          <a:prstGeom prst="rect">
            <a:avLst/>
          </a:prstGeom>
          <a:noFill/>
        </p:spPr>
        <p:txBody>
          <a:bodyPr wrap="square" rtlCol="0">
            <a:spAutoFit/>
          </a:bodyPr>
          <a:lstStyle/>
          <a:p>
            <a:pPr algn="just"/>
            <a:r>
              <a:rPr lang="pt-BR" sz="2400" dirty="0"/>
              <a:t>Use dicionários para contar a frequência de elementos em uma lista. No exemplo abaixo, criamos um dicionário nomeado ‘frutas’, que possui uma série de elementos, sendo alguns deles repetidos.</a:t>
            </a:r>
          </a:p>
          <a:p>
            <a:pPr algn="just"/>
            <a:endParaRPr lang="pt-BR" sz="2400" dirty="0"/>
          </a:p>
          <a:p>
            <a:pPr algn="just"/>
            <a:r>
              <a:rPr lang="pt-BR" sz="2400" dirty="0"/>
              <a:t>Por meio de uma iteração, contamos a frequência com que cada um deles se repete. Confira:</a:t>
            </a:r>
          </a:p>
        </p:txBody>
      </p:sp>
      <p:sp>
        <p:nvSpPr>
          <p:cNvPr id="20" name="Espaço Reservado para Número de Slide 19">
            <a:extLst>
              <a:ext uri="{FF2B5EF4-FFF2-40B4-BE49-F238E27FC236}">
                <a16:creationId xmlns:a16="http://schemas.microsoft.com/office/drawing/2014/main" id="{919B02F9-1256-559A-957D-87AA95AA16BE}"/>
              </a:ext>
            </a:extLst>
          </p:cNvPr>
          <p:cNvSpPr>
            <a:spLocks noGrp="1"/>
          </p:cNvSpPr>
          <p:nvPr>
            <p:ph type="sldNum" sz="quarter" idx="12"/>
          </p:nvPr>
        </p:nvSpPr>
        <p:spPr/>
        <p:txBody>
          <a:bodyPr/>
          <a:lstStyle/>
          <a:p>
            <a:fld id="{9BB46D60-96CE-4402-8D7C-2F4B1C382689}" type="slidenum">
              <a:rPr lang="pt-BR" smtClean="0"/>
              <a:t>13</a:t>
            </a:fld>
            <a:endParaRPr lang="pt-BR"/>
          </a:p>
        </p:txBody>
      </p:sp>
      <p:pic>
        <p:nvPicPr>
          <p:cNvPr id="13" name="Imagem 12">
            <a:extLst>
              <a:ext uri="{FF2B5EF4-FFF2-40B4-BE49-F238E27FC236}">
                <a16:creationId xmlns:a16="http://schemas.microsoft.com/office/drawing/2014/main" id="{8DBC11B4-EA0A-4DD8-8464-9927DCA2C059}"/>
              </a:ext>
            </a:extLst>
          </p:cNvPr>
          <p:cNvPicPr>
            <a:picLocks noChangeAspect="1"/>
          </p:cNvPicPr>
          <p:nvPr/>
        </p:nvPicPr>
        <p:blipFill rotWithShape="1">
          <a:blip r:embed="rId2">
            <a:extLst>
              <a:ext uri="{28A0092B-C50C-407E-A947-70E740481C1C}">
                <a14:useLocalDpi xmlns:a14="http://schemas.microsoft.com/office/drawing/2010/main" val="0"/>
              </a:ext>
            </a:extLst>
          </a:blip>
          <a:srcRect l="16877" t="14676" r="19496" b="17429"/>
          <a:stretch/>
        </p:blipFill>
        <p:spPr>
          <a:xfrm>
            <a:off x="153224" y="395557"/>
            <a:ext cx="986611" cy="1052797"/>
          </a:xfrm>
          <a:prstGeom prst="rect">
            <a:avLst/>
          </a:prstGeom>
        </p:spPr>
      </p:pic>
      <p:sp>
        <p:nvSpPr>
          <p:cNvPr id="16" name="Espaço Reservado para Rodapé 9">
            <a:extLst>
              <a:ext uri="{FF2B5EF4-FFF2-40B4-BE49-F238E27FC236}">
                <a16:creationId xmlns:a16="http://schemas.microsoft.com/office/drawing/2014/main" id="{4F64D84B-422E-41F1-A523-846AE36C49DC}"/>
              </a:ext>
            </a:extLst>
          </p:cNvPr>
          <p:cNvSpPr>
            <a:spLocks noGrp="1"/>
          </p:cNvSpPr>
          <p:nvPr>
            <p:ph type="ftr" sz="quarter" idx="11"/>
          </p:nvPr>
        </p:nvSpPr>
        <p:spPr>
          <a:xfrm>
            <a:off x="2827473" y="11865189"/>
            <a:ext cx="3942297" cy="681567"/>
          </a:xfrm>
        </p:spPr>
        <p:txBody>
          <a:bodyPr/>
          <a:lstStyle/>
          <a:p>
            <a:r>
              <a:rPr lang="pt-BR" dirty="0"/>
              <a:t>COLEÇÕES NO MUNDO INVERTIDO – PEDRO AUGUSTO</a:t>
            </a:r>
          </a:p>
        </p:txBody>
      </p:sp>
      <p:pic>
        <p:nvPicPr>
          <p:cNvPr id="15" name="Imagem 14">
            <a:extLst>
              <a:ext uri="{FF2B5EF4-FFF2-40B4-BE49-F238E27FC236}">
                <a16:creationId xmlns:a16="http://schemas.microsoft.com/office/drawing/2014/main" id="{0A9B973D-1BE6-48F2-885B-329E57C8BF7E}"/>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3563128" y="11172119"/>
            <a:ext cx="2470986" cy="732144"/>
          </a:xfrm>
          <a:prstGeom prst="rect">
            <a:avLst/>
          </a:prstGeom>
        </p:spPr>
      </p:pic>
      <p:pic>
        <p:nvPicPr>
          <p:cNvPr id="5" name="Imagem 4">
            <a:extLst>
              <a:ext uri="{FF2B5EF4-FFF2-40B4-BE49-F238E27FC236}">
                <a16:creationId xmlns:a16="http://schemas.microsoft.com/office/drawing/2014/main" id="{30B6C454-A7CE-422F-9F63-E326D5C6BEFC}"/>
              </a:ext>
            </a:extLst>
          </p:cNvPr>
          <p:cNvPicPr>
            <a:picLocks noChangeAspect="1"/>
          </p:cNvPicPr>
          <p:nvPr/>
        </p:nvPicPr>
        <p:blipFill>
          <a:blip r:embed="rId5"/>
          <a:stretch>
            <a:fillRect/>
          </a:stretch>
        </p:blipFill>
        <p:spPr>
          <a:xfrm>
            <a:off x="0" y="6079954"/>
            <a:ext cx="9601200" cy="4267200"/>
          </a:xfrm>
          <a:prstGeom prst="rect">
            <a:avLst/>
          </a:prstGeom>
        </p:spPr>
      </p:pic>
      <p:sp>
        <p:nvSpPr>
          <p:cNvPr id="10" name="titulo_componente">
            <a:extLst>
              <a:ext uri="{FF2B5EF4-FFF2-40B4-BE49-F238E27FC236}">
                <a16:creationId xmlns:a16="http://schemas.microsoft.com/office/drawing/2014/main" id="{CC127F4C-E9B2-40C6-9961-0F13B7750B89}"/>
              </a:ext>
            </a:extLst>
          </p:cNvPr>
          <p:cNvSpPr txBox="1"/>
          <p:nvPr/>
        </p:nvSpPr>
        <p:spPr>
          <a:xfrm>
            <a:off x="934323" y="543334"/>
            <a:ext cx="7816645" cy="707886"/>
          </a:xfrm>
          <a:prstGeom prst="rect">
            <a:avLst/>
          </a:prstGeom>
          <a:noFill/>
        </p:spPr>
        <p:txBody>
          <a:bodyPr wrap="square" rtlCol="0">
            <a:spAutoFit/>
          </a:bodyPr>
          <a:lstStyle/>
          <a:p>
            <a:pPr marL="0" algn="ctr" rtl="0" eaLnBrk="1" latinLnBrk="0" hangingPunct="1">
              <a:spcBef>
                <a:spcPts val="0"/>
              </a:spcBef>
              <a:spcAft>
                <a:spcPts val="0"/>
              </a:spcAft>
            </a:pPr>
            <a:r>
              <a:rPr lang="pt-BR" sz="4000" kern="1200" dirty="0">
                <a:solidFill>
                  <a:srgbClr val="000000"/>
                </a:solidFill>
                <a:effectLst/>
                <a:latin typeface="Impact" panose="020B0806030902050204" pitchFamily="34" charset="0"/>
                <a:ea typeface="+mn-ea"/>
                <a:cs typeface="+mn-cs"/>
              </a:rPr>
              <a:t>CONTANDO OCORRÊNCIAS</a:t>
            </a:r>
            <a:endParaRPr lang="pt-BR" sz="4000" dirty="0">
              <a:effectLst/>
            </a:endParaRPr>
          </a:p>
        </p:txBody>
      </p:sp>
      <p:sp>
        <p:nvSpPr>
          <p:cNvPr id="11" name="Retângulo 10">
            <a:extLst>
              <a:ext uri="{FF2B5EF4-FFF2-40B4-BE49-F238E27FC236}">
                <a16:creationId xmlns:a16="http://schemas.microsoft.com/office/drawing/2014/main" id="{D353AE07-F80B-4AE3-9366-F6D5BACA588C}"/>
              </a:ext>
            </a:extLst>
          </p:cNvPr>
          <p:cNvSpPr/>
          <p:nvPr/>
        </p:nvSpPr>
        <p:spPr>
          <a:xfrm>
            <a:off x="944860" y="1428836"/>
            <a:ext cx="7731978" cy="106262"/>
          </a:xfrm>
          <a:prstGeom prst="rect">
            <a:avLst/>
          </a:prstGeom>
          <a:solidFill>
            <a:srgbClr val="FF0000"/>
          </a:solidFill>
          <a:ln>
            <a:noFill/>
          </a:ln>
          <a:effectLst>
            <a:glow rad="127000">
              <a:schemeClr val="bg1"/>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373994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5F8A268F-DF04-2C6F-1AF7-579F8D46FDD0}"/>
              </a:ext>
            </a:extLst>
          </p:cNvPr>
          <p:cNvSpPr txBox="1"/>
          <p:nvPr/>
        </p:nvSpPr>
        <p:spPr>
          <a:xfrm>
            <a:off x="902852" y="1634964"/>
            <a:ext cx="7816645" cy="3785652"/>
          </a:xfrm>
          <a:prstGeom prst="rect">
            <a:avLst/>
          </a:prstGeom>
          <a:noFill/>
        </p:spPr>
        <p:txBody>
          <a:bodyPr wrap="square" rtlCol="0">
            <a:spAutoFit/>
          </a:bodyPr>
          <a:lstStyle/>
          <a:p>
            <a:pPr algn="just"/>
            <a:r>
              <a:rPr lang="pt-BR" sz="2400" dirty="0"/>
              <a:t>Dicionários também podem agrupar dados relacionados. A lista ‘estudantes’ contém três dicionários, cada um representando um estudante com seu nome e curso. ‘Grupos’ é um dicionário vazio que será usado para agrupar os nomes dos estudantes pelos cursos. O loop ‘for’ percorre cada dicionário dentro da lista estudantes.</a:t>
            </a:r>
          </a:p>
          <a:p>
            <a:pPr algn="just"/>
            <a:endParaRPr lang="pt-BR" sz="2400" dirty="0"/>
          </a:p>
          <a:p>
            <a:pPr algn="just"/>
            <a:r>
              <a:rPr lang="pt-BR" sz="2400" dirty="0"/>
              <a:t>A parcela ‘grupos[curso].</a:t>
            </a:r>
            <a:r>
              <a:rPr lang="pt-BR" sz="2400" dirty="0" err="1"/>
              <a:t>append</a:t>
            </a:r>
            <a:r>
              <a:rPr lang="pt-BR" sz="2400" dirty="0"/>
              <a:t>(estudante["nome"])’ serve para adicionar o nome do estudante à lista de nomes correspondente ao curso.</a:t>
            </a:r>
          </a:p>
        </p:txBody>
      </p:sp>
      <p:sp>
        <p:nvSpPr>
          <p:cNvPr id="20" name="Espaço Reservado para Número de Slide 19">
            <a:extLst>
              <a:ext uri="{FF2B5EF4-FFF2-40B4-BE49-F238E27FC236}">
                <a16:creationId xmlns:a16="http://schemas.microsoft.com/office/drawing/2014/main" id="{919B02F9-1256-559A-957D-87AA95AA16BE}"/>
              </a:ext>
            </a:extLst>
          </p:cNvPr>
          <p:cNvSpPr>
            <a:spLocks noGrp="1"/>
          </p:cNvSpPr>
          <p:nvPr>
            <p:ph type="sldNum" sz="quarter" idx="12"/>
          </p:nvPr>
        </p:nvSpPr>
        <p:spPr/>
        <p:txBody>
          <a:bodyPr/>
          <a:lstStyle/>
          <a:p>
            <a:fld id="{9BB46D60-96CE-4402-8D7C-2F4B1C382689}" type="slidenum">
              <a:rPr lang="pt-BR" smtClean="0"/>
              <a:t>14</a:t>
            </a:fld>
            <a:endParaRPr lang="pt-BR"/>
          </a:p>
        </p:txBody>
      </p:sp>
      <p:pic>
        <p:nvPicPr>
          <p:cNvPr id="13" name="Imagem 12">
            <a:extLst>
              <a:ext uri="{FF2B5EF4-FFF2-40B4-BE49-F238E27FC236}">
                <a16:creationId xmlns:a16="http://schemas.microsoft.com/office/drawing/2014/main" id="{8DBC11B4-EA0A-4DD8-8464-9927DCA2C059}"/>
              </a:ext>
            </a:extLst>
          </p:cNvPr>
          <p:cNvPicPr>
            <a:picLocks noChangeAspect="1"/>
          </p:cNvPicPr>
          <p:nvPr/>
        </p:nvPicPr>
        <p:blipFill rotWithShape="1">
          <a:blip r:embed="rId2">
            <a:extLst>
              <a:ext uri="{28A0092B-C50C-407E-A947-70E740481C1C}">
                <a14:useLocalDpi xmlns:a14="http://schemas.microsoft.com/office/drawing/2010/main" val="0"/>
              </a:ext>
            </a:extLst>
          </a:blip>
          <a:srcRect l="16877" t="14676" r="19496" b="17429"/>
          <a:stretch/>
        </p:blipFill>
        <p:spPr>
          <a:xfrm>
            <a:off x="153224" y="395557"/>
            <a:ext cx="986611" cy="1052797"/>
          </a:xfrm>
          <a:prstGeom prst="rect">
            <a:avLst/>
          </a:prstGeom>
        </p:spPr>
      </p:pic>
      <p:sp>
        <p:nvSpPr>
          <p:cNvPr id="16" name="Espaço Reservado para Rodapé 9">
            <a:extLst>
              <a:ext uri="{FF2B5EF4-FFF2-40B4-BE49-F238E27FC236}">
                <a16:creationId xmlns:a16="http://schemas.microsoft.com/office/drawing/2014/main" id="{4F64D84B-422E-41F1-A523-846AE36C49DC}"/>
              </a:ext>
            </a:extLst>
          </p:cNvPr>
          <p:cNvSpPr>
            <a:spLocks noGrp="1"/>
          </p:cNvSpPr>
          <p:nvPr>
            <p:ph type="ftr" sz="quarter" idx="11"/>
          </p:nvPr>
        </p:nvSpPr>
        <p:spPr>
          <a:xfrm>
            <a:off x="2827473" y="12009567"/>
            <a:ext cx="3942297" cy="681567"/>
          </a:xfrm>
        </p:spPr>
        <p:txBody>
          <a:bodyPr/>
          <a:lstStyle/>
          <a:p>
            <a:r>
              <a:rPr lang="pt-BR" dirty="0"/>
              <a:t>COLEÇÕES NO MUNDO INVERTIDO – PEDRO AUGUSTO</a:t>
            </a:r>
          </a:p>
        </p:txBody>
      </p:sp>
      <p:pic>
        <p:nvPicPr>
          <p:cNvPr id="15" name="Imagem 14">
            <a:extLst>
              <a:ext uri="{FF2B5EF4-FFF2-40B4-BE49-F238E27FC236}">
                <a16:creationId xmlns:a16="http://schemas.microsoft.com/office/drawing/2014/main" id="{0A9B973D-1BE6-48F2-885B-329E57C8BF7E}"/>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3563128" y="11444833"/>
            <a:ext cx="2470986" cy="732144"/>
          </a:xfrm>
          <a:prstGeom prst="rect">
            <a:avLst/>
          </a:prstGeom>
        </p:spPr>
      </p:pic>
      <p:pic>
        <p:nvPicPr>
          <p:cNvPr id="6" name="Imagem 5">
            <a:extLst>
              <a:ext uri="{FF2B5EF4-FFF2-40B4-BE49-F238E27FC236}">
                <a16:creationId xmlns:a16="http://schemas.microsoft.com/office/drawing/2014/main" id="{9729DC3D-3DFB-4936-8B7B-7F3CB12A8E49}"/>
              </a:ext>
            </a:extLst>
          </p:cNvPr>
          <p:cNvPicPr>
            <a:picLocks noChangeAspect="1"/>
          </p:cNvPicPr>
          <p:nvPr/>
        </p:nvPicPr>
        <p:blipFill>
          <a:blip r:embed="rId5"/>
          <a:stretch>
            <a:fillRect/>
          </a:stretch>
        </p:blipFill>
        <p:spPr>
          <a:xfrm>
            <a:off x="288756" y="5272356"/>
            <a:ext cx="9047453" cy="6326890"/>
          </a:xfrm>
          <a:prstGeom prst="rect">
            <a:avLst/>
          </a:prstGeom>
        </p:spPr>
      </p:pic>
      <p:sp>
        <p:nvSpPr>
          <p:cNvPr id="10" name="titulo_componente">
            <a:extLst>
              <a:ext uri="{FF2B5EF4-FFF2-40B4-BE49-F238E27FC236}">
                <a16:creationId xmlns:a16="http://schemas.microsoft.com/office/drawing/2014/main" id="{7EB72CE9-7A90-4379-9FBC-103A828A9FE6}"/>
              </a:ext>
            </a:extLst>
          </p:cNvPr>
          <p:cNvSpPr txBox="1"/>
          <p:nvPr/>
        </p:nvSpPr>
        <p:spPr>
          <a:xfrm>
            <a:off x="934323" y="543334"/>
            <a:ext cx="7816645" cy="707886"/>
          </a:xfrm>
          <a:prstGeom prst="rect">
            <a:avLst/>
          </a:prstGeom>
          <a:noFill/>
        </p:spPr>
        <p:txBody>
          <a:bodyPr wrap="square" rtlCol="0">
            <a:spAutoFit/>
          </a:bodyPr>
          <a:lstStyle/>
          <a:p>
            <a:pPr marL="0" algn="ctr" rtl="0" eaLnBrk="1" latinLnBrk="0" hangingPunct="1">
              <a:spcBef>
                <a:spcPts val="0"/>
              </a:spcBef>
              <a:spcAft>
                <a:spcPts val="0"/>
              </a:spcAft>
            </a:pPr>
            <a:r>
              <a:rPr lang="pt-BR" sz="4000" kern="1200" dirty="0">
                <a:solidFill>
                  <a:srgbClr val="000000"/>
                </a:solidFill>
                <a:effectLst/>
                <a:latin typeface="Impact" panose="020B0806030902050204" pitchFamily="34" charset="0"/>
                <a:ea typeface="+mn-ea"/>
                <a:cs typeface="+mn-cs"/>
              </a:rPr>
              <a:t>AGRUPAMENTO DE DADOS</a:t>
            </a:r>
            <a:endParaRPr lang="pt-BR" sz="4000" dirty="0">
              <a:effectLst/>
            </a:endParaRPr>
          </a:p>
        </p:txBody>
      </p:sp>
      <p:sp>
        <p:nvSpPr>
          <p:cNvPr id="11" name="Retângulo 10">
            <a:extLst>
              <a:ext uri="{FF2B5EF4-FFF2-40B4-BE49-F238E27FC236}">
                <a16:creationId xmlns:a16="http://schemas.microsoft.com/office/drawing/2014/main" id="{F590F645-74E7-4F42-A884-679F3CC14C77}"/>
              </a:ext>
            </a:extLst>
          </p:cNvPr>
          <p:cNvSpPr/>
          <p:nvPr/>
        </p:nvSpPr>
        <p:spPr>
          <a:xfrm>
            <a:off x="944860" y="1428836"/>
            <a:ext cx="7731978" cy="106262"/>
          </a:xfrm>
          <a:prstGeom prst="rect">
            <a:avLst/>
          </a:prstGeom>
          <a:solidFill>
            <a:srgbClr val="FF0000"/>
          </a:solidFill>
          <a:ln>
            <a:noFill/>
          </a:ln>
          <a:effectLst>
            <a:glow rad="127000">
              <a:schemeClr val="bg1"/>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368653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B0B0E586-87BE-933D-F40E-E3BBA13856E0}"/>
              </a:ext>
            </a:extLst>
          </p:cNvPr>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ulo_componente">
            <a:extLst>
              <a:ext uri="{FF2B5EF4-FFF2-40B4-BE49-F238E27FC236}">
                <a16:creationId xmlns:a16="http://schemas.microsoft.com/office/drawing/2014/main" id="{93533FB0-D3C0-9791-4F72-0D1731465A20}"/>
              </a:ext>
            </a:extLst>
          </p:cNvPr>
          <p:cNvSpPr txBox="1"/>
          <p:nvPr/>
        </p:nvSpPr>
        <p:spPr>
          <a:xfrm>
            <a:off x="892277" y="5940691"/>
            <a:ext cx="7816645" cy="2800767"/>
          </a:xfrm>
          <a:prstGeom prst="rect">
            <a:avLst/>
          </a:prstGeom>
          <a:noFill/>
        </p:spPr>
        <p:txBody>
          <a:bodyPr wrap="square" rtlCol="0">
            <a:spAutoFit/>
          </a:bodyPr>
          <a:lstStyle/>
          <a:p>
            <a:pPr lvl="1" algn="ctr"/>
            <a:r>
              <a:rPr lang="pt-BR" sz="8800" dirty="0">
                <a:ln w="19050">
                  <a:solidFill>
                    <a:schemeClr val="bg1"/>
                  </a:solidFill>
                </a:ln>
                <a:solidFill>
                  <a:srgbClr val="910000">
                    <a:alpha val="0"/>
                  </a:srgbClr>
                </a:solidFill>
                <a:latin typeface="Impact" panose="020B0806030902050204" pitchFamily="34" charset="0"/>
              </a:rPr>
              <a:t>DICIONÁRIOS ANINHADOS</a:t>
            </a:r>
          </a:p>
        </p:txBody>
      </p:sp>
      <p:sp>
        <p:nvSpPr>
          <p:cNvPr id="4" name="titulo_componente">
            <a:extLst>
              <a:ext uri="{FF2B5EF4-FFF2-40B4-BE49-F238E27FC236}">
                <a16:creationId xmlns:a16="http://schemas.microsoft.com/office/drawing/2014/main" id="{0E49EEBC-3AEF-FA23-4067-E0866590C14C}"/>
              </a:ext>
            </a:extLst>
          </p:cNvPr>
          <p:cNvSpPr txBox="1"/>
          <p:nvPr/>
        </p:nvSpPr>
        <p:spPr>
          <a:xfrm>
            <a:off x="807610" y="1941097"/>
            <a:ext cx="7816645" cy="4508927"/>
          </a:xfrm>
          <a:prstGeom prst="rect">
            <a:avLst/>
          </a:prstGeom>
          <a:noFill/>
        </p:spPr>
        <p:txBody>
          <a:bodyPr wrap="square" rtlCol="0">
            <a:spAutoFit/>
          </a:bodyPr>
          <a:lstStyle/>
          <a:p>
            <a:pPr algn="ctr"/>
            <a:r>
              <a:rPr lang="pt-BR" sz="28700" dirty="0">
                <a:ln w="25400">
                  <a:solidFill>
                    <a:srgbClr val="C00000"/>
                  </a:solidFill>
                </a:ln>
                <a:noFill/>
                <a:latin typeface="Benguiat" pitchFamily="2" charset="0"/>
              </a:rPr>
              <a:t>05</a:t>
            </a:r>
          </a:p>
        </p:txBody>
      </p:sp>
      <p:sp>
        <p:nvSpPr>
          <p:cNvPr id="5" name="Retângulo 4">
            <a:extLst>
              <a:ext uri="{FF2B5EF4-FFF2-40B4-BE49-F238E27FC236}">
                <a16:creationId xmlns:a16="http://schemas.microsoft.com/office/drawing/2014/main" id="{FA80E993-76DA-56CE-427C-CE1D83BD30C1}"/>
              </a:ext>
            </a:extLst>
          </p:cNvPr>
          <p:cNvSpPr/>
          <p:nvPr/>
        </p:nvSpPr>
        <p:spPr>
          <a:xfrm>
            <a:off x="944860" y="8728003"/>
            <a:ext cx="7731978" cy="106262"/>
          </a:xfrm>
          <a:prstGeom prst="rect">
            <a:avLst/>
          </a:prstGeom>
          <a:solidFill>
            <a:srgbClr val="000000"/>
          </a:solidFill>
          <a:ln>
            <a:noFill/>
          </a:ln>
          <a:effectLst>
            <a:glow rad="127000">
              <a:srgbClr val="C0000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texto_componente">
            <a:extLst>
              <a:ext uri="{FF2B5EF4-FFF2-40B4-BE49-F238E27FC236}">
                <a16:creationId xmlns:a16="http://schemas.microsoft.com/office/drawing/2014/main" id="{A8281A8C-F51B-8070-EE7F-AC4CBC315387}"/>
              </a:ext>
            </a:extLst>
          </p:cNvPr>
          <p:cNvSpPr txBox="1"/>
          <p:nvPr/>
        </p:nvSpPr>
        <p:spPr>
          <a:xfrm>
            <a:off x="870768" y="9276698"/>
            <a:ext cx="7816645" cy="1200329"/>
          </a:xfrm>
          <a:prstGeom prst="rect">
            <a:avLst/>
          </a:prstGeom>
          <a:noFill/>
        </p:spPr>
        <p:txBody>
          <a:bodyPr wrap="square" rtlCol="0">
            <a:spAutoFit/>
          </a:bodyPr>
          <a:lstStyle/>
          <a:p>
            <a:pPr algn="just"/>
            <a:r>
              <a:rPr lang="pt-BR" sz="2400" b="0" i="0" dirty="0">
                <a:solidFill>
                  <a:srgbClr val="ECECEC"/>
                </a:solidFill>
                <a:effectLst/>
                <a:latin typeface="Söhne"/>
              </a:rPr>
              <a:t>Dicionários aninhados permitem a organização de dados complexos em estruturas hierárquicas, facilitando o acesso e manipulação.</a:t>
            </a:r>
            <a:endParaRPr lang="pt-BR" sz="2400" dirty="0">
              <a:solidFill>
                <a:schemeClr val="bg1"/>
              </a:solidFill>
            </a:endParaRPr>
          </a:p>
        </p:txBody>
      </p:sp>
      <p:sp>
        <p:nvSpPr>
          <p:cNvPr id="10" name="Espaço Reservado para Rodapé 9">
            <a:extLst>
              <a:ext uri="{FF2B5EF4-FFF2-40B4-BE49-F238E27FC236}">
                <a16:creationId xmlns:a16="http://schemas.microsoft.com/office/drawing/2014/main" id="{351BD98C-D072-63C9-21C3-E1219F48EB57}"/>
              </a:ext>
            </a:extLst>
          </p:cNvPr>
          <p:cNvSpPr>
            <a:spLocks noGrp="1"/>
          </p:cNvSpPr>
          <p:nvPr>
            <p:ph type="ftr" sz="quarter" idx="11"/>
          </p:nvPr>
        </p:nvSpPr>
        <p:spPr>
          <a:xfrm>
            <a:off x="2827473" y="11865189"/>
            <a:ext cx="3942297" cy="681567"/>
          </a:xfrm>
        </p:spPr>
        <p:txBody>
          <a:bodyPr/>
          <a:lstStyle/>
          <a:p>
            <a:r>
              <a:rPr lang="pt-BR" dirty="0"/>
              <a:t>COLEÇÕES NO MUNDO INVERTIDO – PEDRO AUGUSTO</a:t>
            </a:r>
          </a:p>
        </p:txBody>
      </p:sp>
      <p:sp>
        <p:nvSpPr>
          <p:cNvPr id="11" name="Espaço Reservado para Número de Slide 10">
            <a:extLst>
              <a:ext uri="{FF2B5EF4-FFF2-40B4-BE49-F238E27FC236}">
                <a16:creationId xmlns:a16="http://schemas.microsoft.com/office/drawing/2014/main" id="{E200A01C-BA5B-3A36-1BF1-0562AE8A16F8}"/>
              </a:ext>
            </a:extLst>
          </p:cNvPr>
          <p:cNvSpPr>
            <a:spLocks noGrp="1"/>
          </p:cNvSpPr>
          <p:nvPr>
            <p:ph type="sldNum" sz="quarter" idx="12"/>
          </p:nvPr>
        </p:nvSpPr>
        <p:spPr/>
        <p:txBody>
          <a:bodyPr/>
          <a:lstStyle/>
          <a:p>
            <a:fld id="{9BB46D60-96CE-4402-8D7C-2F4B1C382689}" type="slidenum">
              <a:rPr lang="pt-BR" smtClean="0"/>
              <a:t>15</a:t>
            </a:fld>
            <a:endParaRPr lang="pt-BR"/>
          </a:p>
        </p:txBody>
      </p:sp>
    </p:spTree>
    <p:extLst>
      <p:ext uri="{BB962C8B-B14F-4D97-AF65-F5344CB8AC3E}">
        <p14:creationId xmlns:p14="http://schemas.microsoft.com/office/powerpoint/2010/main" val="2295309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5F8A268F-DF04-2C6F-1AF7-579F8D46FDD0}"/>
              </a:ext>
            </a:extLst>
          </p:cNvPr>
          <p:cNvSpPr txBox="1"/>
          <p:nvPr/>
        </p:nvSpPr>
        <p:spPr>
          <a:xfrm>
            <a:off x="870768" y="1538712"/>
            <a:ext cx="7816645" cy="5262979"/>
          </a:xfrm>
          <a:prstGeom prst="rect">
            <a:avLst/>
          </a:prstGeom>
          <a:noFill/>
        </p:spPr>
        <p:txBody>
          <a:bodyPr wrap="square" rtlCol="0">
            <a:spAutoFit/>
          </a:bodyPr>
          <a:lstStyle/>
          <a:p>
            <a:pPr algn="just"/>
            <a:r>
              <a:rPr lang="pt-BR" sz="2400" dirty="0"/>
              <a:t>Dicionários aninhados são poderosos para representar dados complexos e estruturados de forma organizada e acessível. Eles são amplamente utilizados em sistemas de gerenciamento, catálogos de produtos e muitos outros cenários que exigem uma estrutura hierárquica de informações.</a:t>
            </a:r>
          </a:p>
          <a:p>
            <a:pPr algn="just"/>
            <a:endParaRPr lang="pt-BR" sz="2400" dirty="0"/>
          </a:p>
          <a:p>
            <a:pPr algn="just"/>
            <a:r>
              <a:rPr lang="pt-BR" sz="2400" dirty="0"/>
              <a:t>Exemplo 1 – Sistema de Gerenciamento Escolar: Propósito de armazenar informações sobre escolas, incluindo dados de turmas e de alunos, como na estrutura abaixo. Temos um dicionário para agrupar todas as escolas, composto por um outro para cada escola, contendo mais outro para cada turma, e assim por diante. Todos eles estão aninhados dentro do dicionário geral escolas.</a:t>
            </a:r>
          </a:p>
        </p:txBody>
      </p:sp>
      <p:sp>
        <p:nvSpPr>
          <p:cNvPr id="3" name="titulo_componente">
            <a:extLst>
              <a:ext uri="{FF2B5EF4-FFF2-40B4-BE49-F238E27FC236}">
                <a16:creationId xmlns:a16="http://schemas.microsoft.com/office/drawing/2014/main" id="{26767187-6DF7-80A9-F3B9-FCD72DDF717D}"/>
              </a:ext>
            </a:extLst>
          </p:cNvPr>
          <p:cNvSpPr txBox="1"/>
          <p:nvPr/>
        </p:nvSpPr>
        <p:spPr>
          <a:xfrm>
            <a:off x="934323" y="543334"/>
            <a:ext cx="7816645" cy="707886"/>
          </a:xfrm>
          <a:prstGeom prst="rect">
            <a:avLst/>
          </a:prstGeom>
          <a:noFill/>
        </p:spPr>
        <p:txBody>
          <a:bodyPr wrap="square" rtlCol="0">
            <a:spAutoFit/>
          </a:bodyPr>
          <a:lstStyle/>
          <a:p>
            <a:pPr marL="0" algn="ctr" rtl="0" eaLnBrk="1" latinLnBrk="0" hangingPunct="1">
              <a:spcBef>
                <a:spcPts val="0"/>
              </a:spcBef>
              <a:spcAft>
                <a:spcPts val="0"/>
              </a:spcAft>
            </a:pPr>
            <a:r>
              <a:rPr lang="pt-BR" sz="4000" kern="1200" dirty="0">
                <a:solidFill>
                  <a:srgbClr val="000000"/>
                </a:solidFill>
                <a:effectLst/>
                <a:latin typeface="Impact" panose="020B0806030902050204" pitchFamily="34" charset="0"/>
                <a:ea typeface="+mn-ea"/>
                <a:cs typeface="+mn-cs"/>
              </a:rPr>
              <a:t>DICIONÁRIOS ANINHADOS</a:t>
            </a:r>
            <a:endParaRPr lang="pt-BR" sz="4000" dirty="0">
              <a:effectLst/>
            </a:endParaRPr>
          </a:p>
        </p:txBody>
      </p:sp>
      <p:sp>
        <p:nvSpPr>
          <p:cNvPr id="20" name="Espaço Reservado para Número de Slide 19">
            <a:extLst>
              <a:ext uri="{FF2B5EF4-FFF2-40B4-BE49-F238E27FC236}">
                <a16:creationId xmlns:a16="http://schemas.microsoft.com/office/drawing/2014/main" id="{919B02F9-1256-559A-957D-87AA95AA16BE}"/>
              </a:ext>
            </a:extLst>
          </p:cNvPr>
          <p:cNvSpPr>
            <a:spLocks noGrp="1"/>
          </p:cNvSpPr>
          <p:nvPr>
            <p:ph type="sldNum" sz="quarter" idx="12"/>
          </p:nvPr>
        </p:nvSpPr>
        <p:spPr/>
        <p:txBody>
          <a:bodyPr/>
          <a:lstStyle/>
          <a:p>
            <a:fld id="{9BB46D60-96CE-4402-8D7C-2F4B1C382689}" type="slidenum">
              <a:rPr lang="pt-BR" smtClean="0"/>
              <a:t>16</a:t>
            </a:fld>
            <a:endParaRPr lang="pt-BR"/>
          </a:p>
        </p:txBody>
      </p:sp>
      <p:pic>
        <p:nvPicPr>
          <p:cNvPr id="13" name="Imagem 12">
            <a:extLst>
              <a:ext uri="{FF2B5EF4-FFF2-40B4-BE49-F238E27FC236}">
                <a16:creationId xmlns:a16="http://schemas.microsoft.com/office/drawing/2014/main" id="{8DBC11B4-EA0A-4DD8-8464-9927DCA2C059}"/>
              </a:ext>
            </a:extLst>
          </p:cNvPr>
          <p:cNvPicPr>
            <a:picLocks noChangeAspect="1"/>
          </p:cNvPicPr>
          <p:nvPr/>
        </p:nvPicPr>
        <p:blipFill rotWithShape="1">
          <a:blip r:embed="rId2">
            <a:extLst>
              <a:ext uri="{28A0092B-C50C-407E-A947-70E740481C1C}">
                <a14:useLocalDpi xmlns:a14="http://schemas.microsoft.com/office/drawing/2010/main" val="0"/>
              </a:ext>
            </a:extLst>
          </a:blip>
          <a:srcRect l="16877" t="14676" r="19496" b="17429"/>
          <a:stretch/>
        </p:blipFill>
        <p:spPr>
          <a:xfrm>
            <a:off x="153224" y="395557"/>
            <a:ext cx="986611" cy="1052797"/>
          </a:xfrm>
          <a:prstGeom prst="rect">
            <a:avLst/>
          </a:prstGeom>
        </p:spPr>
      </p:pic>
      <p:sp>
        <p:nvSpPr>
          <p:cNvPr id="14" name="Retângulo 13">
            <a:extLst>
              <a:ext uri="{FF2B5EF4-FFF2-40B4-BE49-F238E27FC236}">
                <a16:creationId xmlns:a16="http://schemas.microsoft.com/office/drawing/2014/main" id="{B22507EB-C8CB-4BB8-AC93-D4FA371EF119}"/>
              </a:ext>
            </a:extLst>
          </p:cNvPr>
          <p:cNvSpPr/>
          <p:nvPr/>
        </p:nvSpPr>
        <p:spPr>
          <a:xfrm>
            <a:off x="944860" y="1428836"/>
            <a:ext cx="7731978" cy="106262"/>
          </a:xfrm>
          <a:prstGeom prst="rect">
            <a:avLst/>
          </a:prstGeom>
          <a:solidFill>
            <a:srgbClr val="FF0000"/>
          </a:solidFill>
          <a:ln>
            <a:noFill/>
          </a:ln>
          <a:effectLst>
            <a:glow rad="127000">
              <a:schemeClr val="bg1"/>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6" name="Espaço Reservado para Rodapé 9">
            <a:extLst>
              <a:ext uri="{FF2B5EF4-FFF2-40B4-BE49-F238E27FC236}">
                <a16:creationId xmlns:a16="http://schemas.microsoft.com/office/drawing/2014/main" id="{4F64D84B-422E-41F1-A523-846AE36C49DC}"/>
              </a:ext>
            </a:extLst>
          </p:cNvPr>
          <p:cNvSpPr>
            <a:spLocks noGrp="1"/>
          </p:cNvSpPr>
          <p:nvPr>
            <p:ph type="ftr" sz="quarter" idx="11"/>
          </p:nvPr>
        </p:nvSpPr>
        <p:spPr>
          <a:xfrm>
            <a:off x="2827473" y="12009567"/>
            <a:ext cx="3942297" cy="681567"/>
          </a:xfrm>
        </p:spPr>
        <p:txBody>
          <a:bodyPr/>
          <a:lstStyle/>
          <a:p>
            <a:r>
              <a:rPr lang="pt-BR" dirty="0"/>
              <a:t>COLEÇÕES NO MUNDO INVERTIDO – PEDRO AUGUSTO</a:t>
            </a:r>
          </a:p>
        </p:txBody>
      </p:sp>
      <p:pic>
        <p:nvPicPr>
          <p:cNvPr id="15" name="Imagem 14">
            <a:extLst>
              <a:ext uri="{FF2B5EF4-FFF2-40B4-BE49-F238E27FC236}">
                <a16:creationId xmlns:a16="http://schemas.microsoft.com/office/drawing/2014/main" id="{0A9B973D-1BE6-48F2-885B-329E57C8BF7E}"/>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3563128" y="11525043"/>
            <a:ext cx="2470986" cy="732144"/>
          </a:xfrm>
          <a:prstGeom prst="rect">
            <a:avLst/>
          </a:prstGeom>
        </p:spPr>
      </p:pic>
      <p:pic>
        <p:nvPicPr>
          <p:cNvPr id="10" name="Imagem 9">
            <a:extLst>
              <a:ext uri="{FF2B5EF4-FFF2-40B4-BE49-F238E27FC236}">
                <a16:creationId xmlns:a16="http://schemas.microsoft.com/office/drawing/2014/main" id="{E2FFE9F0-962C-4224-834F-FA18EAACE301}"/>
              </a:ext>
            </a:extLst>
          </p:cNvPr>
          <p:cNvPicPr>
            <a:picLocks noChangeAspect="1"/>
          </p:cNvPicPr>
          <p:nvPr/>
        </p:nvPicPr>
        <p:blipFill>
          <a:blip r:embed="rId5"/>
          <a:stretch>
            <a:fillRect/>
          </a:stretch>
        </p:blipFill>
        <p:spPr>
          <a:xfrm>
            <a:off x="153224" y="6789514"/>
            <a:ext cx="9327660" cy="4708959"/>
          </a:xfrm>
          <a:prstGeom prst="rect">
            <a:avLst/>
          </a:prstGeom>
        </p:spPr>
      </p:pic>
    </p:spTree>
    <p:extLst>
      <p:ext uri="{BB962C8B-B14F-4D97-AF65-F5344CB8AC3E}">
        <p14:creationId xmlns:p14="http://schemas.microsoft.com/office/powerpoint/2010/main" val="860101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5F8A268F-DF04-2C6F-1AF7-579F8D46FDD0}"/>
              </a:ext>
            </a:extLst>
          </p:cNvPr>
          <p:cNvSpPr txBox="1"/>
          <p:nvPr/>
        </p:nvSpPr>
        <p:spPr>
          <a:xfrm>
            <a:off x="870768" y="1683096"/>
            <a:ext cx="7816645" cy="1569660"/>
          </a:xfrm>
          <a:prstGeom prst="rect">
            <a:avLst/>
          </a:prstGeom>
          <a:noFill/>
        </p:spPr>
        <p:txBody>
          <a:bodyPr wrap="square" rtlCol="0">
            <a:spAutoFit/>
          </a:bodyPr>
          <a:lstStyle/>
          <a:p>
            <a:pPr algn="just"/>
            <a:r>
              <a:rPr lang="pt-BR" sz="2400" dirty="0"/>
              <a:t>Exemplo 2 – Catálogo de Produtos de uma Loja Online: Tem como propósito organizar produtos por categorias e subcategorias, contendo informações detalhadas de cada produto.</a:t>
            </a:r>
          </a:p>
        </p:txBody>
      </p:sp>
      <p:sp>
        <p:nvSpPr>
          <p:cNvPr id="20" name="Espaço Reservado para Número de Slide 19">
            <a:extLst>
              <a:ext uri="{FF2B5EF4-FFF2-40B4-BE49-F238E27FC236}">
                <a16:creationId xmlns:a16="http://schemas.microsoft.com/office/drawing/2014/main" id="{919B02F9-1256-559A-957D-87AA95AA16BE}"/>
              </a:ext>
            </a:extLst>
          </p:cNvPr>
          <p:cNvSpPr>
            <a:spLocks noGrp="1"/>
          </p:cNvSpPr>
          <p:nvPr>
            <p:ph type="sldNum" sz="quarter" idx="12"/>
          </p:nvPr>
        </p:nvSpPr>
        <p:spPr/>
        <p:txBody>
          <a:bodyPr/>
          <a:lstStyle/>
          <a:p>
            <a:fld id="{9BB46D60-96CE-4402-8D7C-2F4B1C382689}" type="slidenum">
              <a:rPr lang="pt-BR" smtClean="0"/>
              <a:t>17</a:t>
            </a:fld>
            <a:endParaRPr lang="pt-BR"/>
          </a:p>
        </p:txBody>
      </p:sp>
      <p:pic>
        <p:nvPicPr>
          <p:cNvPr id="13" name="Imagem 12">
            <a:extLst>
              <a:ext uri="{FF2B5EF4-FFF2-40B4-BE49-F238E27FC236}">
                <a16:creationId xmlns:a16="http://schemas.microsoft.com/office/drawing/2014/main" id="{8DBC11B4-EA0A-4DD8-8464-9927DCA2C059}"/>
              </a:ext>
            </a:extLst>
          </p:cNvPr>
          <p:cNvPicPr>
            <a:picLocks noChangeAspect="1"/>
          </p:cNvPicPr>
          <p:nvPr/>
        </p:nvPicPr>
        <p:blipFill rotWithShape="1">
          <a:blip r:embed="rId2">
            <a:extLst>
              <a:ext uri="{28A0092B-C50C-407E-A947-70E740481C1C}">
                <a14:useLocalDpi xmlns:a14="http://schemas.microsoft.com/office/drawing/2010/main" val="0"/>
              </a:ext>
            </a:extLst>
          </a:blip>
          <a:srcRect l="16877" t="14676" r="19496" b="17429"/>
          <a:stretch/>
        </p:blipFill>
        <p:spPr>
          <a:xfrm>
            <a:off x="153224" y="395557"/>
            <a:ext cx="986611" cy="1052797"/>
          </a:xfrm>
          <a:prstGeom prst="rect">
            <a:avLst/>
          </a:prstGeom>
        </p:spPr>
      </p:pic>
      <p:sp>
        <p:nvSpPr>
          <p:cNvPr id="16" name="Espaço Reservado para Rodapé 9">
            <a:extLst>
              <a:ext uri="{FF2B5EF4-FFF2-40B4-BE49-F238E27FC236}">
                <a16:creationId xmlns:a16="http://schemas.microsoft.com/office/drawing/2014/main" id="{4F64D84B-422E-41F1-A523-846AE36C49DC}"/>
              </a:ext>
            </a:extLst>
          </p:cNvPr>
          <p:cNvSpPr>
            <a:spLocks noGrp="1"/>
          </p:cNvSpPr>
          <p:nvPr>
            <p:ph type="ftr" sz="quarter" idx="11"/>
          </p:nvPr>
        </p:nvSpPr>
        <p:spPr>
          <a:xfrm>
            <a:off x="2827473" y="11865189"/>
            <a:ext cx="3942297" cy="681567"/>
          </a:xfrm>
        </p:spPr>
        <p:txBody>
          <a:bodyPr/>
          <a:lstStyle/>
          <a:p>
            <a:r>
              <a:rPr lang="pt-BR" dirty="0"/>
              <a:t>COLEÇÕES NO MUNDO INVERTIDO – PEDRO AUGUSTO</a:t>
            </a:r>
          </a:p>
        </p:txBody>
      </p:sp>
      <p:pic>
        <p:nvPicPr>
          <p:cNvPr id="15" name="Imagem 14">
            <a:extLst>
              <a:ext uri="{FF2B5EF4-FFF2-40B4-BE49-F238E27FC236}">
                <a16:creationId xmlns:a16="http://schemas.microsoft.com/office/drawing/2014/main" id="{0A9B973D-1BE6-48F2-885B-329E57C8BF7E}"/>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3563128" y="11172119"/>
            <a:ext cx="2470986" cy="732144"/>
          </a:xfrm>
          <a:prstGeom prst="rect">
            <a:avLst/>
          </a:prstGeom>
        </p:spPr>
      </p:pic>
      <p:pic>
        <p:nvPicPr>
          <p:cNvPr id="5" name="Imagem 4">
            <a:extLst>
              <a:ext uri="{FF2B5EF4-FFF2-40B4-BE49-F238E27FC236}">
                <a16:creationId xmlns:a16="http://schemas.microsoft.com/office/drawing/2014/main" id="{75C60AE7-E9D1-42DB-8F7F-5141896861BA}"/>
              </a:ext>
            </a:extLst>
          </p:cNvPr>
          <p:cNvPicPr>
            <a:picLocks noChangeAspect="1"/>
          </p:cNvPicPr>
          <p:nvPr/>
        </p:nvPicPr>
        <p:blipFill>
          <a:blip r:embed="rId5"/>
          <a:stretch>
            <a:fillRect/>
          </a:stretch>
        </p:blipFill>
        <p:spPr>
          <a:xfrm>
            <a:off x="1641642" y="3289724"/>
            <a:ext cx="6331285" cy="7749493"/>
          </a:xfrm>
          <a:prstGeom prst="rect">
            <a:avLst/>
          </a:prstGeom>
        </p:spPr>
      </p:pic>
      <p:sp>
        <p:nvSpPr>
          <p:cNvPr id="19" name="titulo_componente">
            <a:extLst>
              <a:ext uri="{FF2B5EF4-FFF2-40B4-BE49-F238E27FC236}">
                <a16:creationId xmlns:a16="http://schemas.microsoft.com/office/drawing/2014/main" id="{9E7AFB43-EB50-4B1A-9A09-6339D0A8ECCA}"/>
              </a:ext>
            </a:extLst>
          </p:cNvPr>
          <p:cNvSpPr txBox="1"/>
          <p:nvPr/>
        </p:nvSpPr>
        <p:spPr>
          <a:xfrm>
            <a:off x="934323" y="543334"/>
            <a:ext cx="7816645" cy="707886"/>
          </a:xfrm>
          <a:prstGeom prst="rect">
            <a:avLst/>
          </a:prstGeom>
          <a:noFill/>
        </p:spPr>
        <p:txBody>
          <a:bodyPr wrap="square" rtlCol="0">
            <a:spAutoFit/>
          </a:bodyPr>
          <a:lstStyle/>
          <a:p>
            <a:pPr marL="0" algn="ctr" rtl="0" eaLnBrk="1" latinLnBrk="0" hangingPunct="1">
              <a:spcBef>
                <a:spcPts val="0"/>
              </a:spcBef>
              <a:spcAft>
                <a:spcPts val="0"/>
              </a:spcAft>
            </a:pPr>
            <a:r>
              <a:rPr lang="pt-BR" sz="4000" kern="1200" dirty="0">
                <a:solidFill>
                  <a:srgbClr val="000000"/>
                </a:solidFill>
                <a:effectLst/>
                <a:latin typeface="Impact" panose="020B0806030902050204" pitchFamily="34" charset="0"/>
                <a:ea typeface="+mn-ea"/>
                <a:cs typeface="+mn-cs"/>
              </a:rPr>
              <a:t>DICIONÁRIOS ANINHADOS</a:t>
            </a:r>
            <a:endParaRPr lang="pt-BR" sz="4000" dirty="0">
              <a:effectLst/>
            </a:endParaRPr>
          </a:p>
        </p:txBody>
      </p:sp>
      <p:sp>
        <p:nvSpPr>
          <p:cNvPr id="21" name="Retângulo 20">
            <a:extLst>
              <a:ext uri="{FF2B5EF4-FFF2-40B4-BE49-F238E27FC236}">
                <a16:creationId xmlns:a16="http://schemas.microsoft.com/office/drawing/2014/main" id="{7957E374-CC9F-4809-A2C9-FCBB2542DAEB}"/>
              </a:ext>
            </a:extLst>
          </p:cNvPr>
          <p:cNvSpPr/>
          <p:nvPr/>
        </p:nvSpPr>
        <p:spPr>
          <a:xfrm>
            <a:off x="944860" y="1428836"/>
            <a:ext cx="7731978" cy="106262"/>
          </a:xfrm>
          <a:prstGeom prst="rect">
            <a:avLst/>
          </a:prstGeom>
          <a:solidFill>
            <a:srgbClr val="FF0000"/>
          </a:solidFill>
          <a:ln>
            <a:noFill/>
          </a:ln>
          <a:effectLst>
            <a:glow rad="127000">
              <a:schemeClr val="bg1"/>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4183310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B0B0E586-87BE-933D-F40E-E3BBA13856E0}"/>
              </a:ext>
            </a:extLst>
          </p:cNvPr>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ulo_componente">
            <a:extLst>
              <a:ext uri="{FF2B5EF4-FFF2-40B4-BE49-F238E27FC236}">
                <a16:creationId xmlns:a16="http://schemas.microsoft.com/office/drawing/2014/main" id="{93533FB0-D3C0-9791-4F72-0D1731465A20}"/>
              </a:ext>
            </a:extLst>
          </p:cNvPr>
          <p:cNvSpPr txBox="1"/>
          <p:nvPr/>
        </p:nvSpPr>
        <p:spPr>
          <a:xfrm>
            <a:off x="218513" y="5908607"/>
            <a:ext cx="8845281" cy="2800767"/>
          </a:xfrm>
          <a:prstGeom prst="rect">
            <a:avLst/>
          </a:prstGeom>
          <a:noFill/>
        </p:spPr>
        <p:txBody>
          <a:bodyPr wrap="square" rtlCol="0">
            <a:spAutoFit/>
          </a:bodyPr>
          <a:lstStyle/>
          <a:p>
            <a:pPr lvl="1" algn="ctr"/>
            <a:r>
              <a:rPr lang="pt-BR" sz="8800" dirty="0">
                <a:ln w="19050">
                  <a:solidFill>
                    <a:schemeClr val="bg1"/>
                  </a:solidFill>
                </a:ln>
                <a:solidFill>
                  <a:srgbClr val="910000">
                    <a:alpha val="0"/>
                  </a:srgbClr>
                </a:solidFill>
                <a:latin typeface="Impact" panose="020B0806030902050204" pitchFamily="34" charset="0"/>
              </a:rPr>
              <a:t>CONCLUSÃO E AGRADECIMENTOS</a:t>
            </a:r>
          </a:p>
        </p:txBody>
      </p:sp>
      <p:sp>
        <p:nvSpPr>
          <p:cNvPr id="5" name="Retângulo 4">
            <a:extLst>
              <a:ext uri="{FF2B5EF4-FFF2-40B4-BE49-F238E27FC236}">
                <a16:creationId xmlns:a16="http://schemas.microsoft.com/office/drawing/2014/main" id="{FA80E993-76DA-56CE-427C-CE1D83BD30C1}"/>
              </a:ext>
            </a:extLst>
          </p:cNvPr>
          <p:cNvSpPr/>
          <p:nvPr/>
        </p:nvSpPr>
        <p:spPr>
          <a:xfrm>
            <a:off x="944860" y="8728003"/>
            <a:ext cx="7731978" cy="106262"/>
          </a:xfrm>
          <a:prstGeom prst="rect">
            <a:avLst/>
          </a:prstGeom>
          <a:solidFill>
            <a:srgbClr val="000000"/>
          </a:solidFill>
          <a:ln>
            <a:noFill/>
          </a:ln>
          <a:effectLst>
            <a:glow rad="127000">
              <a:srgbClr val="C0000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Espaço Reservado para Rodapé 9">
            <a:extLst>
              <a:ext uri="{FF2B5EF4-FFF2-40B4-BE49-F238E27FC236}">
                <a16:creationId xmlns:a16="http://schemas.microsoft.com/office/drawing/2014/main" id="{351BD98C-D072-63C9-21C3-E1219F48EB57}"/>
              </a:ext>
            </a:extLst>
          </p:cNvPr>
          <p:cNvSpPr>
            <a:spLocks noGrp="1"/>
          </p:cNvSpPr>
          <p:nvPr>
            <p:ph type="ftr" sz="quarter" idx="11"/>
          </p:nvPr>
        </p:nvSpPr>
        <p:spPr>
          <a:xfrm>
            <a:off x="2827473" y="11865189"/>
            <a:ext cx="3942297" cy="681567"/>
          </a:xfrm>
        </p:spPr>
        <p:txBody>
          <a:bodyPr/>
          <a:lstStyle/>
          <a:p>
            <a:r>
              <a:rPr lang="pt-BR" dirty="0"/>
              <a:t>COLEÇÕES NO MUNDO INVERTIDO – PEDRO AUGUSTO</a:t>
            </a:r>
          </a:p>
        </p:txBody>
      </p:sp>
      <p:sp>
        <p:nvSpPr>
          <p:cNvPr id="11" name="Espaço Reservado para Número de Slide 10">
            <a:extLst>
              <a:ext uri="{FF2B5EF4-FFF2-40B4-BE49-F238E27FC236}">
                <a16:creationId xmlns:a16="http://schemas.microsoft.com/office/drawing/2014/main" id="{E200A01C-BA5B-3A36-1BF1-0562AE8A16F8}"/>
              </a:ext>
            </a:extLst>
          </p:cNvPr>
          <p:cNvSpPr>
            <a:spLocks noGrp="1"/>
          </p:cNvSpPr>
          <p:nvPr>
            <p:ph type="sldNum" sz="quarter" idx="12"/>
          </p:nvPr>
        </p:nvSpPr>
        <p:spPr/>
        <p:txBody>
          <a:bodyPr/>
          <a:lstStyle/>
          <a:p>
            <a:fld id="{9BB46D60-96CE-4402-8D7C-2F4B1C382689}" type="slidenum">
              <a:rPr lang="pt-BR" smtClean="0"/>
              <a:t>18</a:t>
            </a:fld>
            <a:endParaRPr lang="pt-BR"/>
          </a:p>
        </p:txBody>
      </p:sp>
    </p:spTree>
    <p:extLst>
      <p:ext uri="{BB962C8B-B14F-4D97-AF65-F5344CB8AC3E}">
        <p14:creationId xmlns:p14="http://schemas.microsoft.com/office/powerpoint/2010/main" val="30643656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5F8A268F-DF04-2C6F-1AF7-579F8D46FDD0}"/>
              </a:ext>
            </a:extLst>
          </p:cNvPr>
          <p:cNvSpPr txBox="1"/>
          <p:nvPr/>
        </p:nvSpPr>
        <p:spPr>
          <a:xfrm>
            <a:off x="870768" y="1715177"/>
            <a:ext cx="7816645" cy="8525411"/>
          </a:xfrm>
          <a:prstGeom prst="rect">
            <a:avLst/>
          </a:prstGeom>
          <a:noFill/>
        </p:spPr>
        <p:txBody>
          <a:bodyPr wrap="square" rtlCol="0">
            <a:spAutoFit/>
          </a:bodyPr>
          <a:lstStyle/>
          <a:p>
            <a:pPr algn="just"/>
            <a:r>
              <a:rPr lang="pt-BR" sz="2400" dirty="0"/>
              <a:t>Espero de coração que os conteúdos deste Ebook tenham te ajudado ao longo de sua caminhada no aprendizado de Python.  Todo este material foi gerado com muito carinho para que desenvolvedores iniciantes e juniores que, assim como eu, são apaixonados por Python, tenham um manual de acesso a este assunto essencial para tratamento de dados – Dicionários.</a:t>
            </a:r>
          </a:p>
          <a:p>
            <a:pPr algn="just"/>
            <a:br>
              <a:rPr lang="pt-BR" sz="2400" dirty="0"/>
            </a:br>
            <a:r>
              <a:rPr lang="pt-BR" sz="2400" dirty="0"/>
              <a:t>Aprender esta ferramenta é imprescindível para aqueles que desejam avançar em desenvolvimento com essa linguagem. Portanto, fiz questão de gerar um material que ilustrasse bem sua importância e aplicação no dia-a-dia da programação, e que trouxesse funcionalidades interessantes – para que o conteúdo servisse até mesmo como fonte de consulta em caso de futuras dúvidas.</a:t>
            </a:r>
          </a:p>
          <a:p>
            <a:pPr algn="just"/>
            <a:endParaRPr lang="pt-BR" sz="2400" dirty="0"/>
          </a:p>
          <a:p>
            <a:pPr algn="just"/>
            <a:r>
              <a:rPr lang="pt-BR" sz="2400" dirty="0"/>
              <a:t>Material produzido com ajuda de uma Inteligência Artificial e validado por mim, de modo que os conceitos abordados trouxessem uma visão real de como utilizar dicionários de forma clara e prática. Esta é uma versão prévia para fins didáticos, a qual pretendo atualizar em breve para uma versão completa, abordando ainda mais funcionalidades.</a:t>
            </a:r>
          </a:p>
        </p:txBody>
      </p:sp>
      <p:sp>
        <p:nvSpPr>
          <p:cNvPr id="12" name="Espaço Reservado para Número de Slide 11">
            <a:extLst>
              <a:ext uri="{FF2B5EF4-FFF2-40B4-BE49-F238E27FC236}">
                <a16:creationId xmlns:a16="http://schemas.microsoft.com/office/drawing/2014/main" id="{5194B7CE-3343-6082-D5FE-370D98CAEFE8}"/>
              </a:ext>
            </a:extLst>
          </p:cNvPr>
          <p:cNvSpPr>
            <a:spLocks noGrp="1"/>
          </p:cNvSpPr>
          <p:nvPr>
            <p:ph type="sldNum" sz="quarter" idx="12"/>
          </p:nvPr>
        </p:nvSpPr>
        <p:spPr/>
        <p:txBody>
          <a:bodyPr/>
          <a:lstStyle/>
          <a:p>
            <a:fld id="{9BB46D60-96CE-4402-8D7C-2F4B1C382689}" type="slidenum">
              <a:rPr lang="pt-BR" smtClean="0"/>
              <a:t>19</a:t>
            </a:fld>
            <a:endParaRPr lang="pt-BR" dirty="0"/>
          </a:p>
        </p:txBody>
      </p:sp>
      <p:sp>
        <p:nvSpPr>
          <p:cNvPr id="8" name="Retângulo 7">
            <a:extLst>
              <a:ext uri="{FF2B5EF4-FFF2-40B4-BE49-F238E27FC236}">
                <a16:creationId xmlns:a16="http://schemas.microsoft.com/office/drawing/2014/main" id="{300835EE-A170-C4AE-5EE7-9322E1BA6163}"/>
              </a:ext>
            </a:extLst>
          </p:cNvPr>
          <p:cNvSpPr/>
          <p:nvPr/>
        </p:nvSpPr>
        <p:spPr>
          <a:xfrm>
            <a:off x="870768" y="11364692"/>
            <a:ext cx="7562940" cy="6464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hlinkClick r:id="rId2"/>
              </a:rPr>
              <a:t>https://github.com/pedroaugust096/Creating-an-ebook-using-AI</a:t>
            </a:r>
            <a:endParaRPr lang="pt-BR" b="1" dirty="0"/>
          </a:p>
        </p:txBody>
      </p:sp>
      <p:pic>
        <p:nvPicPr>
          <p:cNvPr id="1026" name="Picture 2" descr="GitHub Logos and Usage · GitHub">
            <a:extLst>
              <a:ext uri="{FF2B5EF4-FFF2-40B4-BE49-F238E27FC236}">
                <a16:creationId xmlns:a16="http://schemas.microsoft.com/office/drawing/2014/main" id="{1EF46656-CC8F-7EC9-456E-5D0A6CD02BBC}"/>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4102709" y="9983249"/>
            <a:ext cx="1415775" cy="1415775"/>
          </a:xfrm>
          <a:prstGeom prst="rect">
            <a:avLst/>
          </a:prstGeom>
          <a:noFill/>
          <a:extLst>
            <a:ext uri="{909E8E84-426E-40DD-AFC4-6F175D3DCCD1}">
              <a14:hiddenFill xmlns:a14="http://schemas.microsoft.com/office/drawing/2010/main">
                <a:solidFill>
                  <a:srgbClr val="FFFFFF"/>
                </a:solidFill>
              </a14:hiddenFill>
            </a:ext>
          </a:extLst>
        </p:spPr>
      </p:pic>
      <p:pic>
        <p:nvPicPr>
          <p:cNvPr id="15" name="Imagem 14">
            <a:extLst>
              <a:ext uri="{FF2B5EF4-FFF2-40B4-BE49-F238E27FC236}">
                <a16:creationId xmlns:a16="http://schemas.microsoft.com/office/drawing/2014/main" id="{7AB71C4E-C35F-497F-90F8-5582E36669BD}"/>
              </a:ext>
            </a:extLst>
          </p:cNvPr>
          <p:cNvPicPr>
            <a:picLocks noChangeAspect="1"/>
          </p:cNvPicPr>
          <p:nvPr/>
        </p:nvPicPr>
        <p:blipFill rotWithShape="1">
          <a:blip r:embed="rId5">
            <a:extLst>
              <a:ext uri="{28A0092B-C50C-407E-A947-70E740481C1C}">
                <a14:useLocalDpi xmlns:a14="http://schemas.microsoft.com/office/drawing/2010/main" val="0"/>
              </a:ext>
            </a:extLst>
          </a:blip>
          <a:srcRect l="16877" t="14676" r="19496" b="17429"/>
          <a:stretch/>
        </p:blipFill>
        <p:spPr>
          <a:xfrm>
            <a:off x="153224" y="395557"/>
            <a:ext cx="986611" cy="1052797"/>
          </a:xfrm>
          <a:prstGeom prst="rect">
            <a:avLst/>
          </a:prstGeom>
        </p:spPr>
      </p:pic>
      <p:sp>
        <p:nvSpPr>
          <p:cNvPr id="17" name="titulo_componente">
            <a:extLst>
              <a:ext uri="{FF2B5EF4-FFF2-40B4-BE49-F238E27FC236}">
                <a16:creationId xmlns:a16="http://schemas.microsoft.com/office/drawing/2014/main" id="{4989A2C6-0CD9-4EC6-9BB5-4DFBA0DE107E}"/>
              </a:ext>
            </a:extLst>
          </p:cNvPr>
          <p:cNvSpPr txBox="1"/>
          <p:nvPr/>
        </p:nvSpPr>
        <p:spPr>
          <a:xfrm>
            <a:off x="934323" y="543334"/>
            <a:ext cx="7816645" cy="707886"/>
          </a:xfrm>
          <a:prstGeom prst="rect">
            <a:avLst/>
          </a:prstGeom>
          <a:noFill/>
        </p:spPr>
        <p:txBody>
          <a:bodyPr wrap="square" rtlCol="0">
            <a:spAutoFit/>
          </a:bodyPr>
          <a:lstStyle/>
          <a:p>
            <a:pPr marL="0" algn="ctr" rtl="0" eaLnBrk="1" latinLnBrk="0" hangingPunct="1">
              <a:spcBef>
                <a:spcPts val="0"/>
              </a:spcBef>
              <a:spcAft>
                <a:spcPts val="0"/>
              </a:spcAft>
            </a:pPr>
            <a:r>
              <a:rPr lang="pt-BR" sz="4000" kern="1200" dirty="0">
                <a:solidFill>
                  <a:srgbClr val="000000"/>
                </a:solidFill>
                <a:effectLst/>
                <a:latin typeface="Impact" panose="020B0806030902050204" pitchFamily="34" charset="0"/>
                <a:ea typeface="+mn-ea"/>
                <a:cs typeface="+mn-cs"/>
              </a:rPr>
              <a:t>OBRIGADO PELA LEITURA!</a:t>
            </a:r>
            <a:endParaRPr lang="pt-BR" sz="4000" dirty="0">
              <a:effectLst/>
            </a:endParaRPr>
          </a:p>
        </p:txBody>
      </p:sp>
      <p:sp>
        <p:nvSpPr>
          <p:cNvPr id="18" name="Retângulo 17">
            <a:extLst>
              <a:ext uri="{FF2B5EF4-FFF2-40B4-BE49-F238E27FC236}">
                <a16:creationId xmlns:a16="http://schemas.microsoft.com/office/drawing/2014/main" id="{CF0C0796-AE85-4CD6-ADAA-57F2DC400167}"/>
              </a:ext>
            </a:extLst>
          </p:cNvPr>
          <p:cNvSpPr/>
          <p:nvPr/>
        </p:nvSpPr>
        <p:spPr>
          <a:xfrm>
            <a:off x="944860" y="1493004"/>
            <a:ext cx="7731978" cy="106262"/>
          </a:xfrm>
          <a:prstGeom prst="rect">
            <a:avLst/>
          </a:prstGeom>
          <a:solidFill>
            <a:srgbClr val="FF0000"/>
          </a:solidFill>
          <a:ln>
            <a:noFill/>
          </a:ln>
          <a:effectLst>
            <a:glow rad="127000">
              <a:schemeClr val="bg1"/>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Espaço Reservado para Rodapé 9">
            <a:extLst>
              <a:ext uri="{FF2B5EF4-FFF2-40B4-BE49-F238E27FC236}">
                <a16:creationId xmlns:a16="http://schemas.microsoft.com/office/drawing/2014/main" id="{37517074-818F-4CCE-93F8-E1AFA6287A0A}"/>
              </a:ext>
            </a:extLst>
          </p:cNvPr>
          <p:cNvSpPr>
            <a:spLocks noGrp="1"/>
          </p:cNvSpPr>
          <p:nvPr>
            <p:ph type="ftr" sz="quarter" idx="11"/>
          </p:nvPr>
        </p:nvSpPr>
        <p:spPr>
          <a:xfrm>
            <a:off x="2827473" y="11865189"/>
            <a:ext cx="3942297" cy="681567"/>
          </a:xfrm>
        </p:spPr>
        <p:txBody>
          <a:bodyPr/>
          <a:lstStyle/>
          <a:p>
            <a:r>
              <a:rPr lang="pt-BR" dirty="0"/>
              <a:t>COLEÇÕES NO MUNDO INVERTIDO – PEDRO AUGUSTO</a:t>
            </a:r>
          </a:p>
        </p:txBody>
      </p:sp>
    </p:spTree>
    <p:extLst>
      <p:ext uri="{BB962C8B-B14F-4D97-AF65-F5344CB8AC3E}">
        <p14:creationId xmlns:p14="http://schemas.microsoft.com/office/powerpoint/2010/main" val="3920495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5F8A268F-DF04-2C6F-1AF7-579F8D46FDD0}"/>
              </a:ext>
            </a:extLst>
          </p:cNvPr>
          <p:cNvSpPr txBox="1"/>
          <p:nvPr/>
        </p:nvSpPr>
        <p:spPr>
          <a:xfrm>
            <a:off x="870768" y="2694254"/>
            <a:ext cx="7816645" cy="3046988"/>
          </a:xfrm>
          <a:prstGeom prst="rect">
            <a:avLst/>
          </a:prstGeom>
          <a:noFill/>
        </p:spPr>
        <p:txBody>
          <a:bodyPr wrap="square" rtlCol="0">
            <a:spAutoFit/>
          </a:bodyPr>
          <a:lstStyle/>
          <a:p>
            <a:pPr algn="just"/>
            <a:r>
              <a:rPr lang="pt-BR" sz="2400" dirty="0"/>
              <a:t>Os dicionários são uma das estruturas de dados mais importantes e versáteis em Python. Eles permitem armazenar pares de chave (</a:t>
            </a:r>
            <a:r>
              <a:rPr lang="pt-BR" sz="2400" dirty="0" err="1"/>
              <a:t>key</a:t>
            </a:r>
            <a:r>
              <a:rPr lang="pt-BR" sz="2400" dirty="0"/>
              <a:t>) e valor (</a:t>
            </a:r>
            <a:r>
              <a:rPr lang="pt-BR" sz="2400" dirty="0" err="1"/>
              <a:t>value</a:t>
            </a:r>
            <a:r>
              <a:rPr lang="pt-BR" sz="2400" dirty="0"/>
              <a:t>), oferecendo uma maneira eficiente de organizar e acessar dados. Neste ebook, exploraremos as principais funcionalidades e usos de dicionários com exemplos práticos para que você possa aproveitar ao máximo essa poderosa ferramenta em seus projetos.</a:t>
            </a:r>
          </a:p>
        </p:txBody>
      </p:sp>
      <p:sp>
        <p:nvSpPr>
          <p:cNvPr id="3" name="titulo_componente">
            <a:extLst>
              <a:ext uri="{FF2B5EF4-FFF2-40B4-BE49-F238E27FC236}">
                <a16:creationId xmlns:a16="http://schemas.microsoft.com/office/drawing/2014/main" id="{26767187-6DF7-80A9-F3B9-FCD72DDF717D}"/>
              </a:ext>
            </a:extLst>
          </p:cNvPr>
          <p:cNvSpPr txBox="1"/>
          <p:nvPr/>
        </p:nvSpPr>
        <p:spPr>
          <a:xfrm>
            <a:off x="778861" y="376722"/>
            <a:ext cx="8957499" cy="646331"/>
          </a:xfrm>
          <a:prstGeom prst="rect">
            <a:avLst/>
          </a:prstGeom>
          <a:noFill/>
        </p:spPr>
        <p:txBody>
          <a:bodyPr wrap="square" rtlCol="0">
            <a:spAutoFit/>
          </a:bodyPr>
          <a:lstStyle/>
          <a:p>
            <a:pPr algn="ctr"/>
            <a:r>
              <a:rPr lang="pt-BR" sz="3600" dirty="0">
                <a:latin typeface="Impact" panose="020B0806030902050204" pitchFamily="34" charset="0"/>
              </a:rPr>
              <a:t>INTRODUÇÃO AOS DICIONÁRIOS EM PYTHON</a:t>
            </a:r>
          </a:p>
        </p:txBody>
      </p:sp>
      <p:sp>
        <p:nvSpPr>
          <p:cNvPr id="4" name="subtitulo_componente">
            <a:extLst>
              <a:ext uri="{FF2B5EF4-FFF2-40B4-BE49-F238E27FC236}">
                <a16:creationId xmlns:a16="http://schemas.microsoft.com/office/drawing/2014/main" id="{25CCF5E4-57B1-4237-190B-AC69C1A6536B}"/>
              </a:ext>
            </a:extLst>
          </p:cNvPr>
          <p:cNvSpPr txBox="1"/>
          <p:nvPr/>
        </p:nvSpPr>
        <p:spPr>
          <a:xfrm>
            <a:off x="870768" y="1657112"/>
            <a:ext cx="7816645" cy="584775"/>
          </a:xfrm>
          <a:prstGeom prst="rect">
            <a:avLst/>
          </a:prstGeom>
          <a:noFill/>
        </p:spPr>
        <p:txBody>
          <a:bodyPr wrap="square" rtlCol="0">
            <a:spAutoFit/>
          </a:bodyPr>
          <a:lstStyle/>
          <a:p>
            <a:pPr algn="ctr"/>
            <a:r>
              <a:rPr lang="pt-BR" sz="3200" dirty="0">
                <a:latin typeface="+mj-lt"/>
              </a:rPr>
              <a:t>Aprendendo o Básico a Respeito</a:t>
            </a:r>
          </a:p>
        </p:txBody>
      </p:sp>
      <p:sp>
        <p:nvSpPr>
          <p:cNvPr id="11" name="Espaço Reservado para Número de Slide 10">
            <a:extLst>
              <a:ext uri="{FF2B5EF4-FFF2-40B4-BE49-F238E27FC236}">
                <a16:creationId xmlns:a16="http://schemas.microsoft.com/office/drawing/2014/main" id="{1966F1B7-35CA-277C-5D23-E67A2444F784}"/>
              </a:ext>
            </a:extLst>
          </p:cNvPr>
          <p:cNvSpPr>
            <a:spLocks noGrp="1"/>
          </p:cNvSpPr>
          <p:nvPr>
            <p:ph type="sldNum" sz="quarter" idx="12"/>
          </p:nvPr>
        </p:nvSpPr>
        <p:spPr/>
        <p:txBody>
          <a:bodyPr/>
          <a:lstStyle/>
          <a:p>
            <a:fld id="{9BB46D60-96CE-4402-8D7C-2F4B1C382689}" type="slidenum">
              <a:rPr lang="pt-BR" smtClean="0"/>
              <a:t>2</a:t>
            </a:fld>
            <a:endParaRPr lang="pt-BR"/>
          </a:p>
        </p:txBody>
      </p:sp>
      <p:sp>
        <p:nvSpPr>
          <p:cNvPr id="9" name="Espaço Reservado para Rodapé 9">
            <a:extLst>
              <a:ext uri="{FF2B5EF4-FFF2-40B4-BE49-F238E27FC236}">
                <a16:creationId xmlns:a16="http://schemas.microsoft.com/office/drawing/2014/main" id="{6271E346-52C4-47F2-A4A9-789292EA3BC3}"/>
              </a:ext>
            </a:extLst>
          </p:cNvPr>
          <p:cNvSpPr>
            <a:spLocks noGrp="1"/>
          </p:cNvSpPr>
          <p:nvPr>
            <p:ph type="ftr" sz="quarter" idx="11"/>
          </p:nvPr>
        </p:nvSpPr>
        <p:spPr>
          <a:xfrm>
            <a:off x="2827473" y="11865189"/>
            <a:ext cx="3942297" cy="681567"/>
          </a:xfrm>
        </p:spPr>
        <p:txBody>
          <a:bodyPr/>
          <a:lstStyle/>
          <a:p>
            <a:r>
              <a:rPr lang="pt-BR" dirty="0"/>
              <a:t>COLEÇÕES NO MUNDO INVERTIDO – PEDRO AUGUSTO</a:t>
            </a:r>
          </a:p>
        </p:txBody>
      </p:sp>
      <p:sp>
        <p:nvSpPr>
          <p:cNvPr id="12" name="Retângulo 11">
            <a:extLst>
              <a:ext uri="{FF2B5EF4-FFF2-40B4-BE49-F238E27FC236}">
                <a16:creationId xmlns:a16="http://schemas.microsoft.com/office/drawing/2014/main" id="{488D7925-EED6-441C-9E65-8AD5B51315A1}"/>
              </a:ext>
            </a:extLst>
          </p:cNvPr>
          <p:cNvSpPr/>
          <p:nvPr/>
        </p:nvSpPr>
        <p:spPr>
          <a:xfrm>
            <a:off x="1394036" y="1140086"/>
            <a:ext cx="7731978" cy="106262"/>
          </a:xfrm>
          <a:prstGeom prst="rect">
            <a:avLst/>
          </a:prstGeom>
          <a:solidFill>
            <a:srgbClr val="FF0000"/>
          </a:solidFill>
          <a:ln>
            <a:noFill/>
          </a:ln>
          <a:effectLst>
            <a:glow rad="127000">
              <a:schemeClr val="bg1"/>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8" name="Imagem 7">
            <a:extLst>
              <a:ext uri="{FF2B5EF4-FFF2-40B4-BE49-F238E27FC236}">
                <a16:creationId xmlns:a16="http://schemas.microsoft.com/office/drawing/2014/main" id="{E86074AF-FC6E-4B43-A925-95067AA85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0696" y="6384751"/>
            <a:ext cx="4895850" cy="4876800"/>
          </a:xfrm>
          <a:prstGeom prst="rect">
            <a:avLst/>
          </a:prstGeom>
        </p:spPr>
      </p:pic>
      <p:pic>
        <p:nvPicPr>
          <p:cNvPr id="14" name="Imagem 13">
            <a:extLst>
              <a:ext uri="{FF2B5EF4-FFF2-40B4-BE49-F238E27FC236}">
                <a16:creationId xmlns:a16="http://schemas.microsoft.com/office/drawing/2014/main" id="{2F3ECCD8-718D-43AE-919A-EBF8A65B06D6}"/>
              </a:ext>
            </a:extLst>
          </p:cNvPr>
          <p:cNvPicPr>
            <a:picLocks noChangeAspect="1"/>
          </p:cNvPicPr>
          <p:nvPr/>
        </p:nvPicPr>
        <p:blipFill rotWithShape="1">
          <a:blip r:embed="rId3">
            <a:extLst>
              <a:ext uri="{28A0092B-C50C-407E-A947-70E740481C1C}">
                <a14:useLocalDpi xmlns:a14="http://schemas.microsoft.com/office/drawing/2010/main" val="0"/>
              </a:ext>
            </a:extLst>
          </a:blip>
          <a:srcRect l="16877" t="14676" r="19496" b="17429"/>
          <a:stretch/>
        </p:blipFill>
        <p:spPr>
          <a:xfrm>
            <a:off x="153224" y="203053"/>
            <a:ext cx="986611" cy="1052797"/>
          </a:xfrm>
          <a:prstGeom prst="rect">
            <a:avLst/>
          </a:prstGeom>
        </p:spPr>
      </p:pic>
    </p:spTree>
    <p:extLst>
      <p:ext uri="{BB962C8B-B14F-4D97-AF65-F5344CB8AC3E}">
        <p14:creationId xmlns:p14="http://schemas.microsoft.com/office/powerpoint/2010/main" val="3004000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B0B0E586-87BE-933D-F40E-E3BBA13856E0}"/>
              </a:ext>
            </a:extLst>
          </p:cNvPr>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ulo_componente">
            <a:extLst>
              <a:ext uri="{FF2B5EF4-FFF2-40B4-BE49-F238E27FC236}">
                <a16:creationId xmlns:a16="http://schemas.microsoft.com/office/drawing/2014/main" id="{93533FB0-D3C0-9791-4F72-0D1731465A20}"/>
              </a:ext>
            </a:extLst>
          </p:cNvPr>
          <p:cNvSpPr txBox="1"/>
          <p:nvPr/>
        </p:nvSpPr>
        <p:spPr>
          <a:xfrm>
            <a:off x="892277" y="5940691"/>
            <a:ext cx="7816645" cy="2800767"/>
          </a:xfrm>
          <a:prstGeom prst="rect">
            <a:avLst/>
          </a:prstGeom>
          <a:noFill/>
        </p:spPr>
        <p:txBody>
          <a:bodyPr wrap="square" rtlCol="0">
            <a:spAutoFit/>
          </a:bodyPr>
          <a:lstStyle/>
          <a:p>
            <a:pPr algn="ctr"/>
            <a:r>
              <a:rPr lang="pt-BR" sz="8800" dirty="0">
                <a:ln w="19050">
                  <a:solidFill>
                    <a:schemeClr val="bg1"/>
                  </a:solidFill>
                </a:ln>
                <a:solidFill>
                  <a:srgbClr val="910000">
                    <a:alpha val="0"/>
                  </a:srgbClr>
                </a:solidFill>
                <a:latin typeface="Impact" panose="020B0806030902050204" pitchFamily="34" charset="0"/>
              </a:rPr>
              <a:t>O QUE SÃO DICIONÁRIOS</a:t>
            </a:r>
          </a:p>
        </p:txBody>
      </p:sp>
      <p:sp>
        <p:nvSpPr>
          <p:cNvPr id="4" name="titulo_componente">
            <a:extLst>
              <a:ext uri="{FF2B5EF4-FFF2-40B4-BE49-F238E27FC236}">
                <a16:creationId xmlns:a16="http://schemas.microsoft.com/office/drawing/2014/main" id="{0E49EEBC-3AEF-FA23-4067-E0866590C14C}"/>
              </a:ext>
            </a:extLst>
          </p:cNvPr>
          <p:cNvSpPr txBox="1"/>
          <p:nvPr/>
        </p:nvSpPr>
        <p:spPr>
          <a:xfrm>
            <a:off x="807610" y="1941097"/>
            <a:ext cx="7816645" cy="4508927"/>
          </a:xfrm>
          <a:prstGeom prst="rect">
            <a:avLst/>
          </a:prstGeom>
          <a:noFill/>
        </p:spPr>
        <p:txBody>
          <a:bodyPr wrap="square" rtlCol="0">
            <a:spAutoFit/>
          </a:bodyPr>
          <a:lstStyle/>
          <a:p>
            <a:pPr algn="ctr"/>
            <a:r>
              <a:rPr lang="pt-BR" sz="28700" dirty="0">
                <a:ln w="25400">
                  <a:solidFill>
                    <a:srgbClr val="C00000"/>
                  </a:solidFill>
                </a:ln>
                <a:noFill/>
                <a:latin typeface="Benguiat" pitchFamily="2" charset="0"/>
              </a:rPr>
              <a:t>01</a:t>
            </a:r>
          </a:p>
        </p:txBody>
      </p:sp>
      <p:sp>
        <p:nvSpPr>
          <p:cNvPr id="5" name="Retângulo 4">
            <a:extLst>
              <a:ext uri="{FF2B5EF4-FFF2-40B4-BE49-F238E27FC236}">
                <a16:creationId xmlns:a16="http://schemas.microsoft.com/office/drawing/2014/main" id="{FA80E993-76DA-56CE-427C-CE1D83BD30C1}"/>
              </a:ext>
            </a:extLst>
          </p:cNvPr>
          <p:cNvSpPr/>
          <p:nvPr/>
        </p:nvSpPr>
        <p:spPr>
          <a:xfrm>
            <a:off x="944860" y="8728003"/>
            <a:ext cx="7731978" cy="106262"/>
          </a:xfrm>
          <a:prstGeom prst="rect">
            <a:avLst/>
          </a:prstGeom>
          <a:solidFill>
            <a:srgbClr val="000000"/>
          </a:solidFill>
          <a:ln>
            <a:noFill/>
          </a:ln>
          <a:effectLst>
            <a:glow rad="127000">
              <a:srgbClr val="C0000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texto_componente">
            <a:extLst>
              <a:ext uri="{FF2B5EF4-FFF2-40B4-BE49-F238E27FC236}">
                <a16:creationId xmlns:a16="http://schemas.microsoft.com/office/drawing/2014/main" id="{A8281A8C-F51B-8070-EE7F-AC4CBC315387}"/>
              </a:ext>
            </a:extLst>
          </p:cNvPr>
          <p:cNvSpPr txBox="1"/>
          <p:nvPr/>
        </p:nvSpPr>
        <p:spPr>
          <a:xfrm>
            <a:off x="870768" y="9276698"/>
            <a:ext cx="7816645" cy="1569660"/>
          </a:xfrm>
          <a:prstGeom prst="rect">
            <a:avLst/>
          </a:prstGeom>
          <a:noFill/>
        </p:spPr>
        <p:txBody>
          <a:bodyPr wrap="square" rtlCol="0">
            <a:spAutoFit/>
          </a:bodyPr>
          <a:lstStyle/>
          <a:p>
            <a:pPr algn="just"/>
            <a:r>
              <a:rPr lang="pt-BR" sz="2400" dirty="0">
                <a:solidFill>
                  <a:schemeClr val="bg1"/>
                </a:solidFill>
              </a:rPr>
              <a:t>Um dicionário em Python é uma coleção não ordenada, mutável e indexada de pares de chave e valor, oferecendo rapidez, eficiência e flexibilidade. Aprenda suas vantagens e seus diferenciais.</a:t>
            </a:r>
          </a:p>
        </p:txBody>
      </p:sp>
      <p:sp>
        <p:nvSpPr>
          <p:cNvPr id="10" name="Espaço Reservado para Rodapé 9">
            <a:extLst>
              <a:ext uri="{FF2B5EF4-FFF2-40B4-BE49-F238E27FC236}">
                <a16:creationId xmlns:a16="http://schemas.microsoft.com/office/drawing/2014/main" id="{351BD98C-D072-63C9-21C3-E1219F48EB57}"/>
              </a:ext>
            </a:extLst>
          </p:cNvPr>
          <p:cNvSpPr>
            <a:spLocks noGrp="1"/>
          </p:cNvSpPr>
          <p:nvPr>
            <p:ph type="ftr" sz="quarter" idx="11"/>
          </p:nvPr>
        </p:nvSpPr>
        <p:spPr>
          <a:xfrm>
            <a:off x="2827473" y="11865189"/>
            <a:ext cx="3942297" cy="681567"/>
          </a:xfrm>
        </p:spPr>
        <p:txBody>
          <a:bodyPr/>
          <a:lstStyle/>
          <a:p>
            <a:r>
              <a:rPr lang="pt-BR" dirty="0"/>
              <a:t>COLEÇÕES NO MUNDO INVERTIDO – PEDRO AUGUSTO</a:t>
            </a:r>
          </a:p>
        </p:txBody>
      </p:sp>
      <p:sp>
        <p:nvSpPr>
          <p:cNvPr id="11" name="Espaço Reservado para Número de Slide 10">
            <a:extLst>
              <a:ext uri="{FF2B5EF4-FFF2-40B4-BE49-F238E27FC236}">
                <a16:creationId xmlns:a16="http://schemas.microsoft.com/office/drawing/2014/main" id="{E200A01C-BA5B-3A36-1BF1-0562AE8A16F8}"/>
              </a:ext>
            </a:extLst>
          </p:cNvPr>
          <p:cNvSpPr>
            <a:spLocks noGrp="1"/>
          </p:cNvSpPr>
          <p:nvPr>
            <p:ph type="sldNum" sz="quarter" idx="12"/>
          </p:nvPr>
        </p:nvSpPr>
        <p:spPr/>
        <p:txBody>
          <a:bodyPr/>
          <a:lstStyle/>
          <a:p>
            <a:fld id="{9BB46D60-96CE-4402-8D7C-2F4B1C382689}" type="slidenum">
              <a:rPr lang="pt-BR" smtClean="0"/>
              <a:t>3</a:t>
            </a:fld>
            <a:endParaRPr lang="pt-BR"/>
          </a:p>
        </p:txBody>
      </p:sp>
    </p:spTree>
    <p:extLst>
      <p:ext uri="{BB962C8B-B14F-4D97-AF65-F5344CB8AC3E}">
        <p14:creationId xmlns:p14="http://schemas.microsoft.com/office/powerpoint/2010/main" val="648510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5F8A268F-DF04-2C6F-1AF7-579F8D46FDD0}"/>
              </a:ext>
            </a:extLst>
          </p:cNvPr>
          <p:cNvSpPr txBox="1"/>
          <p:nvPr/>
        </p:nvSpPr>
        <p:spPr>
          <a:xfrm>
            <a:off x="870768" y="1875600"/>
            <a:ext cx="7816645" cy="3046988"/>
          </a:xfrm>
          <a:prstGeom prst="rect">
            <a:avLst/>
          </a:prstGeom>
          <a:noFill/>
        </p:spPr>
        <p:txBody>
          <a:bodyPr wrap="square" rtlCol="0">
            <a:spAutoFit/>
          </a:bodyPr>
          <a:lstStyle/>
          <a:p>
            <a:pPr algn="just"/>
            <a:r>
              <a:rPr lang="pt-BR" sz="2400" dirty="0"/>
              <a:t>Dicionários são uma ferramenta poderosa em Python, e compreender como usá-los de modo efetivo pode melhorar significativamente a qualidade e desempenho do seu código. Eles são definidos usando chaves ‘ {} ’ e cada par chave-valor é separado por dois pontos ‘ : ’. Lembrando que eles não aceitam chaves duplicadas. Veja um exemplo básico abaixo, que usaremos como base para várias aplicações ao longo deste ebook:</a:t>
            </a:r>
          </a:p>
        </p:txBody>
      </p:sp>
      <p:sp>
        <p:nvSpPr>
          <p:cNvPr id="20" name="Espaço Reservado para Número de Slide 19">
            <a:extLst>
              <a:ext uri="{FF2B5EF4-FFF2-40B4-BE49-F238E27FC236}">
                <a16:creationId xmlns:a16="http://schemas.microsoft.com/office/drawing/2014/main" id="{919B02F9-1256-559A-957D-87AA95AA16BE}"/>
              </a:ext>
            </a:extLst>
          </p:cNvPr>
          <p:cNvSpPr>
            <a:spLocks noGrp="1"/>
          </p:cNvSpPr>
          <p:nvPr>
            <p:ph type="sldNum" sz="quarter" idx="12"/>
          </p:nvPr>
        </p:nvSpPr>
        <p:spPr/>
        <p:txBody>
          <a:bodyPr/>
          <a:lstStyle/>
          <a:p>
            <a:fld id="{9BB46D60-96CE-4402-8D7C-2F4B1C382689}" type="slidenum">
              <a:rPr lang="pt-BR" smtClean="0"/>
              <a:t>4</a:t>
            </a:fld>
            <a:endParaRPr lang="pt-BR"/>
          </a:p>
        </p:txBody>
      </p:sp>
      <p:pic>
        <p:nvPicPr>
          <p:cNvPr id="13" name="Imagem 12">
            <a:extLst>
              <a:ext uri="{FF2B5EF4-FFF2-40B4-BE49-F238E27FC236}">
                <a16:creationId xmlns:a16="http://schemas.microsoft.com/office/drawing/2014/main" id="{8DBC11B4-EA0A-4DD8-8464-9927DCA2C059}"/>
              </a:ext>
            </a:extLst>
          </p:cNvPr>
          <p:cNvPicPr>
            <a:picLocks noChangeAspect="1"/>
          </p:cNvPicPr>
          <p:nvPr/>
        </p:nvPicPr>
        <p:blipFill rotWithShape="1">
          <a:blip r:embed="rId2">
            <a:extLst>
              <a:ext uri="{28A0092B-C50C-407E-A947-70E740481C1C}">
                <a14:useLocalDpi xmlns:a14="http://schemas.microsoft.com/office/drawing/2010/main" val="0"/>
              </a:ext>
            </a:extLst>
          </a:blip>
          <a:srcRect l="16877" t="14676" r="19496" b="17429"/>
          <a:stretch/>
        </p:blipFill>
        <p:spPr>
          <a:xfrm>
            <a:off x="153224" y="395557"/>
            <a:ext cx="986611" cy="1052797"/>
          </a:xfrm>
          <a:prstGeom prst="rect">
            <a:avLst/>
          </a:prstGeom>
        </p:spPr>
      </p:pic>
      <p:sp>
        <p:nvSpPr>
          <p:cNvPr id="16" name="Espaço Reservado para Rodapé 9">
            <a:extLst>
              <a:ext uri="{FF2B5EF4-FFF2-40B4-BE49-F238E27FC236}">
                <a16:creationId xmlns:a16="http://schemas.microsoft.com/office/drawing/2014/main" id="{4F64D84B-422E-41F1-A523-846AE36C49DC}"/>
              </a:ext>
            </a:extLst>
          </p:cNvPr>
          <p:cNvSpPr>
            <a:spLocks noGrp="1"/>
          </p:cNvSpPr>
          <p:nvPr>
            <p:ph type="ftr" sz="quarter" idx="11"/>
          </p:nvPr>
        </p:nvSpPr>
        <p:spPr>
          <a:xfrm>
            <a:off x="2827473" y="11865189"/>
            <a:ext cx="3942297" cy="681567"/>
          </a:xfrm>
        </p:spPr>
        <p:txBody>
          <a:bodyPr/>
          <a:lstStyle/>
          <a:p>
            <a:r>
              <a:rPr lang="pt-BR" dirty="0"/>
              <a:t>COLEÇÕES NO MUNDO INVERTIDO – PEDRO AUGUSTO</a:t>
            </a:r>
          </a:p>
        </p:txBody>
      </p:sp>
      <p:pic>
        <p:nvPicPr>
          <p:cNvPr id="23" name="Imagem 22">
            <a:extLst>
              <a:ext uri="{FF2B5EF4-FFF2-40B4-BE49-F238E27FC236}">
                <a16:creationId xmlns:a16="http://schemas.microsoft.com/office/drawing/2014/main" id="{714484B3-758C-43C1-A90F-BBDE025C3678}"/>
              </a:ext>
            </a:extLst>
          </p:cNvPr>
          <p:cNvPicPr>
            <a:picLocks noChangeAspect="1"/>
          </p:cNvPicPr>
          <p:nvPr/>
        </p:nvPicPr>
        <p:blipFill>
          <a:blip r:embed="rId3"/>
          <a:stretch>
            <a:fillRect/>
          </a:stretch>
        </p:blipFill>
        <p:spPr>
          <a:xfrm>
            <a:off x="-657215" y="5786447"/>
            <a:ext cx="10935552" cy="5467776"/>
          </a:xfrm>
          <a:prstGeom prst="rect">
            <a:avLst/>
          </a:prstGeom>
        </p:spPr>
      </p:pic>
      <p:pic>
        <p:nvPicPr>
          <p:cNvPr id="10" name="Imagem 9">
            <a:extLst>
              <a:ext uri="{FF2B5EF4-FFF2-40B4-BE49-F238E27FC236}">
                <a16:creationId xmlns:a16="http://schemas.microsoft.com/office/drawing/2014/main" id="{15CDB17D-0D8B-478C-BF23-7772DD3C48FC}"/>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3563128" y="11172119"/>
            <a:ext cx="2470986" cy="732144"/>
          </a:xfrm>
          <a:prstGeom prst="rect">
            <a:avLst/>
          </a:prstGeom>
        </p:spPr>
      </p:pic>
      <p:sp>
        <p:nvSpPr>
          <p:cNvPr id="15" name="titulo_componente">
            <a:extLst>
              <a:ext uri="{FF2B5EF4-FFF2-40B4-BE49-F238E27FC236}">
                <a16:creationId xmlns:a16="http://schemas.microsoft.com/office/drawing/2014/main" id="{8B39DEF6-D73E-4384-8AAC-0F1A61760BC3}"/>
              </a:ext>
            </a:extLst>
          </p:cNvPr>
          <p:cNvSpPr txBox="1"/>
          <p:nvPr/>
        </p:nvSpPr>
        <p:spPr>
          <a:xfrm>
            <a:off x="934323" y="543334"/>
            <a:ext cx="7816645" cy="707886"/>
          </a:xfrm>
          <a:prstGeom prst="rect">
            <a:avLst/>
          </a:prstGeom>
          <a:noFill/>
        </p:spPr>
        <p:txBody>
          <a:bodyPr wrap="square" rtlCol="0">
            <a:spAutoFit/>
          </a:bodyPr>
          <a:lstStyle/>
          <a:p>
            <a:pPr marL="0" algn="ctr" rtl="0" eaLnBrk="1" latinLnBrk="0" hangingPunct="1">
              <a:spcBef>
                <a:spcPts val="0"/>
              </a:spcBef>
              <a:spcAft>
                <a:spcPts val="0"/>
              </a:spcAft>
            </a:pPr>
            <a:r>
              <a:rPr lang="pt-BR" sz="4000" kern="1200" dirty="0">
                <a:solidFill>
                  <a:srgbClr val="000000"/>
                </a:solidFill>
                <a:effectLst/>
                <a:latin typeface="Impact" panose="020B0806030902050204" pitchFamily="34" charset="0"/>
                <a:ea typeface="+mn-ea"/>
                <a:cs typeface="+mn-cs"/>
              </a:rPr>
              <a:t>FUNDAMENTAÇÃO TEÓRICA</a:t>
            </a:r>
            <a:endParaRPr lang="pt-BR" sz="4000" dirty="0">
              <a:effectLst/>
            </a:endParaRPr>
          </a:p>
        </p:txBody>
      </p:sp>
      <p:sp>
        <p:nvSpPr>
          <p:cNvPr id="17" name="Retângulo 16">
            <a:extLst>
              <a:ext uri="{FF2B5EF4-FFF2-40B4-BE49-F238E27FC236}">
                <a16:creationId xmlns:a16="http://schemas.microsoft.com/office/drawing/2014/main" id="{9496EB2D-C24A-4AFE-824E-46574F5DDAD2}"/>
              </a:ext>
            </a:extLst>
          </p:cNvPr>
          <p:cNvSpPr/>
          <p:nvPr/>
        </p:nvSpPr>
        <p:spPr>
          <a:xfrm>
            <a:off x="944860" y="1428836"/>
            <a:ext cx="7731978" cy="106262"/>
          </a:xfrm>
          <a:prstGeom prst="rect">
            <a:avLst/>
          </a:prstGeom>
          <a:solidFill>
            <a:srgbClr val="FF0000"/>
          </a:solidFill>
          <a:ln>
            <a:noFill/>
          </a:ln>
          <a:effectLst>
            <a:glow rad="127000">
              <a:schemeClr val="bg1"/>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796699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5F8A268F-DF04-2C6F-1AF7-579F8D46FDD0}"/>
              </a:ext>
            </a:extLst>
          </p:cNvPr>
          <p:cNvSpPr txBox="1"/>
          <p:nvPr/>
        </p:nvSpPr>
        <p:spPr>
          <a:xfrm>
            <a:off x="870768" y="1843516"/>
            <a:ext cx="7816645" cy="4154984"/>
          </a:xfrm>
          <a:prstGeom prst="rect">
            <a:avLst/>
          </a:prstGeom>
          <a:noFill/>
        </p:spPr>
        <p:txBody>
          <a:bodyPr wrap="square" rtlCol="0">
            <a:spAutoFit/>
          </a:bodyPr>
          <a:lstStyle/>
          <a:p>
            <a:pPr marL="457200" indent="-457200" algn="just">
              <a:buFont typeface="Arial" panose="020B0604020202020204" pitchFamily="34" charset="0"/>
              <a:buChar char="•"/>
            </a:pPr>
            <a:r>
              <a:rPr lang="pt-BR" sz="2400" dirty="0"/>
              <a:t>Acesso Rápido: Encontrar o valor associado a uma chave é muito rápido.</a:t>
            </a:r>
          </a:p>
          <a:p>
            <a:pPr algn="just"/>
            <a:endParaRPr lang="pt-BR" sz="2400" dirty="0"/>
          </a:p>
          <a:p>
            <a:pPr marL="457200" indent="-457200" algn="just">
              <a:buFont typeface="Arial" panose="020B0604020202020204" pitchFamily="34" charset="0"/>
              <a:buChar char="•"/>
            </a:pPr>
            <a:r>
              <a:rPr lang="pt-BR" sz="2400" dirty="0"/>
              <a:t>Flexibilidade: Podem armazenar qualquer tipo de dado.</a:t>
            </a:r>
          </a:p>
          <a:p>
            <a:pPr algn="just"/>
            <a:endParaRPr lang="pt-BR" sz="2400" dirty="0"/>
          </a:p>
          <a:p>
            <a:pPr marL="457200" indent="-457200" algn="just">
              <a:buFont typeface="Arial" panose="020B0604020202020204" pitchFamily="34" charset="0"/>
              <a:buChar char="•"/>
            </a:pPr>
            <a:r>
              <a:rPr lang="pt-BR" sz="2400" dirty="0"/>
              <a:t>Legibilidade: O uso de chaves descritivas torna o código mais claro. </a:t>
            </a:r>
          </a:p>
          <a:p>
            <a:pPr marL="457200" indent="-457200" algn="just">
              <a:buFont typeface="Arial" panose="020B0604020202020204" pitchFamily="34" charset="0"/>
              <a:buChar char="•"/>
            </a:pPr>
            <a:endParaRPr lang="pt-BR" sz="2400" dirty="0"/>
          </a:p>
          <a:p>
            <a:pPr algn="just"/>
            <a:r>
              <a:rPr lang="pt-BR" sz="2400" dirty="0"/>
              <a:t>Por oferecerem acesso rápido aos dados usando chaves únicas, dicionários se tornam mais eficientes do que listas quando é necessário fazer buscas frequentes. Veja abaixo:</a:t>
            </a:r>
          </a:p>
        </p:txBody>
      </p:sp>
      <p:sp>
        <p:nvSpPr>
          <p:cNvPr id="20" name="Espaço Reservado para Número de Slide 19">
            <a:extLst>
              <a:ext uri="{FF2B5EF4-FFF2-40B4-BE49-F238E27FC236}">
                <a16:creationId xmlns:a16="http://schemas.microsoft.com/office/drawing/2014/main" id="{919B02F9-1256-559A-957D-87AA95AA16BE}"/>
              </a:ext>
            </a:extLst>
          </p:cNvPr>
          <p:cNvSpPr>
            <a:spLocks noGrp="1"/>
          </p:cNvSpPr>
          <p:nvPr>
            <p:ph type="sldNum" sz="quarter" idx="12"/>
          </p:nvPr>
        </p:nvSpPr>
        <p:spPr/>
        <p:txBody>
          <a:bodyPr/>
          <a:lstStyle/>
          <a:p>
            <a:fld id="{9BB46D60-96CE-4402-8D7C-2F4B1C382689}" type="slidenum">
              <a:rPr lang="pt-BR" smtClean="0"/>
              <a:t>5</a:t>
            </a:fld>
            <a:endParaRPr lang="pt-BR"/>
          </a:p>
        </p:txBody>
      </p:sp>
      <p:pic>
        <p:nvPicPr>
          <p:cNvPr id="13" name="Imagem 12">
            <a:extLst>
              <a:ext uri="{FF2B5EF4-FFF2-40B4-BE49-F238E27FC236}">
                <a16:creationId xmlns:a16="http://schemas.microsoft.com/office/drawing/2014/main" id="{8DBC11B4-EA0A-4DD8-8464-9927DCA2C059}"/>
              </a:ext>
            </a:extLst>
          </p:cNvPr>
          <p:cNvPicPr>
            <a:picLocks noChangeAspect="1"/>
          </p:cNvPicPr>
          <p:nvPr/>
        </p:nvPicPr>
        <p:blipFill rotWithShape="1">
          <a:blip r:embed="rId2">
            <a:extLst>
              <a:ext uri="{28A0092B-C50C-407E-A947-70E740481C1C}">
                <a14:useLocalDpi xmlns:a14="http://schemas.microsoft.com/office/drawing/2010/main" val="0"/>
              </a:ext>
            </a:extLst>
          </a:blip>
          <a:srcRect l="16877" t="14676" r="19496" b="17429"/>
          <a:stretch/>
        </p:blipFill>
        <p:spPr>
          <a:xfrm>
            <a:off x="153224" y="395557"/>
            <a:ext cx="986611" cy="1052797"/>
          </a:xfrm>
          <a:prstGeom prst="rect">
            <a:avLst/>
          </a:prstGeom>
        </p:spPr>
      </p:pic>
      <p:sp>
        <p:nvSpPr>
          <p:cNvPr id="16" name="Espaço Reservado para Rodapé 9">
            <a:extLst>
              <a:ext uri="{FF2B5EF4-FFF2-40B4-BE49-F238E27FC236}">
                <a16:creationId xmlns:a16="http://schemas.microsoft.com/office/drawing/2014/main" id="{4F64D84B-422E-41F1-A523-846AE36C49DC}"/>
              </a:ext>
            </a:extLst>
          </p:cNvPr>
          <p:cNvSpPr>
            <a:spLocks noGrp="1"/>
          </p:cNvSpPr>
          <p:nvPr>
            <p:ph type="ftr" sz="quarter" idx="11"/>
          </p:nvPr>
        </p:nvSpPr>
        <p:spPr>
          <a:xfrm>
            <a:off x="2827473" y="11865189"/>
            <a:ext cx="3942297" cy="681567"/>
          </a:xfrm>
        </p:spPr>
        <p:txBody>
          <a:bodyPr/>
          <a:lstStyle/>
          <a:p>
            <a:r>
              <a:rPr lang="pt-BR" dirty="0"/>
              <a:t>COLEÇÕES NO MUNDO INVERTIDO – PEDRO AUGUSTO</a:t>
            </a:r>
          </a:p>
        </p:txBody>
      </p:sp>
      <p:pic>
        <p:nvPicPr>
          <p:cNvPr id="8" name="Imagem 7">
            <a:extLst>
              <a:ext uri="{FF2B5EF4-FFF2-40B4-BE49-F238E27FC236}">
                <a16:creationId xmlns:a16="http://schemas.microsoft.com/office/drawing/2014/main" id="{9A0693EB-6E23-4F1C-BC18-4B3802DC452E}"/>
              </a:ext>
            </a:extLst>
          </p:cNvPr>
          <p:cNvPicPr>
            <a:picLocks noChangeAspect="1"/>
          </p:cNvPicPr>
          <p:nvPr/>
        </p:nvPicPr>
        <p:blipFill>
          <a:blip r:embed="rId3"/>
          <a:stretch>
            <a:fillRect/>
          </a:stretch>
        </p:blipFill>
        <p:spPr>
          <a:xfrm>
            <a:off x="646529" y="6275945"/>
            <a:ext cx="8309968" cy="4154984"/>
          </a:xfrm>
          <a:prstGeom prst="rect">
            <a:avLst/>
          </a:prstGeom>
        </p:spPr>
      </p:pic>
      <p:pic>
        <p:nvPicPr>
          <p:cNvPr id="10" name="Imagem 9">
            <a:extLst>
              <a:ext uri="{FF2B5EF4-FFF2-40B4-BE49-F238E27FC236}">
                <a16:creationId xmlns:a16="http://schemas.microsoft.com/office/drawing/2014/main" id="{9707214A-DA65-44DF-81A9-BE92D34561FE}"/>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3563128" y="11172119"/>
            <a:ext cx="2470986" cy="732144"/>
          </a:xfrm>
          <a:prstGeom prst="rect">
            <a:avLst/>
          </a:prstGeom>
        </p:spPr>
      </p:pic>
      <p:sp>
        <p:nvSpPr>
          <p:cNvPr id="11" name="titulo_componente">
            <a:extLst>
              <a:ext uri="{FF2B5EF4-FFF2-40B4-BE49-F238E27FC236}">
                <a16:creationId xmlns:a16="http://schemas.microsoft.com/office/drawing/2014/main" id="{211ADD08-D6AD-480F-8FCA-6418ED127BED}"/>
              </a:ext>
            </a:extLst>
          </p:cNvPr>
          <p:cNvSpPr txBox="1"/>
          <p:nvPr/>
        </p:nvSpPr>
        <p:spPr>
          <a:xfrm>
            <a:off x="934323" y="543334"/>
            <a:ext cx="7816645" cy="707886"/>
          </a:xfrm>
          <a:prstGeom prst="rect">
            <a:avLst/>
          </a:prstGeom>
          <a:noFill/>
        </p:spPr>
        <p:txBody>
          <a:bodyPr wrap="square" rtlCol="0">
            <a:spAutoFit/>
          </a:bodyPr>
          <a:lstStyle/>
          <a:p>
            <a:pPr marL="0" algn="ctr" rtl="0" eaLnBrk="1" latinLnBrk="0" hangingPunct="1">
              <a:spcBef>
                <a:spcPts val="0"/>
              </a:spcBef>
              <a:spcAft>
                <a:spcPts val="0"/>
              </a:spcAft>
            </a:pPr>
            <a:r>
              <a:rPr lang="pt-BR" sz="4000" kern="1200" dirty="0">
                <a:solidFill>
                  <a:srgbClr val="000000"/>
                </a:solidFill>
                <a:effectLst/>
                <a:latin typeface="Impact" panose="020B0806030902050204" pitchFamily="34" charset="0"/>
                <a:ea typeface="+mn-ea"/>
                <a:cs typeface="+mn-cs"/>
              </a:rPr>
              <a:t>VANTAGENS DOS DICIONÁRIOS</a:t>
            </a:r>
            <a:endParaRPr lang="pt-BR" sz="4000" dirty="0">
              <a:effectLst/>
            </a:endParaRPr>
          </a:p>
        </p:txBody>
      </p:sp>
      <p:sp>
        <p:nvSpPr>
          <p:cNvPr id="12" name="Retângulo 11">
            <a:extLst>
              <a:ext uri="{FF2B5EF4-FFF2-40B4-BE49-F238E27FC236}">
                <a16:creationId xmlns:a16="http://schemas.microsoft.com/office/drawing/2014/main" id="{4449F3CC-D0B8-4A86-A8D0-F59663647460}"/>
              </a:ext>
            </a:extLst>
          </p:cNvPr>
          <p:cNvSpPr/>
          <p:nvPr/>
        </p:nvSpPr>
        <p:spPr>
          <a:xfrm>
            <a:off x="944860" y="1428836"/>
            <a:ext cx="7731978" cy="106262"/>
          </a:xfrm>
          <a:prstGeom prst="rect">
            <a:avLst/>
          </a:prstGeom>
          <a:solidFill>
            <a:srgbClr val="FF0000"/>
          </a:solidFill>
          <a:ln>
            <a:noFill/>
          </a:ln>
          <a:effectLst>
            <a:glow rad="127000">
              <a:schemeClr val="bg1"/>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625564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B0B0E586-87BE-933D-F40E-E3BBA13856E0}"/>
              </a:ext>
            </a:extLst>
          </p:cNvPr>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ulo_componente">
            <a:extLst>
              <a:ext uri="{FF2B5EF4-FFF2-40B4-BE49-F238E27FC236}">
                <a16:creationId xmlns:a16="http://schemas.microsoft.com/office/drawing/2014/main" id="{93533FB0-D3C0-9791-4F72-0D1731465A20}"/>
              </a:ext>
            </a:extLst>
          </p:cNvPr>
          <p:cNvSpPr txBox="1"/>
          <p:nvPr/>
        </p:nvSpPr>
        <p:spPr>
          <a:xfrm>
            <a:off x="892277" y="5940691"/>
            <a:ext cx="7816645" cy="2800767"/>
          </a:xfrm>
          <a:prstGeom prst="rect">
            <a:avLst/>
          </a:prstGeom>
          <a:noFill/>
        </p:spPr>
        <p:txBody>
          <a:bodyPr wrap="square" rtlCol="0">
            <a:spAutoFit/>
          </a:bodyPr>
          <a:lstStyle/>
          <a:p>
            <a:pPr algn="ctr"/>
            <a:r>
              <a:rPr lang="pt-BR" sz="8800" dirty="0">
                <a:ln w="19050">
                  <a:solidFill>
                    <a:schemeClr val="bg1"/>
                  </a:solidFill>
                </a:ln>
                <a:solidFill>
                  <a:srgbClr val="910000">
                    <a:alpha val="0"/>
                  </a:srgbClr>
                </a:solidFill>
                <a:latin typeface="Impact" panose="020B0806030902050204" pitchFamily="34" charset="0"/>
              </a:rPr>
              <a:t>MANIPULAÇÃO DE DICIONÁRIOS</a:t>
            </a:r>
          </a:p>
        </p:txBody>
      </p:sp>
      <p:sp>
        <p:nvSpPr>
          <p:cNvPr id="4" name="titulo_componente">
            <a:extLst>
              <a:ext uri="{FF2B5EF4-FFF2-40B4-BE49-F238E27FC236}">
                <a16:creationId xmlns:a16="http://schemas.microsoft.com/office/drawing/2014/main" id="{0E49EEBC-3AEF-FA23-4067-E0866590C14C}"/>
              </a:ext>
            </a:extLst>
          </p:cNvPr>
          <p:cNvSpPr txBox="1"/>
          <p:nvPr/>
        </p:nvSpPr>
        <p:spPr>
          <a:xfrm>
            <a:off x="807610" y="1941097"/>
            <a:ext cx="7816645" cy="4508927"/>
          </a:xfrm>
          <a:prstGeom prst="rect">
            <a:avLst/>
          </a:prstGeom>
          <a:noFill/>
        </p:spPr>
        <p:txBody>
          <a:bodyPr wrap="square" rtlCol="0">
            <a:spAutoFit/>
          </a:bodyPr>
          <a:lstStyle/>
          <a:p>
            <a:pPr algn="ctr"/>
            <a:r>
              <a:rPr lang="pt-BR" sz="28700" dirty="0">
                <a:ln w="25400">
                  <a:solidFill>
                    <a:srgbClr val="C00000"/>
                  </a:solidFill>
                </a:ln>
                <a:noFill/>
                <a:latin typeface="Benguiat" pitchFamily="2" charset="0"/>
              </a:rPr>
              <a:t>02</a:t>
            </a:r>
          </a:p>
        </p:txBody>
      </p:sp>
      <p:sp>
        <p:nvSpPr>
          <p:cNvPr id="5" name="Retângulo 4">
            <a:extLst>
              <a:ext uri="{FF2B5EF4-FFF2-40B4-BE49-F238E27FC236}">
                <a16:creationId xmlns:a16="http://schemas.microsoft.com/office/drawing/2014/main" id="{FA80E993-76DA-56CE-427C-CE1D83BD30C1}"/>
              </a:ext>
            </a:extLst>
          </p:cNvPr>
          <p:cNvSpPr/>
          <p:nvPr/>
        </p:nvSpPr>
        <p:spPr>
          <a:xfrm>
            <a:off x="944860" y="8728003"/>
            <a:ext cx="7731978" cy="106262"/>
          </a:xfrm>
          <a:prstGeom prst="rect">
            <a:avLst/>
          </a:prstGeom>
          <a:solidFill>
            <a:srgbClr val="000000"/>
          </a:solidFill>
          <a:ln>
            <a:noFill/>
          </a:ln>
          <a:effectLst>
            <a:glow rad="127000">
              <a:srgbClr val="C0000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texto_componente">
            <a:extLst>
              <a:ext uri="{FF2B5EF4-FFF2-40B4-BE49-F238E27FC236}">
                <a16:creationId xmlns:a16="http://schemas.microsoft.com/office/drawing/2014/main" id="{A8281A8C-F51B-8070-EE7F-AC4CBC315387}"/>
              </a:ext>
            </a:extLst>
          </p:cNvPr>
          <p:cNvSpPr txBox="1"/>
          <p:nvPr/>
        </p:nvSpPr>
        <p:spPr>
          <a:xfrm>
            <a:off x="870768" y="9276698"/>
            <a:ext cx="7816645" cy="830997"/>
          </a:xfrm>
          <a:prstGeom prst="rect">
            <a:avLst/>
          </a:prstGeom>
          <a:noFill/>
        </p:spPr>
        <p:txBody>
          <a:bodyPr wrap="square" rtlCol="0">
            <a:spAutoFit/>
          </a:bodyPr>
          <a:lstStyle/>
          <a:p>
            <a:pPr algn="just"/>
            <a:r>
              <a:rPr lang="pt-BR" sz="2400" dirty="0">
                <a:solidFill>
                  <a:schemeClr val="bg1"/>
                </a:solidFill>
              </a:rPr>
              <a:t>Aprenda como adicionar novos pares chave-valor, atualizar os existentes, ou removê-los.</a:t>
            </a:r>
          </a:p>
        </p:txBody>
      </p:sp>
      <p:sp>
        <p:nvSpPr>
          <p:cNvPr id="10" name="Espaço Reservado para Rodapé 9">
            <a:extLst>
              <a:ext uri="{FF2B5EF4-FFF2-40B4-BE49-F238E27FC236}">
                <a16:creationId xmlns:a16="http://schemas.microsoft.com/office/drawing/2014/main" id="{351BD98C-D072-63C9-21C3-E1219F48EB57}"/>
              </a:ext>
            </a:extLst>
          </p:cNvPr>
          <p:cNvSpPr>
            <a:spLocks noGrp="1"/>
          </p:cNvSpPr>
          <p:nvPr>
            <p:ph type="ftr" sz="quarter" idx="11"/>
          </p:nvPr>
        </p:nvSpPr>
        <p:spPr>
          <a:xfrm>
            <a:off x="2827473" y="11865189"/>
            <a:ext cx="3942297" cy="681567"/>
          </a:xfrm>
        </p:spPr>
        <p:txBody>
          <a:bodyPr/>
          <a:lstStyle/>
          <a:p>
            <a:r>
              <a:rPr lang="pt-BR" dirty="0"/>
              <a:t>COLEÇÕES NO MUNDO INVERTIDO – PEDRO AUGUSTO</a:t>
            </a:r>
          </a:p>
        </p:txBody>
      </p:sp>
      <p:sp>
        <p:nvSpPr>
          <p:cNvPr id="11" name="Espaço Reservado para Número de Slide 10">
            <a:extLst>
              <a:ext uri="{FF2B5EF4-FFF2-40B4-BE49-F238E27FC236}">
                <a16:creationId xmlns:a16="http://schemas.microsoft.com/office/drawing/2014/main" id="{E200A01C-BA5B-3A36-1BF1-0562AE8A16F8}"/>
              </a:ext>
            </a:extLst>
          </p:cNvPr>
          <p:cNvSpPr>
            <a:spLocks noGrp="1"/>
          </p:cNvSpPr>
          <p:nvPr>
            <p:ph type="sldNum" sz="quarter" idx="12"/>
          </p:nvPr>
        </p:nvSpPr>
        <p:spPr/>
        <p:txBody>
          <a:bodyPr/>
          <a:lstStyle/>
          <a:p>
            <a:fld id="{9BB46D60-96CE-4402-8D7C-2F4B1C382689}" type="slidenum">
              <a:rPr lang="pt-BR" smtClean="0"/>
              <a:t>6</a:t>
            </a:fld>
            <a:endParaRPr lang="pt-BR" dirty="0"/>
          </a:p>
        </p:txBody>
      </p:sp>
    </p:spTree>
    <p:extLst>
      <p:ext uri="{BB962C8B-B14F-4D97-AF65-F5344CB8AC3E}">
        <p14:creationId xmlns:p14="http://schemas.microsoft.com/office/powerpoint/2010/main" val="2976714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5F8A268F-DF04-2C6F-1AF7-579F8D46FDD0}"/>
              </a:ext>
            </a:extLst>
          </p:cNvPr>
          <p:cNvSpPr txBox="1"/>
          <p:nvPr/>
        </p:nvSpPr>
        <p:spPr>
          <a:xfrm>
            <a:off x="870768" y="1859558"/>
            <a:ext cx="7816645" cy="4154984"/>
          </a:xfrm>
          <a:prstGeom prst="rect">
            <a:avLst/>
          </a:prstGeom>
          <a:noFill/>
        </p:spPr>
        <p:txBody>
          <a:bodyPr wrap="square" rtlCol="0">
            <a:spAutoFit/>
          </a:bodyPr>
          <a:lstStyle/>
          <a:p>
            <a:pPr algn="just"/>
            <a:r>
              <a:rPr lang="pt-BR" sz="2400" dirty="0"/>
              <a:t>Para adicionar novos pares chave-valor, é preciso chamar o nome do dicionário, seguido da chave, entre colchetes ‘[]‘, correspondente ao valor que se deseja adicionar e, após isso, atribuir esta chave ao novo valor por meio do sinal de atribuição ‘ = ‘. </a:t>
            </a:r>
          </a:p>
          <a:p>
            <a:pPr algn="just"/>
            <a:endParaRPr lang="pt-BR" sz="2400" dirty="0"/>
          </a:p>
          <a:p>
            <a:pPr algn="just"/>
            <a:r>
              <a:rPr lang="pt-BR" sz="2400" dirty="0"/>
              <a:t>Já para atualizar algum valor, basta fazer o mesmo; porém, utilizando o nome da chave que se deseja atualizar no interior dos colchetes. Levando em conta o dicionário ‘aluno’ mostrado na página 4, demonstra-se como manipular chave-valor no exemplo abaixo:</a:t>
            </a:r>
          </a:p>
        </p:txBody>
      </p:sp>
      <p:sp>
        <p:nvSpPr>
          <p:cNvPr id="20" name="Espaço Reservado para Número de Slide 19">
            <a:extLst>
              <a:ext uri="{FF2B5EF4-FFF2-40B4-BE49-F238E27FC236}">
                <a16:creationId xmlns:a16="http://schemas.microsoft.com/office/drawing/2014/main" id="{919B02F9-1256-559A-957D-87AA95AA16BE}"/>
              </a:ext>
            </a:extLst>
          </p:cNvPr>
          <p:cNvSpPr>
            <a:spLocks noGrp="1"/>
          </p:cNvSpPr>
          <p:nvPr>
            <p:ph type="sldNum" sz="quarter" idx="12"/>
          </p:nvPr>
        </p:nvSpPr>
        <p:spPr/>
        <p:txBody>
          <a:bodyPr/>
          <a:lstStyle/>
          <a:p>
            <a:fld id="{9BB46D60-96CE-4402-8D7C-2F4B1C382689}" type="slidenum">
              <a:rPr lang="pt-BR" smtClean="0"/>
              <a:t>7</a:t>
            </a:fld>
            <a:endParaRPr lang="pt-BR"/>
          </a:p>
        </p:txBody>
      </p:sp>
      <p:pic>
        <p:nvPicPr>
          <p:cNvPr id="13" name="Imagem 12">
            <a:extLst>
              <a:ext uri="{FF2B5EF4-FFF2-40B4-BE49-F238E27FC236}">
                <a16:creationId xmlns:a16="http://schemas.microsoft.com/office/drawing/2014/main" id="{8DBC11B4-EA0A-4DD8-8464-9927DCA2C059}"/>
              </a:ext>
            </a:extLst>
          </p:cNvPr>
          <p:cNvPicPr>
            <a:picLocks noChangeAspect="1"/>
          </p:cNvPicPr>
          <p:nvPr/>
        </p:nvPicPr>
        <p:blipFill rotWithShape="1">
          <a:blip r:embed="rId2">
            <a:extLst>
              <a:ext uri="{28A0092B-C50C-407E-A947-70E740481C1C}">
                <a14:useLocalDpi xmlns:a14="http://schemas.microsoft.com/office/drawing/2010/main" val="0"/>
              </a:ext>
            </a:extLst>
          </a:blip>
          <a:srcRect l="16877" t="14676" r="19496" b="17429"/>
          <a:stretch/>
        </p:blipFill>
        <p:spPr>
          <a:xfrm>
            <a:off x="153224" y="395557"/>
            <a:ext cx="986611" cy="1052797"/>
          </a:xfrm>
          <a:prstGeom prst="rect">
            <a:avLst/>
          </a:prstGeom>
        </p:spPr>
      </p:pic>
      <p:sp>
        <p:nvSpPr>
          <p:cNvPr id="16" name="Espaço Reservado para Rodapé 9">
            <a:extLst>
              <a:ext uri="{FF2B5EF4-FFF2-40B4-BE49-F238E27FC236}">
                <a16:creationId xmlns:a16="http://schemas.microsoft.com/office/drawing/2014/main" id="{4F64D84B-422E-41F1-A523-846AE36C49DC}"/>
              </a:ext>
            </a:extLst>
          </p:cNvPr>
          <p:cNvSpPr>
            <a:spLocks noGrp="1"/>
          </p:cNvSpPr>
          <p:nvPr>
            <p:ph type="ftr" sz="quarter" idx="11"/>
          </p:nvPr>
        </p:nvSpPr>
        <p:spPr>
          <a:xfrm>
            <a:off x="2827473" y="11865189"/>
            <a:ext cx="3942297" cy="681567"/>
          </a:xfrm>
        </p:spPr>
        <p:txBody>
          <a:bodyPr/>
          <a:lstStyle/>
          <a:p>
            <a:r>
              <a:rPr lang="pt-BR" dirty="0"/>
              <a:t>COLEÇÕES NO MUNDO INVERTIDO – PEDRO AUGUSTO</a:t>
            </a:r>
          </a:p>
        </p:txBody>
      </p:sp>
      <p:pic>
        <p:nvPicPr>
          <p:cNvPr id="10" name="Imagem 9">
            <a:extLst>
              <a:ext uri="{FF2B5EF4-FFF2-40B4-BE49-F238E27FC236}">
                <a16:creationId xmlns:a16="http://schemas.microsoft.com/office/drawing/2014/main" id="{3E94C55E-B03B-4CB6-A99E-E95AB65B7AA1}"/>
              </a:ext>
            </a:extLst>
          </p:cNvPr>
          <p:cNvPicPr>
            <a:picLocks noChangeAspect="1"/>
          </p:cNvPicPr>
          <p:nvPr/>
        </p:nvPicPr>
        <p:blipFill>
          <a:blip r:embed="rId3"/>
          <a:stretch>
            <a:fillRect/>
          </a:stretch>
        </p:blipFill>
        <p:spPr>
          <a:xfrm>
            <a:off x="0" y="6693603"/>
            <a:ext cx="9601200" cy="3713672"/>
          </a:xfrm>
          <a:prstGeom prst="rect">
            <a:avLst/>
          </a:prstGeom>
        </p:spPr>
      </p:pic>
      <p:pic>
        <p:nvPicPr>
          <p:cNvPr id="17" name="Imagem 16">
            <a:extLst>
              <a:ext uri="{FF2B5EF4-FFF2-40B4-BE49-F238E27FC236}">
                <a16:creationId xmlns:a16="http://schemas.microsoft.com/office/drawing/2014/main" id="{9EFA4F87-8525-403F-B7F3-248C5208858E}"/>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3563128" y="11172119"/>
            <a:ext cx="2470986" cy="732144"/>
          </a:xfrm>
          <a:prstGeom prst="rect">
            <a:avLst/>
          </a:prstGeom>
        </p:spPr>
      </p:pic>
      <p:sp>
        <p:nvSpPr>
          <p:cNvPr id="11" name="titulo_componente">
            <a:extLst>
              <a:ext uri="{FF2B5EF4-FFF2-40B4-BE49-F238E27FC236}">
                <a16:creationId xmlns:a16="http://schemas.microsoft.com/office/drawing/2014/main" id="{CB8A3CBE-BBB1-425B-960C-6D983FC54C1F}"/>
              </a:ext>
            </a:extLst>
          </p:cNvPr>
          <p:cNvSpPr txBox="1"/>
          <p:nvPr/>
        </p:nvSpPr>
        <p:spPr>
          <a:xfrm>
            <a:off x="934323" y="543334"/>
            <a:ext cx="7816645" cy="707886"/>
          </a:xfrm>
          <a:prstGeom prst="rect">
            <a:avLst/>
          </a:prstGeom>
          <a:noFill/>
        </p:spPr>
        <p:txBody>
          <a:bodyPr wrap="square" rtlCol="0">
            <a:spAutoFit/>
          </a:bodyPr>
          <a:lstStyle/>
          <a:p>
            <a:pPr marL="0" algn="ctr" rtl="0" eaLnBrk="1" latinLnBrk="0" hangingPunct="1">
              <a:spcBef>
                <a:spcPts val="0"/>
              </a:spcBef>
              <a:spcAft>
                <a:spcPts val="0"/>
              </a:spcAft>
            </a:pPr>
            <a:r>
              <a:rPr lang="pt-BR" sz="4000" kern="1200" dirty="0">
                <a:solidFill>
                  <a:srgbClr val="000000"/>
                </a:solidFill>
                <a:effectLst/>
                <a:latin typeface="Impact" panose="020B0806030902050204" pitchFamily="34" charset="0"/>
                <a:ea typeface="+mn-ea"/>
                <a:cs typeface="+mn-cs"/>
              </a:rPr>
              <a:t>ADICIONANDO E ATUALIZANDO ITENS</a:t>
            </a:r>
            <a:endParaRPr lang="pt-BR" sz="4000" dirty="0">
              <a:effectLst/>
            </a:endParaRPr>
          </a:p>
        </p:txBody>
      </p:sp>
      <p:sp>
        <p:nvSpPr>
          <p:cNvPr id="12" name="Retângulo 11">
            <a:extLst>
              <a:ext uri="{FF2B5EF4-FFF2-40B4-BE49-F238E27FC236}">
                <a16:creationId xmlns:a16="http://schemas.microsoft.com/office/drawing/2014/main" id="{73FBCBB3-F4DA-4D4C-8981-313459F8B8B0}"/>
              </a:ext>
            </a:extLst>
          </p:cNvPr>
          <p:cNvSpPr/>
          <p:nvPr/>
        </p:nvSpPr>
        <p:spPr>
          <a:xfrm>
            <a:off x="944860" y="1428836"/>
            <a:ext cx="7731978" cy="106262"/>
          </a:xfrm>
          <a:prstGeom prst="rect">
            <a:avLst/>
          </a:prstGeom>
          <a:solidFill>
            <a:srgbClr val="FF0000"/>
          </a:solidFill>
          <a:ln>
            <a:noFill/>
          </a:ln>
          <a:effectLst>
            <a:glow rad="127000">
              <a:schemeClr val="bg1"/>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423469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5F8A268F-DF04-2C6F-1AF7-579F8D46FDD0}"/>
              </a:ext>
            </a:extLst>
          </p:cNvPr>
          <p:cNvSpPr txBox="1"/>
          <p:nvPr/>
        </p:nvSpPr>
        <p:spPr>
          <a:xfrm>
            <a:off x="870768" y="1875600"/>
            <a:ext cx="7816645" cy="1200329"/>
          </a:xfrm>
          <a:prstGeom prst="rect">
            <a:avLst/>
          </a:prstGeom>
          <a:noFill/>
        </p:spPr>
        <p:txBody>
          <a:bodyPr wrap="square" rtlCol="0">
            <a:spAutoFit/>
          </a:bodyPr>
          <a:lstStyle/>
          <a:p>
            <a:pPr algn="just"/>
            <a:r>
              <a:rPr lang="pt-BR" sz="2400" dirty="0"/>
              <a:t>É possível remover itens de um dicionário por meio do método pop, ou da palavra-chave </a:t>
            </a:r>
            <a:r>
              <a:rPr lang="pt-BR" sz="2400" dirty="0" err="1"/>
              <a:t>del</a:t>
            </a:r>
            <a:r>
              <a:rPr lang="pt-BR" sz="2400" dirty="0"/>
              <a:t>, conforme mostrado a seguir:</a:t>
            </a:r>
          </a:p>
        </p:txBody>
      </p:sp>
      <p:sp>
        <p:nvSpPr>
          <p:cNvPr id="20" name="Espaço Reservado para Número de Slide 19">
            <a:extLst>
              <a:ext uri="{FF2B5EF4-FFF2-40B4-BE49-F238E27FC236}">
                <a16:creationId xmlns:a16="http://schemas.microsoft.com/office/drawing/2014/main" id="{919B02F9-1256-559A-957D-87AA95AA16BE}"/>
              </a:ext>
            </a:extLst>
          </p:cNvPr>
          <p:cNvSpPr>
            <a:spLocks noGrp="1"/>
          </p:cNvSpPr>
          <p:nvPr>
            <p:ph type="sldNum" sz="quarter" idx="12"/>
          </p:nvPr>
        </p:nvSpPr>
        <p:spPr/>
        <p:txBody>
          <a:bodyPr/>
          <a:lstStyle/>
          <a:p>
            <a:fld id="{9BB46D60-96CE-4402-8D7C-2F4B1C382689}" type="slidenum">
              <a:rPr lang="pt-BR" smtClean="0"/>
              <a:t>8</a:t>
            </a:fld>
            <a:endParaRPr lang="pt-BR"/>
          </a:p>
        </p:txBody>
      </p:sp>
      <p:pic>
        <p:nvPicPr>
          <p:cNvPr id="13" name="Imagem 12">
            <a:extLst>
              <a:ext uri="{FF2B5EF4-FFF2-40B4-BE49-F238E27FC236}">
                <a16:creationId xmlns:a16="http://schemas.microsoft.com/office/drawing/2014/main" id="{8DBC11B4-EA0A-4DD8-8464-9927DCA2C059}"/>
              </a:ext>
            </a:extLst>
          </p:cNvPr>
          <p:cNvPicPr>
            <a:picLocks noChangeAspect="1"/>
          </p:cNvPicPr>
          <p:nvPr/>
        </p:nvPicPr>
        <p:blipFill rotWithShape="1">
          <a:blip r:embed="rId2">
            <a:extLst>
              <a:ext uri="{28A0092B-C50C-407E-A947-70E740481C1C}">
                <a14:useLocalDpi xmlns:a14="http://schemas.microsoft.com/office/drawing/2010/main" val="0"/>
              </a:ext>
            </a:extLst>
          </a:blip>
          <a:srcRect l="16877" t="14676" r="19496" b="17429"/>
          <a:stretch/>
        </p:blipFill>
        <p:spPr>
          <a:xfrm>
            <a:off x="153224" y="395557"/>
            <a:ext cx="986611" cy="1052797"/>
          </a:xfrm>
          <a:prstGeom prst="rect">
            <a:avLst/>
          </a:prstGeom>
        </p:spPr>
      </p:pic>
      <p:sp>
        <p:nvSpPr>
          <p:cNvPr id="16" name="Espaço Reservado para Rodapé 9">
            <a:extLst>
              <a:ext uri="{FF2B5EF4-FFF2-40B4-BE49-F238E27FC236}">
                <a16:creationId xmlns:a16="http://schemas.microsoft.com/office/drawing/2014/main" id="{4F64D84B-422E-41F1-A523-846AE36C49DC}"/>
              </a:ext>
            </a:extLst>
          </p:cNvPr>
          <p:cNvSpPr>
            <a:spLocks noGrp="1"/>
          </p:cNvSpPr>
          <p:nvPr>
            <p:ph type="ftr" sz="quarter" idx="11"/>
          </p:nvPr>
        </p:nvSpPr>
        <p:spPr>
          <a:xfrm>
            <a:off x="2827473" y="11865189"/>
            <a:ext cx="3942297" cy="681567"/>
          </a:xfrm>
        </p:spPr>
        <p:txBody>
          <a:bodyPr/>
          <a:lstStyle/>
          <a:p>
            <a:r>
              <a:rPr lang="pt-BR" dirty="0"/>
              <a:t>COLEÇÕES NO MUNDO INVERTIDO – PEDRO AUGUSTO</a:t>
            </a:r>
          </a:p>
        </p:txBody>
      </p:sp>
      <p:pic>
        <p:nvPicPr>
          <p:cNvPr id="8" name="Imagem 7">
            <a:extLst>
              <a:ext uri="{FF2B5EF4-FFF2-40B4-BE49-F238E27FC236}">
                <a16:creationId xmlns:a16="http://schemas.microsoft.com/office/drawing/2014/main" id="{DA7B6A7A-362B-4754-808B-1D2A5DA23AB7}"/>
              </a:ext>
            </a:extLst>
          </p:cNvPr>
          <p:cNvPicPr>
            <a:picLocks noChangeAspect="1"/>
          </p:cNvPicPr>
          <p:nvPr/>
        </p:nvPicPr>
        <p:blipFill>
          <a:blip r:embed="rId3"/>
          <a:stretch>
            <a:fillRect/>
          </a:stretch>
        </p:blipFill>
        <p:spPr>
          <a:xfrm>
            <a:off x="0" y="3911656"/>
            <a:ext cx="9601200" cy="6261652"/>
          </a:xfrm>
          <a:prstGeom prst="rect">
            <a:avLst/>
          </a:prstGeom>
        </p:spPr>
      </p:pic>
      <p:pic>
        <p:nvPicPr>
          <p:cNvPr id="15" name="Imagem 14">
            <a:extLst>
              <a:ext uri="{FF2B5EF4-FFF2-40B4-BE49-F238E27FC236}">
                <a16:creationId xmlns:a16="http://schemas.microsoft.com/office/drawing/2014/main" id="{0A9B973D-1BE6-48F2-885B-329E57C8BF7E}"/>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3563128" y="11172119"/>
            <a:ext cx="2470986" cy="732144"/>
          </a:xfrm>
          <a:prstGeom prst="rect">
            <a:avLst/>
          </a:prstGeom>
        </p:spPr>
      </p:pic>
      <p:sp>
        <p:nvSpPr>
          <p:cNvPr id="10" name="titulo_componente">
            <a:extLst>
              <a:ext uri="{FF2B5EF4-FFF2-40B4-BE49-F238E27FC236}">
                <a16:creationId xmlns:a16="http://schemas.microsoft.com/office/drawing/2014/main" id="{47969251-4746-4B9B-91B9-CD734C1EA9A5}"/>
              </a:ext>
            </a:extLst>
          </p:cNvPr>
          <p:cNvSpPr txBox="1"/>
          <p:nvPr/>
        </p:nvSpPr>
        <p:spPr>
          <a:xfrm>
            <a:off x="934323" y="543334"/>
            <a:ext cx="7816645" cy="707886"/>
          </a:xfrm>
          <a:prstGeom prst="rect">
            <a:avLst/>
          </a:prstGeom>
          <a:noFill/>
        </p:spPr>
        <p:txBody>
          <a:bodyPr wrap="square" rtlCol="0">
            <a:spAutoFit/>
          </a:bodyPr>
          <a:lstStyle/>
          <a:p>
            <a:pPr marL="0" algn="ctr" rtl="0" eaLnBrk="1" latinLnBrk="0" hangingPunct="1">
              <a:spcBef>
                <a:spcPts val="0"/>
              </a:spcBef>
              <a:spcAft>
                <a:spcPts val="0"/>
              </a:spcAft>
            </a:pPr>
            <a:r>
              <a:rPr lang="pt-BR" sz="4000" kern="1200" dirty="0">
                <a:solidFill>
                  <a:srgbClr val="000000"/>
                </a:solidFill>
                <a:effectLst/>
                <a:latin typeface="Impact" panose="020B0806030902050204" pitchFamily="34" charset="0"/>
                <a:ea typeface="+mn-ea"/>
                <a:cs typeface="+mn-cs"/>
              </a:rPr>
              <a:t>REMOVENDO ITENS</a:t>
            </a:r>
            <a:endParaRPr lang="pt-BR" sz="4000" dirty="0">
              <a:effectLst/>
            </a:endParaRPr>
          </a:p>
        </p:txBody>
      </p:sp>
      <p:sp>
        <p:nvSpPr>
          <p:cNvPr id="11" name="Retângulo 10">
            <a:extLst>
              <a:ext uri="{FF2B5EF4-FFF2-40B4-BE49-F238E27FC236}">
                <a16:creationId xmlns:a16="http://schemas.microsoft.com/office/drawing/2014/main" id="{AA19A9C3-1219-4C92-9CCD-5F66BD7D20C6}"/>
              </a:ext>
            </a:extLst>
          </p:cNvPr>
          <p:cNvSpPr/>
          <p:nvPr/>
        </p:nvSpPr>
        <p:spPr>
          <a:xfrm>
            <a:off x="944860" y="1428836"/>
            <a:ext cx="7731978" cy="106262"/>
          </a:xfrm>
          <a:prstGeom prst="rect">
            <a:avLst/>
          </a:prstGeom>
          <a:solidFill>
            <a:srgbClr val="FF0000"/>
          </a:solidFill>
          <a:ln>
            <a:noFill/>
          </a:ln>
          <a:effectLst>
            <a:glow rad="127000">
              <a:schemeClr val="bg1"/>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967073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B0B0E586-87BE-933D-F40E-E3BBA13856E0}"/>
              </a:ext>
            </a:extLst>
          </p:cNvPr>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ulo_componente">
            <a:extLst>
              <a:ext uri="{FF2B5EF4-FFF2-40B4-BE49-F238E27FC236}">
                <a16:creationId xmlns:a16="http://schemas.microsoft.com/office/drawing/2014/main" id="{93533FB0-D3C0-9791-4F72-0D1731465A20}"/>
              </a:ext>
            </a:extLst>
          </p:cNvPr>
          <p:cNvSpPr txBox="1"/>
          <p:nvPr/>
        </p:nvSpPr>
        <p:spPr>
          <a:xfrm>
            <a:off x="892277" y="5940691"/>
            <a:ext cx="7816645" cy="2800767"/>
          </a:xfrm>
          <a:prstGeom prst="rect">
            <a:avLst/>
          </a:prstGeom>
          <a:noFill/>
        </p:spPr>
        <p:txBody>
          <a:bodyPr wrap="square" rtlCol="0">
            <a:spAutoFit/>
          </a:bodyPr>
          <a:lstStyle/>
          <a:p>
            <a:pPr algn="ctr"/>
            <a:r>
              <a:rPr lang="pt-BR" sz="8800" dirty="0">
                <a:ln w="19050">
                  <a:solidFill>
                    <a:schemeClr val="bg1"/>
                  </a:solidFill>
                </a:ln>
                <a:solidFill>
                  <a:srgbClr val="910000">
                    <a:alpha val="0"/>
                  </a:srgbClr>
                </a:solidFill>
                <a:latin typeface="Impact" panose="020B0806030902050204" pitchFamily="34" charset="0"/>
              </a:rPr>
              <a:t>ITERAÇÕES E MÉTODOS ÚTEIS</a:t>
            </a:r>
          </a:p>
        </p:txBody>
      </p:sp>
      <p:sp>
        <p:nvSpPr>
          <p:cNvPr id="4" name="titulo_componente">
            <a:extLst>
              <a:ext uri="{FF2B5EF4-FFF2-40B4-BE49-F238E27FC236}">
                <a16:creationId xmlns:a16="http://schemas.microsoft.com/office/drawing/2014/main" id="{0E49EEBC-3AEF-FA23-4067-E0866590C14C}"/>
              </a:ext>
            </a:extLst>
          </p:cNvPr>
          <p:cNvSpPr txBox="1"/>
          <p:nvPr/>
        </p:nvSpPr>
        <p:spPr>
          <a:xfrm>
            <a:off x="807610" y="1941097"/>
            <a:ext cx="7816645" cy="4508927"/>
          </a:xfrm>
          <a:prstGeom prst="rect">
            <a:avLst/>
          </a:prstGeom>
          <a:noFill/>
        </p:spPr>
        <p:txBody>
          <a:bodyPr wrap="square" rtlCol="0">
            <a:spAutoFit/>
          </a:bodyPr>
          <a:lstStyle/>
          <a:p>
            <a:pPr algn="ctr"/>
            <a:r>
              <a:rPr lang="pt-BR" sz="28700" dirty="0">
                <a:ln w="25400">
                  <a:solidFill>
                    <a:srgbClr val="C00000"/>
                  </a:solidFill>
                </a:ln>
                <a:noFill/>
                <a:latin typeface="Benguiat" pitchFamily="2" charset="0"/>
              </a:rPr>
              <a:t>03</a:t>
            </a:r>
          </a:p>
        </p:txBody>
      </p:sp>
      <p:sp>
        <p:nvSpPr>
          <p:cNvPr id="5" name="Retângulo 4">
            <a:extLst>
              <a:ext uri="{FF2B5EF4-FFF2-40B4-BE49-F238E27FC236}">
                <a16:creationId xmlns:a16="http://schemas.microsoft.com/office/drawing/2014/main" id="{FA80E993-76DA-56CE-427C-CE1D83BD30C1}"/>
              </a:ext>
            </a:extLst>
          </p:cNvPr>
          <p:cNvSpPr/>
          <p:nvPr/>
        </p:nvSpPr>
        <p:spPr>
          <a:xfrm>
            <a:off x="944860" y="8728003"/>
            <a:ext cx="7731978" cy="106262"/>
          </a:xfrm>
          <a:prstGeom prst="rect">
            <a:avLst/>
          </a:prstGeom>
          <a:solidFill>
            <a:srgbClr val="000000"/>
          </a:solidFill>
          <a:ln>
            <a:noFill/>
          </a:ln>
          <a:effectLst>
            <a:glow rad="127000">
              <a:srgbClr val="C0000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texto_componente">
            <a:extLst>
              <a:ext uri="{FF2B5EF4-FFF2-40B4-BE49-F238E27FC236}">
                <a16:creationId xmlns:a16="http://schemas.microsoft.com/office/drawing/2014/main" id="{A8281A8C-F51B-8070-EE7F-AC4CBC315387}"/>
              </a:ext>
            </a:extLst>
          </p:cNvPr>
          <p:cNvSpPr txBox="1"/>
          <p:nvPr/>
        </p:nvSpPr>
        <p:spPr>
          <a:xfrm>
            <a:off x="870768" y="9276698"/>
            <a:ext cx="7816645" cy="1200329"/>
          </a:xfrm>
          <a:prstGeom prst="rect">
            <a:avLst/>
          </a:prstGeom>
          <a:noFill/>
        </p:spPr>
        <p:txBody>
          <a:bodyPr wrap="square" rtlCol="0">
            <a:spAutoFit/>
          </a:bodyPr>
          <a:lstStyle/>
          <a:p>
            <a:pPr algn="just"/>
            <a:r>
              <a:rPr lang="pt-BR" sz="2400" b="0" i="0" dirty="0">
                <a:solidFill>
                  <a:srgbClr val="ECECEC"/>
                </a:solidFill>
                <a:effectLst/>
                <a:latin typeface="Söhne"/>
              </a:rPr>
              <a:t>Os métodos dos dicionários facilitam a obtenção de listas de chaves, valores e itens, tornando a manipulação de dados mais intuitiva.</a:t>
            </a:r>
            <a:endParaRPr lang="pt-BR" sz="2400" dirty="0">
              <a:solidFill>
                <a:schemeClr val="bg1"/>
              </a:solidFill>
            </a:endParaRPr>
          </a:p>
        </p:txBody>
      </p:sp>
      <p:sp>
        <p:nvSpPr>
          <p:cNvPr id="10" name="Espaço Reservado para Rodapé 9">
            <a:extLst>
              <a:ext uri="{FF2B5EF4-FFF2-40B4-BE49-F238E27FC236}">
                <a16:creationId xmlns:a16="http://schemas.microsoft.com/office/drawing/2014/main" id="{351BD98C-D072-63C9-21C3-E1219F48EB57}"/>
              </a:ext>
            </a:extLst>
          </p:cNvPr>
          <p:cNvSpPr>
            <a:spLocks noGrp="1"/>
          </p:cNvSpPr>
          <p:nvPr>
            <p:ph type="ftr" sz="quarter" idx="11"/>
          </p:nvPr>
        </p:nvSpPr>
        <p:spPr>
          <a:xfrm>
            <a:off x="2827473" y="11865189"/>
            <a:ext cx="3942297" cy="681567"/>
          </a:xfrm>
        </p:spPr>
        <p:txBody>
          <a:bodyPr/>
          <a:lstStyle/>
          <a:p>
            <a:r>
              <a:rPr lang="pt-BR" dirty="0"/>
              <a:t>COLEÇÕES NO MUNDO INVERTIDO – PEDRO AUGUSTO</a:t>
            </a:r>
          </a:p>
        </p:txBody>
      </p:sp>
      <p:sp>
        <p:nvSpPr>
          <p:cNvPr id="11" name="Espaço Reservado para Número de Slide 10">
            <a:extLst>
              <a:ext uri="{FF2B5EF4-FFF2-40B4-BE49-F238E27FC236}">
                <a16:creationId xmlns:a16="http://schemas.microsoft.com/office/drawing/2014/main" id="{E200A01C-BA5B-3A36-1BF1-0562AE8A16F8}"/>
              </a:ext>
            </a:extLst>
          </p:cNvPr>
          <p:cNvSpPr>
            <a:spLocks noGrp="1"/>
          </p:cNvSpPr>
          <p:nvPr>
            <p:ph type="sldNum" sz="quarter" idx="12"/>
          </p:nvPr>
        </p:nvSpPr>
        <p:spPr/>
        <p:txBody>
          <a:bodyPr/>
          <a:lstStyle/>
          <a:p>
            <a:fld id="{9BB46D60-96CE-4402-8D7C-2F4B1C382689}" type="slidenum">
              <a:rPr lang="pt-BR" smtClean="0"/>
              <a:t>9</a:t>
            </a:fld>
            <a:endParaRPr lang="pt-BR"/>
          </a:p>
        </p:txBody>
      </p:sp>
    </p:spTree>
    <p:extLst>
      <p:ext uri="{BB962C8B-B14F-4D97-AF65-F5344CB8AC3E}">
        <p14:creationId xmlns:p14="http://schemas.microsoft.com/office/powerpoint/2010/main" val="3871140527"/>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5576</TotalTime>
  <Words>1207</Words>
  <Application>Microsoft Office PowerPoint</Application>
  <PresentationFormat>Papel A3 (297 x 420 mm)</PresentationFormat>
  <Paragraphs>101</Paragraphs>
  <Slides>19</Slides>
  <Notes>0</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19</vt:i4>
      </vt:variant>
    </vt:vector>
  </HeadingPairs>
  <TitlesOfParts>
    <vt:vector size="26" baseType="lpstr">
      <vt:lpstr>Arial</vt:lpstr>
      <vt:lpstr>Benguiat</vt:lpstr>
      <vt:lpstr>Calibri</vt:lpstr>
      <vt:lpstr>Calibri Light</vt:lpstr>
      <vt:lpstr>Impact</vt:lpstr>
      <vt:lpstr>Söhne</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COLEÇÕES NO MUNDO INVERTIDO - EXPLORANDO DICIONÁROS EM PYTHON</dc:title>
  <dc:creator>Pedro Augusto Rego da Silva</dc:creator>
  <cp:lastModifiedBy>Pedro Augusto Rego da Silva</cp:lastModifiedBy>
  <cp:revision>89</cp:revision>
  <dcterms:created xsi:type="dcterms:W3CDTF">2023-06-15T14:34:16Z</dcterms:created>
  <dcterms:modified xsi:type="dcterms:W3CDTF">2024-05-22T17:52:33Z</dcterms:modified>
</cp:coreProperties>
</file>