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7" r:id="rId2"/>
    <p:sldId id="263" r:id="rId3"/>
    <p:sldId id="264" r:id="rId4"/>
    <p:sldId id="265" r:id="rId5"/>
    <p:sldId id="285" r:id="rId6"/>
    <p:sldId id="286" r:id="rId7"/>
    <p:sldId id="288" r:id="rId8"/>
    <p:sldId id="289" r:id="rId9"/>
    <p:sldId id="291" r:id="rId10"/>
    <p:sldId id="290" r:id="rId11"/>
    <p:sldId id="292" r:id="rId12"/>
    <p:sldId id="293" r:id="rId13"/>
    <p:sldId id="294" r:id="rId14"/>
    <p:sldId id="295" r:id="rId15"/>
    <p:sldId id="296" r:id="rId16"/>
    <p:sldId id="297" r:id="rId17"/>
    <p:sldId id="298" r:id="rId18"/>
    <p:sldId id="299" r:id="rId19"/>
    <p:sldId id="283" r:id="rId20"/>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B24"/>
    <a:srgbClr val="000000"/>
    <a:srgbClr val="910000"/>
    <a:srgbClr val="820000"/>
    <a:srgbClr val="A80000"/>
    <a:srgbClr val="0E1A23"/>
    <a:srgbClr val="856050"/>
    <a:srgbClr val="C08A75"/>
    <a:srgbClr val="AD9387"/>
    <a:srgbClr val="B494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60" d="100"/>
          <a:sy n="60" d="100"/>
        </p:scale>
        <p:origin x="3114" y="78"/>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22/05/2024</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22/05/2024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22/05/2024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22/05/2024</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22/05/2024</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22/05/2024</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22/05/2024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22/05/2024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22/05/2024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felipeAguiarCode/prompts-recipe-to-create-a-ebook"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C6D5F9C-AB83-4AE3-B9FC-058D13A0FC40}"/>
              </a:ext>
            </a:extLst>
          </p:cNvPr>
          <p:cNvSpPr/>
          <p:nvPr/>
        </p:nvSpPr>
        <p:spPr>
          <a:xfrm>
            <a:off x="0" y="0"/>
            <a:ext cx="9601200" cy="12801600"/>
          </a:xfrm>
          <a:prstGeom prst="rect">
            <a:avLst/>
          </a:prstGeom>
          <a:solidFill>
            <a:srgbClr val="0F1B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B49489"/>
              </a:solidFill>
            </a:endParaRPr>
          </a:p>
        </p:txBody>
      </p:sp>
      <p:pic>
        <p:nvPicPr>
          <p:cNvPr id="9" name="Imagem 8">
            <a:extLst>
              <a:ext uri="{FF2B5EF4-FFF2-40B4-BE49-F238E27FC236}">
                <a16:creationId xmlns:a16="http://schemas.microsoft.com/office/drawing/2014/main" id="{935C493F-FE5E-4D77-B069-DF26E321A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842996"/>
            <a:ext cx="7772400" cy="7772400"/>
          </a:xfrm>
          <a:prstGeom prst="rect">
            <a:avLst/>
          </a:prstGeom>
        </p:spPr>
      </p:pic>
      <p:sp>
        <p:nvSpPr>
          <p:cNvPr id="10" name="CaixaDeTexto 9">
            <a:extLst>
              <a:ext uri="{FF2B5EF4-FFF2-40B4-BE49-F238E27FC236}">
                <a16:creationId xmlns:a16="http://schemas.microsoft.com/office/drawing/2014/main" id="{87405FB1-0AFE-DF6D-4838-8755D3F2C988}"/>
              </a:ext>
            </a:extLst>
          </p:cNvPr>
          <p:cNvSpPr txBox="1"/>
          <p:nvPr/>
        </p:nvSpPr>
        <p:spPr>
          <a:xfrm>
            <a:off x="0" y="434194"/>
            <a:ext cx="9601200" cy="1754326"/>
          </a:xfrm>
          <a:prstGeom prst="rect">
            <a:avLst/>
          </a:prstGeom>
          <a:noFill/>
          <a:ln>
            <a:noFill/>
          </a:ln>
          <a:effectLst>
            <a:outerShdw blurRad="50800" dist="50800" dir="5400000" algn="ctr" rotWithShape="0">
              <a:srgbClr val="000000"/>
            </a:outerShdw>
          </a:effectLst>
        </p:spPr>
        <p:txBody>
          <a:bodyPr wrap="square" rtlCol="0">
            <a:spAutoFit/>
          </a:bodyPr>
          <a:lstStyle/>
          <a:p>
            <a:pPr algn="ctr"/>
            <a:r>
              <a:rPr lang="pt-BR" sz="5400" dirty="0">
                <a:ln w="25400">
                  <a:solidFill>
                    <a:srgbClr val="FF0000"/>
                  </a:solidFill>
                </a:ln>
                <a:solidFill>
                  <a:srgbClr val="0F1B24"/>
                </a:solidFill>
                <a:effectLst/>
                <a:latin typeface="Benguiat" pitchFamily="2" charset="0"/>
              </a:rPr>
              <a:t>COLEÇÕES NO MUNDO INVERTIDO</a:t>
            </a:r>
          </a:p>
        </p:txBody>
      </p:sp>
      <p:sp>
        <p:nvSpPr>
          <p:cNvPr id="13" name="subtitulo">
            <a:extLst>
              <a:ext uri="{FF2B5EF4-FFF2-40B4-BE49-F238E27FC236}">
                <a16:creationId xmlns:a16="http://schemas.microsoft.com/office/drawing/2014/main" id="{429024B7-8E30-E5DB-74CA-5CCE07B84C5A}"/>
              </a:ext>
            </a:extLst>
          </p:cNvPr>
          <p:cNvSpPr txBox="1"/>
          <p:nvPr/>
        </p:nvSpPr>
        <p:spPr>
          <a:xfrm>
            <a:off x="0" y="2446960"/>
            <a:ext cx="9601200" cy="830997"/>
          </a:xfrm>
          <a:prstGeom prst="rect">
            <a:avLst/>
          </a:prstGeom>
          <a:solidFill>
            <a:srgbClr val="820000"/>
          </a:solidFill>
        </p:spPr>
        <p:txBody>
          <a:bodyPr wrap="square" rtlCol="0">
            <a:spAutoFit/>
          </a:bodyPr>
          <a:lstStyle/>
          <a:p>
            <a:pPr algn="ctr"/>
            <a:r>
              <a:rPr lang="pt-BR" sz="4800" dirty="0">
                <a:solidFill>
                  <a:schemeClr val="bg1"/>
                </a:solidFill>
                <a:latin typeface="Impact" panose="020B0806030902050204" pitchFamily="34" charset="0"/>
              </a:rPr>
              <a:t>EXPLORANDO DICIONÁRIOS EM PYTHON</a:t>
            </a:r>
          </a:p>
        </p:txBody>
      </p:sp>
      <p:sp>
        <p:nvSpPr>
          <p:cNvPr id="17" name="rodape">
            <a:extLst>
              <a:ext uri="{FF2B5EF4-FFF2-40B4-BE49-F238E27FC236}">
                <a16:creationId xmlns:a16="http://schemas.microsoft.com/office/drawing/2014/main" id="{6275A980-272E-6995-30C1-C7DA34BD34F2}"/>
              </a:ext>
            </a:extLst>
          </p:cNvPr>
          <p:cNvSpPr txBox="1"/>
          <p:nvPr/>
        </p:nvSpPr>
        <p:spPr>
          <a:xfrm>
            <a:off x="2109929" y="11632661"/>
            <a:ext cx="5381738" cy="830997"/>
          </a:xfrm>
          <a:prstGeom prst="rect">
            <a:avLst/>
          </a:prstGeom>
          <a:solidFill>
            <a:srgbClr val="820000"/>
          </a:solidFill>
        </p:spPr>
        <p:txBody>
          <a:bodyPr wrap="square" rtlCol="0">
            <a:spAutoFit/>
          </a:bodyPr>
          <a:lstStyle/>
          <a:p>
            <a:pPr algn="ctr"/>
            <a:r>
              <a:rPr lang="pt-BR" sz="4800" dirty="0">
                <a:solidFill>
                  <a:schemeClr val="bg1"/>
                </a:solidFill>
                <a:latin typeface="Impact" panose="020B0806030902050204" pitchFamily="34" charset="0"/>
              </a:rPr>
              <a:t>PEDRO AUGUSTO</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mj-lt"/>
              </a:rPr>
              <a:t>Aprenda a importância e as vantagens de uma das principais estruturas de dados do </a:t>
            </a:r>
            <a:r>
              <a:rPr lang="pt-BR" sz="3200" dirty="0" err="1">
                <a:solidFill>
                  <a:schemeClr val="bg1"/>
                </a:solidFill>
                <a:latin typeface="+mj-lt"/>
              </a:rPr>
              <a:t>python</a:t>
            </a:r>
            <a:endParaRPr lang="pt-BR" sz="3200" dirty="0">
              <a:solidFill>
                <a:schemeClr val="bg1"/>
              </a:solidFill>
              <a:latin typeface="+mj-lt"/>
            </a:endParaRPr>
          </a:p>
        </p:txBody>
      </p:sp>
      <p:pic>
        <p:nvPicPr>
          <p:cNvPr id="3" name="Imagem 2">
            <a:extLst>
              <a:ext uri="{FF2B5EF4-FFF2-40B4-BE49-F238E27FC236}">
                <a16:creationId xmlns:a16="http://schemas.microsoft.com/office/drawing/2014/main" id="{6315F013-A849-4DD5-9E03-CD7B8F6A5366}"/>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72266"/>
          <a:stretch/>
        </p:blipFill>
        <p:spPr>
          <a:xfrm>
            <a:off x="2486024" y="8857668"/>
            <a:ext cx="1283870" cy="1371600"/>
          </a:xfrm>
          <a:prstGeom prst="rect">
            <a:avLst/>
          </a:prstGeom>
          <a:ln>
            <a:noFill/>
          </a:ln>
        </p:spPr>
      </p:pic>
      <p:pic>
        <p:nvPicPr>
          <p:cNvPr id="5" name="Imagem 4">
            <a:extLst>
              <a:ext uri="{FF2B5EF4-FFF2-40B4-BE49-F238E27FC236}">
                <a16:creationId xmlns:a16="http://schemas.microsoft.com/office/drawing/2014/main" id="{510B20CD-0512-4B98-8F31-1B5AA6305A8F}"/>
              </a:ext>
            </a:extLst>
          </p:cNvPr>
          <p:cNvPicPr>
            <a:picLocks noChangeAspect="1"/>
          </p:cNvPicPr>
          <p:nvPr/>
        </p:nvPicPr>
        <p:blipFill rotWithShape="1">
          <a:blip r:embed="rId5">
            <a:duotone>
              <a:prstClr val="black"/>
              <a:srgbClr val="B49489">
                <a:tint val="45000"/>
                <a:satMod val="400000"/>
              </a:srgbClr>
            </a:duotone>
            <a:extLst>
              <a:ext uri="{28A0092B-C50C-407E-A947-70E740481C1C}">
                <a14:useLocalDpi xmlns:a14="http://schemas.microsoft.com/office/drawing/2010/main" val="0"/>
              </a:ext>
            </a:extLst>
          </a:blip>
          <a:srcRect l="27734"/>
          <a:stretch/>
        </p:blipFill>
        <p:spPr>
          <a:xfrm>
            <a:off x="3898230" y="8838169"/>
            <a:ext cx="3345280" cy="1371600"/>
          </a:xfrm>
          <a:prstGeom prst="rect">
            <a:avLst/>
          </a:prstGeom>
          <a:ln>
            <a:noFill/>
          </a:ln>
        </p:spPr>
      </p:pic>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902852" y="1859558"/>
            <a:ext cx="7816645" cy="830997"/>
          </a:xfrm>
          <a:prstGeom prst="rect">
            <a:avLst/>
          </a:prstGeom>
          <a:noFill/>
        </p:spPr>
        <p:txBody>
          <a:bodyPr wrap="square" rtlCol="0">
            <a:spAutoFit/>
          </a:bodyPr>
          <a:lstStyle/>
          <a:p>
            <a:pPr algn="just"/>
            <a:r>
              <a:rPr lang="pt-BR" sz="2400" dirty="0"/>
              <a:t>Por meio da iteração, percorremos um dicionário para acessar suas chaves e valores. Por exemplo: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5" name="Imagem 4">
            <a:extLst>
              <a:ext uri="{FF2B5EF4-FFF2-40B4-BE49-F238E27FC236}">
                <a16:creationId xmlns:a16="http://schemas.microsoft.com/office/drawing/2014/main" id="{A5A0B226-8B2A-46DC-9A00-AAC37D0FB637}"/>
              </a:ext>
            </a:extLst>
          </p:cNvPr>
          <p:cNvPicPr>
            <a:picLocks noChangeAspect="1"/>
          </p:cNvPicPr>
          <p:nvPr/>
        </p:nvPicPr>
        <p:blipFill>
          <a:blip r:embed="rId3"/>
          <a:stretch>
            <a:fillRect/>
          </a:stretch>
        </p:blipFill>
        <p:spPr>
          <a:xfrm>
            <a:off x="1395664" y="7159759"/>
            <a:ext cx="6832600" cy="4099560"/>
          </a:xfrm>
          <a:prstGeom prst="rect">
            <a:avLst/>
          </a:prstGeom>
        </p:spPr>
      </p:pic>
      <p:pic>
        <p:nvPicPr>
          <p:cNvPr id="9" name="Imagem 8">
            <a:extLst>
              <a:ext uri="{FF2B5EF4-FFF2-40B4-BE49-F238E27FC236}">
                <a16:creationId xmlns:a16="http://schemas.microsoft.com/office/drawing/2014/main" id="{85DBFAEE-F30C-41D5-9DF1-6D5AC5A1FB88}"/>
              </a:ext>
            </a:extLst>
          </p:cNvPr>
          <p:cNvPicPr>
            <a:picLocks noChangeAspect="1"/>
          </p:cNvPicPr>
          <p:nvPr/>
        </p:nvPicPr>
        <p:blipFill>
          <a:blip r:embed="rId4"/>
          <a:stretch>
            <a:fillRect/>
          </a:stretch>
        </p:blipFill>
        <p:spPr>
          <a:xfrm>
            <a:off x="1395664" y="3100068"/>
            <a:ext cx="6809872" cy="3936040"/>
          </a:xfrm>
          <a:prstGeom prst="rect">
            <a:avLst/>
          </a:prstGeom>
        </p:spPr>
      </p:pic>
      <p:pic>
        <p:nvPicPr>
          <p:cNvPr id="15" name="Imagem 14">
            <a:extLst>
              <a:ext uri="{FF2B5EF4-FFF2-40B4-BE49-F238E27FC236}">
                <a16:creationId xmlns:a16="http://schemas.microsoft.com/office/drawing/2014/main" id="{722AD1B3-119D-4625-A7EA-1BDEC5D4A9D6}"/>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563128" y="11300455"/>
            <a:ext cx="2470986" cy="732144"/>
          </a:xfrm>
          <a:prstGeom prst="rect">
            <a:avLst/>
          </a:prstGeom>
        </p:spPr>
      </p:pic>
      <p:sp>
        <p:nvSpPr>
          <p:cNvPr id="11" name="titulo_componente">
            <a:extLst>
              <a:ext uri="{FF2B5EF4-FFF2-40B4-BE49-F238E27FC236}">
                <a16:creationId xmlns:a16="http://schemas.microsoft.com/office/drawing/2014/main" id="{1B1B2384-9EC7-431C-8EA5-4F007D6D3532}"/>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ITERANDO DICIONÁRIOS</a:t>
            </a:r>
            <a:endParaRPr lang="pt-BR" sz="4000" dirty="0">
              <a:effectLst/>
            </a:endParaRPr>
          </a:p>
        </p:txBody>
      </p:sp>
      <p:sp>
        <p:nvSpPr>
          <p:cNvPr id="12" name="Retângulo 11">
            <a:extLst>
              <a:ext uri="{FF2B5EF4-FFF2-40B4-BE49-F238E27FC236}">
                <a16:creationId xmlns:a16="http://schemas.microsoft.com/office/drawing/2014/main" id="{963CE992-EC67-4E28-9050-B3203844BA22}"/>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6631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91642"/>
            <a:ext cx="7816645" cy="2677656"/>
          </a:xfrm>
          <a:prstGeom prst="rect">
            <a:avLst/>
          </a:prstGeom>
          <a:noFill/>
        </p:spPr>
        <p:txBody>
          <a:bodyPr wrap="square" rtlCol="0">
            <a:spAutoFit/>
          </a:bodyPr>
          <a:lstStyle/>
          <a:p>
            <a:pPr algn="just"/>
            <a:r>
              <a:rPr lang="pt-BR" sz="2400" dirty="0"/>
              <a:t>Podemos iterar chaves, valores ou ambos usando métodos como ‘</a:t>
            </a:r>
            <a:r>
              <a:rPr lang="pt-BR" sz="2400" dirty="0" err="1"/>
              <a:t>items</a:t>
            </a:r>
            <a:r>
              <a:rPr lang="pt-BR" sz="2400" dirty="0"/>
              <a:t>()’, ‘</a:t>
            </a:r>
            <a:r>
              <a:rPr lang="pt-BR" sz="2400" dirty="0" err="1"/>
              <a:t>keys</a:t>
            </a:r>
            <a:r>
              <a:rPr lang="pt-BR" sz="2400" dirty="0"/>
              <a:t>()’  e ‘</a:t>
            </a:r>
            <a:r>
              <a:rPr lang="pt-BR" sz="2400" dirty="0" err="1"/>
              <a:t>values</a:t>
            </a:r>
            <a:r>
              <a:rPr lang="pt-BR" sz="2400" dirty="0"/>
              <a:t>()’. Lembrando que o método </a:t>
            </a:r>
            <a:r>
              <a:rPr lang="pt-BR" sz="2400" dirty="0" err="1"/>
              <a:t>keys</a:t>
            </a:r>
            <a:r>
              <a:rPr lang="pt-BR" sz="2400" dirty="0"/>
              <a:t>() retorna apenas as chaves; o </a:t>
            </a:r>
            <a:r>
              <a:rPr lang="pt-BR" sz="2400" dirty="0" err="1"/>
              <a:t>values</a:t>
            </a:r>
            <a:r>
              <a:rPr lang="pt-BR" sz="2400" dirty="0"/>
              <a:t>(), apenas valores; e o </a:t>
            </a:r>
            <a:r>
              <a:rPr lang="pt-BR" sz="2400" dirty="0" err="1"/>
              <a:t>items</a:t>
            </a:r>
            <a:r>
              <a:rPr lang="pt-BR" sz="2400" dirty="0"/>
              <a:t>() retorna ambos.</a:t>
            </a:r>
          </a:p>
          <a:p>
            <a:pPr algn="just"/>
            <a:endParaRPr lang="pt-BR" sz="2400" dirty="0"/>
          </a:p>
          <a:p>
            <a:pPr algn="just"/>
            <a:r>
              <a:rPr lang="pt-BR" sz="2400" dirty="0"/>
              <a:t>Explore alguns exemplos práticos de tais métodos e suas respectivas saídas:</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7" name="Imagem 6">
            <a:extLst>
              <a:ext uri="{FF2B5EF4-FFF2-40B4-BE49-F238E27FC236}">
                <a16:creationId xmlns:a16="http://schemas.microsoft.com/office/drawing/2014/main" id="{B8EBF696-60B2-4322-873B-F2301048A8B1}"/>
              </a:ext>
            </a:extLst>
          </p:cNvPr>
          <p:cNvPicPr>
            <a:picLocks noChangeAspect="1"/>
          </p:cNvPicPr>
          <p:nvPr/>
        </p:nvPicPr>
        <p:blipFill>
          <a:blip r:embed="rId5"/>
          <a:stretch>
            <a:fillRect/>
          </a:stretch>
        </p:blipFill>
        <p:spPr>
          <a:xfrm>
            <a:off x="0" y="5714994"/>
            <a:ext cx="9601200" cy="3401860"/>
          </a:xfrm>
          <a:prstGeom prst="rect">
            <a:avLst/>
          </a:prstGeom>
        </p:spPr>
      </p:pic>
      <p:sp>
        <p:nvSpPr>
          <p:cNvPr id="10" name="titulo_componente">
            <a:extLst>
              <a:ext uri="{FF2B5EF4-FFF2-40B4-BE49-F238E27FC236}">
                <a16:creationId xmlns:a16="http://schemas.microsoft.com/office/drawing/2014/main" id="{700C662C-3D5D-4197-BC45-F036B6647883}"/>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MAIS SOBRE MÉTODOS ÚTEIS</a:t>
            </a:r>
            <a:endParaRPr lang="pt-BR" sz="4000" dirty="0">
              <a:effectLst/>
            </a:endParaRPr>
          </a:p>
        </p:txBody>
      </p:sp>
      <p:sp>
        <p:nvSpPr>
          <p:cNvPr id="11" name="Retângulo 10">
            <a:extLst>
              <a:ext uri="{FF2B5EF4-FFF2-40B4-BE49-F238E27FC236}">
                <a16:creationId xmlns:a16="http://schemas.microsoft.com/office/drawing/2014/main" id="{3B12878E-3ECF-4A7B-A629-61070056528B}"/>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2628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APLICAÇÕES PRÁTICAS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Dicionários são extremamente úteis para aplicações práticas como contar ocorrências e agrupar dados, proporcionando soluções eficientes para problemas do dia a dia.</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321612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43516"/>
            <a:ext cx="7816645" cy="2677656"/>
          </a:xfrm>
          <a:prstGeom prst="rect">
            <a:avLst/>
          </a:prstGeom>
          <a:noFill/>
        </p:spPr>
        <p:txBody>
          <a:bodyPr wrap="square" rtlCol="0">
            <a:spAutoFit/>
          </a:bodyPr>
          <a:lstStyle/>
          <a:p>
            <a:pPr algn="just"/>
            <a:r>
              <a:rPr lang="pt-BR" sz="2400" dirty="0"/>
              <a:t>Use dicionários para contar a frequência de elementos em uma lista. No exemplo abaixo, criamos um dicionário nomeado ‘frutas’, que possui uma série de elementos, sendo alguns deles repetidos.</a:t>
            </a:r>
          </a:p>
          <a:p>
            <a:pPr algn="just"/>
            <a:endParaRPr lang="pt-BR" sz="2400" dirty="0"/>
          </a:p>
          <a:p>
            <a:pPr algn="just"/>
            <a:r>
              <a:rPr lang="pt-BR" sz="2400" dirty="0"/>
              <a:t>Por meio de uma iteração, contamos a frequência com que cada um deles se repete. Confira:</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5" name="Imagem 4">
            <a:extLst>
              <a:ext uri="{FF2B5EF4-FFF2-40B4-BE49-F238E27FC236}">
                <a16:creationId xmlns:a16="http://schemas.microsoft.com/office/drawing/2014/main" id="{30B6C454-A7CE-422F-9F63-E326D5C6BEFC}"/>
              </a:ext>
            </a:extLst>
          </p:cNvPr>
          <p:cNvPicPr>
            <a:picLocks noChangeAspect="1"/>
          </p:cNvPicPr>
          <p:nvPr/>
        </p:nvPicPr>
        <p:blipFill>
          <a:blip r:embed="rId5"/>
          <a:stretch>
            <a:fillRect/>
          </a:stretch>
        </p:blipFill>
        <p:spPr>
          <a:xfrm>
            <a:off x="0" y="6079954"/>
            <a:ext cx="9601200" cy="4267200"/>
          </a:xfrm>
          <a:prstGeom prst="rect">
            <a:avLst/>
          </a:prstGeom>
        </p:spPr>
      </p:pic>
      <p:sp>
        <p:nvSpPr>
          <p:cNvPr id="10" name="titulo_componente">
            <a:extLst>
              <a:ext uri="{FF2B5EF4-FFF2-40B4-BE49-F238E27FC236}">
                <a16:creationId xmlns:a16="http://schemas.microsoft.com/office/drawing/2014/main" id="{CC127F4C-E9B2-40C6-9961-0F13B7750B89}"/>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CONTANDO OCORRÊNCIAS</a:t>
            </a:r>
            <a:endParaRPr lang="pt-BR" sz="4000" dirty="0">
              <a:effectLst/>
            </a:endParaRPr>
          </a:p>
        </p:txBody>
      </p:sp>
      <p:sp>
        <p:nvSpPr>
          <p:cNvPr id="11" name="Retângulo 10">
            <a:extLst>
              <a:ext uri="{FF2B5EF4-FFF2-40B4-BE49-F238E27FC236}">
                <a16:creationId xmlns:a16="http://schemas.microsoft.com/office/drawing/2014/main" id="{D353AE07-F80B-4AE3-9366-F6D5BACA588C}"/>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7399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902852" y="1634964"/>
            <a:ext cx="7816645" cy="3785652"/>
          </a:xfrm>
          <a:prstGeom prst="rect">
            <a:avLst/>
          </a:prstGeom>
          <a:noFill/>
        </p:spPr>
        <p:txBody>
          <a:bodyPr wrap="square" rtlCol="0">
            <a:spAutoFit/>
          </a:bodyPr>
          <a:lstStyle/>
          <a:p>
            <a:pPr algn="just"/>
            <a:r>
              <a:rPr lang="pt-BR" sz="2400" dirty="0"/>
              <a:t>Dicionários também podem agrupar dados relacionados. A lista ‘estudantes’ contém três dicionários, cada um representando um estudante com seu nome e curso. ‘Grupos’ é um dicionário vazio que será usado para agrupar os nomes dos estudantes pelos cursos. O loop ‘for’ percorre cada dicionário dentro da lista estudantes.</a:t>
            </a:r>
          </a:p>
          <a:p>
            <a:pPr algn="just"/>
            <a:endParaRPr lang="pt-BR" sz="2400" dirty="0"/>
          </a:p>
          <a:p>
            <a:pPr algn="just"/>
            <a:r>
              <a:rPr lang="pt-BR" sz="2400" dirty="0"/>
              <a:t>A parcela ‘grupos[curso].</a:t>
            </a:r>
            <a:r>
              <a:rPr lang="pt-BR" sz="2400" dirty="0" err="1"/>
              <a:t>append</a:t>
            </a:r>
            <a:r>
              <a:rPr lang="pt-BR" sz="2400" dirty="0"/>
              <a:t>(estudante["nome"])’ serve para adicionar o nome do estudante à lista de nomes correspondente ao curso.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2009567"/>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444833"/>
            <a:ext cx="2470986" cy="732144"/>
          </a:xfrm>
          <a:prstGeom prst="rect">
            <a:avLst/>
          </a:prstGeom>
        </p:spPr>
      </p:pic>
      <p:pic>
        <p:nvPicPr>
          <p:cNvPr id="6" name="Imagem 5">
            <a:extLst>
              <a:ext uri="{FF2B5EF4-FFF2-40B4-BE49-F238E27FC236}">
                <a16:creationId xmlns:a16="http://schemas.microsoft.com/office/drawing/2014/main" id="{9729DC3D-3DFB-4936-8B7B-7F3CB12A8E49}"/>
              </a:ext>
            </a:extLst>
          </p:cNvPr>
          <p:cNvPicPr>
            <a:picLocks noChangeAspect="1"/>
          </p:cNvPicPr>
          <p:nvPr/>
        </p:nvPicPr>
        <p:blipFill>
          <a:blip r:embed="rId5"/>
          <a:stretch>
            <a:fillRect/>
          </a:stretch>
        </p:blipFill>
        <p:spPr>
          <a:xfrm>
            <a:off x="288756" y="5272356"/>
            <a:ext cx="9047453" cy="6326890"/>
          </a:xfrm>
          <a:prstGeom prst="rect">
            <a:avLst/>
          </a:prstGeom>
        </p:spPr>
      </p:pic>
      <p:sp>
        <p:nvSpPr>
          <p:cNvPr id="10" name="titulo_componente">
            <a:extLst>
              <a:ext uri="{FF2B5EF4-FFF2-40B4-BE49-F238E27FC236}">
                <a16:creationId xmlns:a16="http://schemas.microsoft.com/office/drawing/2014/main" id="{7EB72CE9-7A90-4379-9FBC-103A828A9FE6}"/>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AGRUPAMENTO DE DADOS</a:t>
            </a:r>
            <a:endParaRPr lang="pt-BR" sz="4000" dirty="0">
              <a:effectLst/>
            </a:endParaRPr>
          </a:p>
        </p:txBody>
      </p:sp>
      <p:sp>
        <p:nvSpPr>
          <p:cNvPr id="11" name="Retângulo 10">
            <a:extLst>
              <a:ext uri="{FF2B5EF4-FFF2-40B4-BE49-F238E27FC236}">
                <a16:creationId xmlns:a16="http://schemas.microsoft.com/office/drawing/2014/main" id="{F590F645-74E7-4F42-A884-679F3CC14C77}"/>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686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DICIONÁRIOS ANINHADOS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Dicionários aninhados permitem a organização de dados complexos em estruturas hierárquicas, facilitando o acesso e manipulação.</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229530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538712"/>
            <a:ext cx="7816645" cy="5262979"/>
          </a:xfrm>
          <a:prstGeom prst="rect">
            <a:avLst/>
          </a:prstGeom>
          <a:noFill/>
        </p:spPr>
        <p:txBody>
          <a:bodyPr wrap="square" rtlCol="0">
            <a:spAutoFit/>
          </a:bodyPr>
          <a:lstStyle/>
          <a:p>
            <a:pPr algn="just"/>
            <a:r>
              <a:rPr lang="pt-BR" sz="2400" dirty="0"/>
              <a:t>Dicionários aninhados são poderosos para representar dados complexos e estruturados de forma organizada e acessível. Eles são amplamente utilizados em sistemas de gerenciamento, catálogos de produtos e muitos outros cenários que exigem uma estrutura hierárquica de informações.</a:t>
            </a:r>
          </a:p>
          <a:p>
            <a:pPr algn="just"/>
            <a:endParaRPr lang="pt-BR" sz="2400" dirty="0"/>
          </a:p>
          <a:p>
            <a:pPr algn="just"/>
            <a:r>
              <a:rPr lang="pt-BR" sz="2400" dirty="0"/>
              <a:t>Exemplo 1 – Sistema de Gerenciamento Escolar: Propósito de armazenar informações sobre escolas, incluindo dados de turmas e de alunos, como na estrutura abaixo. Temos um dicionário para agrupar todas as escolas, composto por um outro para cada escola, contendo mais outro para cada turma, e assim por diante. Todos eles estão aninhados dentro do dicionário geral escolas.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DICIONÁRIOS ANINHADOS</a:t>
            </a:r>
            <a:endParaRPr lang="pt-BR" sz="4000" dirty="0">
              <a:effectLst/>
            </a:endParaRP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4" name="Retângulo 13">
            <a:extLst>
              <a:ext uri="{FF2B5EF4-FFF2-40B4-BE49-F238E27FC236}">
                <a16:creationId xmlns:a16="http://schemas.microsoft.com/office/drawing/2014/main" id="{B22507EB-C8CB-4BB8-AC93-D4FA371EF119}"/>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2009567"/>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525043"/>
            <a:ext cx="2470986" cy="732144"/>
          </a:xfrm>
          <a:prstGeom prst="rect">
            <a:avLst/>
          </a:prstGeom>
        </p:spPr>
      </p:pic>
      <p:pic>
        <p:nvPicPr>
          <p:cNvPr id="10" name="Imagem 9">
            <a:extLst>
              <a:ext uri="{FF2B5EF4-FFF2-40B4-BE49-F238E27FC236}">
                <a16:creationId xmlns:a16="http://schemas.microsoft.com/office/drawing/2014/main" id="{E2FFE9F0-962C-4224-834F-FA18EAACE301}"/>
              </a:ext>
            </a:extLst>
          </p:cNvPr>
          <p:cNvPicPr>
            <a:picLocks noChangeAspect="1"/>
          </p:cNvPicPr>
          <p:nvPr/>
        </p:nvPicPr>
        <p:blipFill>
          <a:blip r:embed="rId5"/>
          <a:stretch>
            <a:fillRect/>
          </a:stretch>
        </p:blipFill>
        <p:spPr>
          <a:xfrm>
            <a:off x="153224" y="6789514"/>
            <a:ext cx="9327660" cy="4708959"/>
          </a:xfrm>
          <a:prstGeom prst="rect">
            <a:avLst/>
          </a:prstGeom>
        </p:spPr>
      </p:pic>
    </p:spTree>
    <p:extLst>
      <p:ext uri="{BB962C8B-B14F-4D97-AF65-F5344CB8AC3E}">
        <p14:creationId xmlns:p14="http://schemas.microsoft.com/office/powerpoint/2010/main" val="8601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683096"/>
            <a:ext cx="7816645" cy="1569660"/>
          </a:xfrm>
          <a:prstGeom prst="rect">
            <a:avLst/>
          </a:prstGeom>
          <a:noFill/>
        </p:spPr>
        <p:txBody>
          <a:bodyPr wrap="square" rtlCol="0">
            <a:spAutoFit/>
          </a:bodyPr>
          <a:lstStyle/>
          <a:p>
            <a:pPr algn="just"/>
            <a:r>
              <a:rPr lang="pt-BR" sz="2400" dirty="0"/>
              <a:t>Exemplo 2 – Catálogo de Produtos de uma Loja Online: Tem como propósito organizar produtos por categorias e subcategorias, contendo informações detalhadas de cada produto.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5" name="Imagem 4">
            <a:extLst>
              <a:ext uri="{FF2B5EF4-FFF2-40B4-BE49-F238E27FC236}">
                <a16:creationId xmlns:a16="http://schemas.microsoft.com/office/drawing/2014/main" id="{75C60AE7-E9D1-42DB-8F7F-5141896861BA}"/>
              </a:ext>
            </a:extLst>
          </p:cNvPr>
          <p:cNvPicPr>
            <a:picLocks noChangeAspect="1"/>
          </p:cNvPicPr>
          <p:nvPr/>
        </p:nvPicPr>
        <p:blipFill>
          <a:blip r:embed="rId5"/>
          <a:stretch>
            <a:fillRect/>
          </a:stretch>
        </p:blipFill>
        <p:spPr>
          <a:xfrm>
            <a:off x="1641642" y="3289724"/>
            <a:ext cx="6331285" cy="7749493"/>
          </a:xfrm>
          <a:prstGeom prst="rect">
            <a:avLst/>
          </a:prstGeom>
        </p:spPr>
      </p:pic>
      <p:sp>
        <p:nvSpPr>
          <p:cNvPr id="19" name="titulo_componente">
            <a:extLst>
              <a:ext uri="{FF2B5EF4-FFF2-40B4-BE49-F238E27FC236}">
                <a16:creationId xmlns:a16="http://schemas.microsoft.com/office/drawing/2014/main" id="{9E7AFB43-EB50-4B1A-9A09-6339D0A8ECCA}"/>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DICIONÁRIOS ANINHADOS</a:t>
            </a:r>
            <a:endParaRPr lang="pt-BR" sz="4000" dirty="0">
              <a:effectLst/>
            </a:endParaRPr>
          </a:p>
        </p:txBody>
      </p:sp>
      <p:sp>
        <p:nvSpPr>
          <p:cNvPr id="21" name="Retângulo 20">
            <a:extLst>
              <a:ext uri="{FF2B5EF4-FFF2-40B4-BE49-F238E27FC236}">
                <a16:creationId xmlns:a16="http://schemas.microsoft.com/office/drawing/2014/main" id="{7957E374-CC9F-4809-A2C9-FCBB2542DAEB}"/>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833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218513" y="5908607"/>
            <a:ext cx="8845281"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CONCLUSÃO E AGRADECIMENTOS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306436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715177"/>
            <a:ext cx="7816645" cy="8525411"/>
          </a:xfrm>
          <a:prstGeom prst="rect">
            <a:avLst/>
          </a:prstGeom>
          <a:noFill/>
        </p:spPr>
        <p:txBody>
          <a:bodyPr wrap="square" rtlCol="0">
            <a:spAutoFit/>
          </a:bodyPr>
          <a:lstStyle/>
          <a:p>
            <a:pPr algn="just"/>
            <a:r>
              <a:rPr lang="pt-BR" sz="2400" dirty="0"/>
              <a:t>Espero de coração que os conteúdos deste Ebook tenham te ajudado ao longo de sua caminhada no aprendizado de Python.  Todo este material foi gerado com muito carinho para que desenvolvedores iniciantes e juniores que, assim como eu, são apaixonados por Python, tenham um manual de acesso a este assunto essencial para tratamento de dados – Dicionários.</a:t>
            </a:r>
          </a:p>
          <a:p>
            <a:pPr algn="just"/>
            <a:br>
              <a:rPr lang="pt-BR" sz="2400" dirty="0"/>
            </a:br>
            <a:r>
              <a:rPr lang="pt-BR" sz="2400" dirty="0"/>
              <a:t>Aprender esta ferramenta é imprescindível para aqueles que desejam avançar em desenvolvimento com essa linguagem. Portanto, fiz questão de gerar um material que ilustrasse bem sua importância e aplicação no dia-a-dia da programação, e que trouxesse funcionalidades interessantes – para que o conteúdo servisse até mesmo como fonte de consulta em caso de futuras dúvidas.</a:t>
            </a:r>
          </a:p>
          <a:p>
            <a:pPr algn="just"/>
            <a:endParaRPr lang="pt-BR" sz="2400" dirty="0"/>
          </a:p>
          <a:p>
            <a:pPr algn="just"/>
            <a:r>
              <a:rPr lang="pt-BR" sz="2400" dirty="0"/>
              <a:t>Material produzido com ajuda de uma Inteligência Artificial e validado por mim, de modo que os conceitos abordados trouxessem uma visão real de como utilizar dicionários de forma clara e prática. Esta é uma versão prévia para fins didáticos, a qual pretendo atualizar em breve para uma versão completa, abordando ainda mais funcionalidades.</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19</a:t>
            </a:fld>
            <a:endParaRPr lang="pt-BR" dirty="0"/>
          </a:p>
        </p:txBody>
      </p:sp>
      <p:sp>
        <p:nvSpPr>
          <p:cNvPr id="8" name="Retângulo 7">
            <a:extLst>
              <a:ext uri="{FF2B5EF4-FFF2-40B4-BE49-F238E27FC236}">
                <a16:creationId xmlns:a16="http://schemas.microsoft.com/office/drawing/2014/main" id="{300835EE-A170-C4AE-5EE7-9322E1BA6163}"/>
              </a:ext>
            </a:extLst>
          </p:cNvPr>
          <p:cNvSpPr/>
          <p:nvPr/>
        </p:nvSpPr>
        <p:spPr>
          <a:xfrm>
            <a:off x="870768" y="11541154"/>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2"/>
              </a:rPr>
              <a:t>https://github.com/felipeAguiarCode/prompts-recipe-to-create-a-ebook</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198962" y="10255966"/>
            <a:ext cx="1207226" cy="1207226"/>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m 14">
            <a:extLst>
              <a:ext uri="{FF2B5EF4-FFF2-40B4-BE49-F238E27FC236}">
                <a16:creationId xmlns:a16="http://schemas.microsoft.com/office/drawing/2014/main" id="{7AB71C4E-C35F-497F-90F8-5582E36669BD}"/>
              </a:ext>
            </a:extLst>
          </p:cNvPr>
          <p:cNvPicPr>
            <a:picLocks noChangeAspect="1"/>
          </p:cNvPicPr>
          <p:nvPr/>
        </p:nvPicPr>
        <p:blipFill rotWithShape="1">
          <a:blip r:embed="rId5">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7" name="titulo_componente">
            <a:extLst>
              <a:ext uri="{FF2B5EF4-FFF2-40B4-BE49-F238E27FC236}">
                <a16:creationId xmlns:a16="http://schemas.microsoft.com/office/drawing/2014/main" id="{4989A2C6-0CD9-4EC6-9BB5-4DFBA0DE107E}"/>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OBRIGADO PELA LEITURA!</a:t>
            </a:r>
            <a:endParaRPr lang="pt-BR" sz="4000" dirty="0">
              <a:effectLst/>
            </a:endParaRPr>
          </a:p>
        </p:txBody>
      </p:sp>
      <p:sp>
        <p:nvSpPr>
          <p:cNvPr id="18" name="Retângulo 17">
            <a:extLst>
              <a:ext uri="{FF2B5EF4-FFF2-40B4-BE49-F238E27FC236}">
                <a16:creationId xmlns:a16="http://schemas.microsoft.com/office/drawing/2014/main" id="{CF0C0796-AE85-4CD6-ADAA-57F2DC400167}"/>
              </a:ext>
            </a:extLst>
          </p:cNvPr>
          <p:cNvSpPr/>
          <p:nvPr/>
        </p:nvSpPr>
        <p:spPr>
          <a:xfrm>
            <a:off x="944860" y="1493004"/>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spaço Reservado para Rodapé 9">
            <a:extLst>
              <a:ext uri="{FF2B5EF4-FFF2-40B4-BE49-F238E27FC236}">
                <a16:creationId xmlns:a16="http://schemas.microsoft.com/office/drawing/2014/main" id="{D2B97DE6-8DB6-42DA-A428-CDF22C7D9728}"/>
              </a:ext>
            </a:extLst>
          </p:cNvPr>
          <p:cNvSpPr>
            <a:spLocks noGrp="1"/>
          </p:cNvSpPr>
          <p:nvPr>
            <p:ph type="ftr" sz="quarter" idx="11"/>
          </p:nvPr>
        </p:nvSpPr>
        <p:spPr>
          <a:xfrm>
            <a:off x="2827473" y="11977483"/>
            <a:ext cx="3942297" cy="681567"/>
          </a:xfrm>
        </p:spPr>
        <p:txBody>
          <a:bodyPr/>
          <a:lstStyle/>
          <a:p>
            <a:r>
              <a:rPr lang="pt-BR" dirty="0"/>
              <a:t>COLEÇÕES NO MUNDO INVERTIDO – PEDRO AUGUSTO</a:t>
            </a:r>
          </a:p>
        </p:txBody>
      </p:sp>
    </p:spTree>
    <p:extLst>
      <p:ext uri="{BB962C8B-B14F-4D97-AF65-F5344CB8AC3E}">
        <p14:creationId xmlns:p14="http://schemas.microsoft.com/office/powerpoint/2010/main" val="392049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694254"/>
            <a:ext cx="7816645" cy="3046988"/>
          </a:xfrm>
          <a:prstGeom prst="rect">
            <a:avLst/>
          </a:prstGeom>
          <a:noFill/>
        </p:spPr>
        <p:txBody>
          <a:bodyPr wrap="square" rtlCol="0">
            <a:spAutoFit/>
          </a:bodyPr>
          <a:lstStyle/>
          <a:p>
            <a:pPr algn="just"/>
            <a:r>
              <a:rPr lang="pt-BR" sz="2400" dirty="0"/>
              <a:t>Os dicionários são uma das estruturas de dados mais importantes e versáteis em Python. Eles permitem armazenar pares de chave (</a:t>
            </a:r>
            <a:r>
              <a:rPr lang="pt-BR" sz="2400" dirty="0" err="1"/>
              <a:t>key</a:t>
            </a:r>
            <a:r>
              <a:rPr lang="pt-BR" sz="2400" dirty="0"/>
              <a:t>) e valor (</a:t>
            </a:r>
            <a:r>
              <a:rPr lang="pt-BR" sz="2400" dirty="0" err="1"/>
              <a:t>value</a:t>
            </a:r>
            <a:r>
              <a:rPr lang="pt-BR" sz="2400" dirty="0"/>
              <a:t>), oferecendo uma maneira eficiente de organizar e acessar dados. Neste ebook, exploraremos as principais funcionalidades e usos de dicionários com exemplos práticos para que você possa aproveitar ao máximo essa poderosa ferramenta em seus projetos.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778861" y="376722"/>
            <a:ext cx="8957499" cy="646331"/>
          </a:xfrm>
          <a:prstGeom prst="rect">
            <a:avLst/>
          </a:prstGeom>
          <a:noFill/>
        </p:spPr>
        <p:txBody>
          <a:bodyPr wrap="square" rtlCol="0">
            <a:spAutoFit/>
          </a:bodyPr>
          <a:lstStyle/>
          <a:p>
            <a:pPr algn="ctr"/>
            <a:r>
              <a:rPr lang="pt-BR" sz="3600" dirty="0">
                <a:latin typeface="Impact" panose="020B0806030902050204" pitchFamily="34" charset="0"/>
              </a:rPr>
              <a:t>INTRODUÇÃO AOS DICIONÁRIOS EM PYTHON</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657112"/>
            <a:ext cx="7816645" cy="584775"/>
          </a:xfrm>
          <a:prstGeom prst="rect">
            <a:avLst/>
          </a:prstGeom>
          <a:noFill/>
        </p:spPr>
        <p:txBody>
          <a:bodyPr wrap="square" rtlCol="0">
            <a:spAutoFit/>
          </a:bodyPr>
          <a:lstStyle/>
          <a:p>
            <a:pPr algn="ctr"/>
            <a:r>
              <a:rPr lang="pt-BR" sz="3200" dirty="0">
                <a:latin typeface="+mj-lt"/>
              </a:rPr>
              <a:t>Aprendendo o Básico a Respeito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
        <p:nvSpPr>
          <p:cNvPr id="9" name="Espaço Reservado para Rodapé 9">
            <a:extLst>
              <a:ext uri="{FF2B5EF4-FFF2-40B4-BE49-F238E27FC236}">
                <a16:creationId xmlns:a16="http://schemas.microsoft.com/office/drawing/2014/main" id="{6271E346-52C4-47F2-A4A9-789292EA3BC3}"/>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2" name="Retângulo 11">
            <a:extLst>
              <a:ext uri="{FF2B5EF4-FFF2-40B4-BE49-F238E27FC236}">
                <a16:creationId xmlns:a16="http://schemas.microsoft.com/office/drawing/2014/main" id="{488D7925-EED6-441C-9E65-8AD5B51315A1}"/>
              </a:ext>
            </a:extLst>
          </p:cNvPr>
          <p:cNvSpPr/>
          <p:nvPr/>
        </p:nvSpPr>
        <p:spPr>
          <a:xfrm>
            <a:off x="1394036" y="114008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E86074AF-FC6E-4B43-A925-95067AA85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96" y="6384751"/>
            <a:ext cx="4895850" cy="4876800"/>
          </a:xfrm>
          <a:prstGeom prst="rect">
            <a:avLst/>
          </a:prstGeom>
        </p:spPr>
      </p:pic>
      <p:pic>
        <p:nvPicPr>
          <p:cNvPr id="14" name="Imagem 13">
            <a:extLst>
              <a:ext uri="{FF2B5EF4-FFF2-40B4-BE49-F238E27FC236}">
                <a16:creationId xmlns:a16="http://schemas.microsoft.com/office/drawing/2014/main" id="{2F3ECCD8-718D-43AE-919A-EBF8A65B06D6}"/>
              </a:ext>
            </a:extLst>
          </p:cNvPr>
          <p:cNvPicPr>
            <a:picLocks noChangeAspect="1"/>
          </p:cNvPicPr>
          <p:nvPr/>
        </p:nvPicPr>
        <p:blipFill rotWithShape="1">
          <a:blip r:embed="rId3">
            <a:extLst>
              <a:ext uri="{28A0092B-C50C-407E-A947-70E740481C1C}">
                <a14:useLocalDpi xmlns:a14="http://schemas.microsoft.com/office/drawing/2010/main" val="0"/>
              </a:ext>
            </a:extLst>
          </a:blip>
          <a:srcRect l="16877" t="14676" r="19496" b="17429"/>
          <a:stretch/>
        </p:blipFill>
        <p:spPr>
          <a:xfrm>
            <a:off x="153224" y="203053"/>
            <a:ext cx="986611" cy="1052797"/>
          </a:xfrm>
          <a:prstGeom prst="rect">
            <a:avLst/>
          </a:prstGeom>
        </p:spPr>
      </p:pic>
    </p:spTree>
    <p:extLst>
      <p:ext uri="{BB962C8B-B14F-4D97-AF65-F5344CB8AC3E}">
        <p14:creationId xmlns:p14="http://schemas.microsoft.com/office/powerpoint/2010/main" val="300400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O QUE SÃO DICIONÁRIOS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569660"/>
          </a:xfrm>
          <a:prstGeom prst="rect">
            <a:avLst/>
          </a:prstGeom>
          <a:noFill/>
        </p:spPr>
        <p:txBody>
          <a:bodyPr wrap="square" rtlCol="0">
            <a:spAutoFit/>
          </a:bodyPr>
          <a:lstStyle/>
          <a:p>
            <a:pPr algn="just"/>
            <a:r>
              <a:rPr lang="pt-BR" sz="2400" dirty="0">
                <a:solidFill>
                  <a:schemeClr val="bg1"/>
                </a:solidFill>
              </a:rPr>
              <a:t>Um dicionário em Python é uma coleção não ordenada, mutável e indexada de pares de chave e valor, oferecendo rapidez, eficiência e flexibilidade. Aprenda suas vantagens e seus diferenciais.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75600"/>
            <a:ext cx="7816645" cy="3046988"/>
          </a:xfrm>
          <a:prstGeom prst="rect">
            <a:avLst/>
          </a:prstGeom>
          <a:noFill/>
        </p:spPr>
        <p:txBody>
          <a:bodyPr wrap="square" rtlCol="0">
            <a:spAutoFit/>
          </a:bodyPr>
          <a:lstStyle/>
          <a:p>
            <a:pPr algn="just"/>
            <a:r>
              <a:rPr lang="pt-BR" sz="2400" dirty="0"/>
              <a:t>Dicionários são uma ferramenta poderosa em Python, e compreender como usá-los de modo efetivo pode melhorar significativamente a qualidade e desempenho do seu código. Eles são definidos usando chaves ‘ {} ’ e cada par chave-valor é separado por dois pontos ‘ : ’. Lembrando que eles não aceitam chaves duplicadas. Veja um exemplo básico abaixo, que usaremos como base para várias aplicações ao longo deste ebook:</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23" name="Imagem 22">
            <a:extLst>
              <a:ext uri="{FF2B5EF4-FFF2-40B4-BE49-F238E27FC236}">
                <a16:creationId xmlns:a16="http://schemas.microsoft.com/office/drawing/2014/main" id="{714484B3-758C-43C1-A90F-BBDE025C3678}"/>
              </a:ext>
            </a:extLst>
          </p:cNvPr>
          <p:cNvPicPr>
            <a:picLocks noChangeAspect="1"/>
          </p:cNvPicPr>
          <p:nvPr/>
        </p:nvPicPr>
        <p:blipFill>
          <a:blip r:embed="rId3"/>
          <a:stretch>
            <a:fillRect/>
          </a:stretch>
        </p:blipFill>
        <p:spPr>
          <a:xfrm>
            <a:off x="-657215" y="5786447"/>
            <a:ext cx="10935552" cy="5467776"/>
          </a:xfrm>
          <a:prstGeom prst="rect">
            <a:avLst/>
          </a:prstGeom>
        </p:spPr>
      </p:pic>
      <p:pic>
        <p:nvPicPr>
          <p:cNvPr id="10" name="Imagem 9">
            <a:extLst>
              <a:ext uri="{FF2B5EF4-FFF2-40B4-BE49-F238E27FC236}">
                <a16:creationId xmlns:a16="http://schemas.microsoft.com/office/drawing/2014/main" id="{15CDB17D-0D8B-478C-BF23-7772DD3C48F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5" name="titulo_componente">
            <a:extLst>
              <a:ext uri="{FF2B5EF4-FFF2-40B4-BE49-F238E27FC236}">
                <a16:creationId xmlns:a16="http://schemas.microsoft.com/office/drawing/2014/main" id="{8B39DEF6-D73E-4384-8AAC-0F1A61760BC3}"/>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FUNDAMENTAÇÃO TEÓRICA</a:t>
            </a:r>
            <a:endParaRPr lang="pt-BR" sz="4000" dirty="0">
              <a:effectLst/>
            </a:endParaRPr>
          </a:p>
        </p:txBody>
      </p:sp>
      <p:sp>
        <p:nvSpPr>
          <p:cNvPr id="17" name="Retângulo 16">
            <a:extLst>
              <a:ext uri="{FF2B5EF4-FFF2-40B4-BE49-F238E27FC236}">
                <a16:creationId xmlns:a16="http://schemas.microsoft.com/office/drawing/2014/main" id="{9496EB2D-C24A-4AFE-824E-46574F5DDAD2}"/>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43516"/>
            <a:ext cx="7816645" cy="4154984"/>
          </a:xfrm>
          <a:prstGeom prst="rect">
            <a:avLst/>
          </a:prstGeom>
          <a:noFill/>
        </p:spPr>
        <p:txBody>
          <a:bodyPr wrap="square" rtlCol="0">
            <a:spAutoFit/>
          </a:bodyPr>
          <a:lstStyle/>
          <a:p>
            <a:pPr marL="457200" indent="-457200" algn="just">
              <a:buFont typeface="Arial" panose="020B0604020202020204" pitchFamily="34" charset="0"/>
              <a:buChar char="•"/>
            </a:pPr>
            <a:r>
              <a:rPr lang="pt-BR" sz="2400" dirty="0"/>
              <a:t>Acesso Rápido: Encontrar o valor associado a uma chave é muito rápido.</a:t>
            </a:r>
          </a:p>
          <a:p>
            <a:pPr algn="just"/>
            <a:endParaRPr lang="pt-BR" sz="2400" dirty="0"/>
          </a:p>
          <a:p>
            <a:pPr marL="457200" indent="-457200" algn="just">
              <a:buFont typeface="Arial" panose="020B0604020202020204" pitchFamily="34" charset="0"/>
              <a:buChar char="•"/>
            </a:pPr>
            <a:r>
              <a:rPr lang="pt-BR" sz="2400" dirty="0"/>
              <a:t>Flexibilidade: Podem armazenar qualquer tipo de dado.</a:t>
            </a:r>
          </a:p>
          <a:p>
            <a:pPr algn="just"/>
            <a:endParaRPr lang="pt-BR" sz="2400" dirty="0"/>
          </a:p>
          <a:p>
            <a:pPr marL="457200" indent="-457200" algn="just">
              <a:buFont typeface="Arial" panose="020B0604020202020204" pitchFamily="34" charset="0"/>
              <a:buChar char="•"/>
            </a:pPr>
            <a:r>
              <a:rPr lang="pt-BR" sz="2400" dirty="0"/>
              <a:t>Legibilidade: O uso de chaves descritivas torna o código mais claro. </a:t>
            </a:r>
          </a:p>
          <a:p>
            <a:pPr marL="457200" indent="-457200" algn="just">
              <a:buFont typeface="Arial" panose="020B0604020202020204" pitchFamily="34" charset="0"/>
              <a:buChar char="•"/>
            </a:pPr>
            <a:endParaRPr lang="pt-BR" sz="2400" dirty="0"/>
          </a:p>
          <a:p>
            <a:pPr algn="just"/>
            <a:r>
              <a:rPr lang="pt-BR" sz="2400" dirty="0"/>
              <a:t>Por oferecerem acesso rápido aos dados usando chaves únicas, dicionários se tornam mais eficientes do que listas quando é necessário fazer buscas frequentes. Veja abaixo: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8" name="Imagem 7">
            <a:extLst>
              <a:ext uri="{FF2B5EF4-FFF2-40B4-BE49-F238E27FC236}">
                <a16:creationId xmlns:a16="http://schemas.microsoft.com/office/drawing/2014/main" id="{9A0693EB-6E23-4F1C-BC18-4B3802DC452E}"/>
              </a:ext>
            </a:extLst>
          </p:cNvPr>
          <p:cNvPicPr>
            <a:picLocks noChangeAspect="1"/>
          </p:cNvPicPr>
          <p:nvPr/>
        </p:nvPicPr>
        <p:blipFill>
          <a:blip r:embed="rId3"/>
          <a:stretch>
            <a:fillRect/>
          </a:stretch>
        </p:blipFill>
        <p:spPr>
          <a:xfrm>
            <a:off x="646529" y="6275945"/>
            <a:ext cx="8309968" cy="4154984"/>
          </a:xfrm>
          <a:prstGeom prst="rect">
            <a:avLst/>
          </a:prstGeom>
        </p:spPr>
      </p:pic>
      <p:pic>
        <p:nvPicPr>
          <p:cNvPr id="10" name="Imagem 9">
            <a:extLst>
              <a:ext uri="{FF2B5EF4-FFF2-40B4-BE49-F238E27FC236}">
                <a16:creationId xmlns:a16="http://schemas.microsoft.com/office/drawing/2014/main" id="{9707214A-DA65-44DF-81A9-BE92D34561F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1" name="titulo_componente">
            <a:extLst>
              <a:ext uri="{FF2B5EF4-FFF2-40B4-BE49-F238E27FC236}">
                <a16:creationId xmlns:a16="http://schemas.microsoft.com/office/drawing/2014/main" id="{211ADD08-D6AD-480F-8FCA-6418ED127BED}"/>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VANTAGENS DOS DICIONÁRIOS</a:t>
            </a:r>
            <a:endParaRPr lang="pt-BR" sz="4000" dirty="0">
              <a:effectLst/>
            </a:endParaRPr>
          </a:p>
        </p:txBody>
      </p:sp>
      <p:sp>
        <p:nvSpPr>
          <p:cNvPr id="12" name="Retângulo 11">
            <a:extLst>
              <a:ext uri="{FF2B5EF4-FFF2-40B4-BE49-F238E27FC236}">
                <a16:creationId xmlns:a16="http://schemas.microsoft.com/office/drawing/2014/main" id="{4449F3CC-D0B8-4A86-A8D0-F59663647460}"/>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556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MANIPULAÇÃO DE DICIONÁRIOS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830997"/>
          </a:xfrm>
          <a:prstGeom prst="rect">
            <a:avLst/>
          </a:prstGeom>
          <a:noFill/>
        </p:spPr>
        <p:txBody>
          <a:bodyPr wrap="square" rtlCol="0">
            <a:spAutoFit/>
          </a:bodyPr>
          <a:lstStyle/>
          <a:p>
            <a:pPr algn="just"/>
            <a:r>
              <a:rPr lang="pt-BR" sz="2400" dirty="0">
                <a:solidFill>
                  <a:schemeClr val="bg1"/>
                </a:solidFill>
              </a:rPr>
              <a:t>Aprenda como adicionar novos pares chave-valor, atualizar os existentes, ou removê-los.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6</a:t>
            </a:fld>
            <a:endParaRPr lang="pt-BR" dirty="0"/>
          </a:p>
        </p:txBody>
      </p:sp>
    </p:spTree>
    <p:extLst>
      <p:ext uri="{BB962C8B-B14F-4D97-AF65-F5344CB8AC3E}">
        <p14:creationId xmlns:p14="http://schemas.microsoft.com/office/powerpoint/2010/main" val="297671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59558"/>
            <a:ext cx="7816645" cy="4154984"/>
          </a:xfrm>
          <a:prstGeom prst="rect">
            <a:avLst/>
          </a:prstGeom>
          <a:noFill/>
        </p:spPr>
        <p:txBody>
          <a:bodyPr wrap="square" rtlCol="0">
            <a:spAutoFit/>
          </a:bodyPr>
          <a:lstStyle/>
          <a:p>
            <a:pPr algn="just"/>
            <a:r>
              <a:rPr lang="pt-BR" sz="2400" dirty="0"/>
              <a:t>Para adicionar novos pares chave-valor, é preciso chamar o nome do dicionário, seguido da chave, entre colchetes ‘[]‘, correspondente ao valor que se deseja adicionar e, após isso, atribuir esta chave ao novo valor por meio do sinal de atribuição ‘ = ‘. </a:t>
            </a:r>
          </a:p>
          <a:p>
            <a:pPr algn="just"/>
            <a:endParaRPr lang="pt-BR" sz="2400" dirty="0"/>
          </a:p>
          <a:p>
            <a:pPr algn="just"/>
            <a:r>
              <a:rPr lang="pt-BR" sz="2400" dirty="0"/>
              <a:t>Já para atualizar algum valor, basta fazer o mesmo; porém, utilizando o nome da chave que se deseja atualizar no interior dos colchetes. Levando em conta o dicionário ‘aluno’ mostrado na página 4, demonstra-se como manipular chave-valor no exemplo abaixo: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0" name="Imagem 9">
            <a:extLst>
              <a:ext uri="{FF2B5EF4-FFF2-40B4-BE49-F238E27FC236}">
                <a16:creationId xmlns:a16="http://schemas.microsoft.com/office/drawing/2014/main" id="{3E94C55E-B03B-4CB6-A99E-E95AB65B7AA1}"/>
              </a:ext>
            </a:extLst>
          </p:cNvPr>
          <p:cNvPicPr>
            <a:picLocks noChangeAspect="1"/>
          </p:cNvPicPr>
          <p:nvPr/>
        </p:nvPicPr>
        <p:blipFill>
          <a:blip r:embed="rId3"/>
          <a:stretch>
            <a:fillRect/>
          </a:stretch>
        </p:blipFill>
        <p:spPr>
          <a:xfrm>
            <a:off x="0" y="6693603"/>
            <a:ext cx="9601200" cy="3713672"/>
          </a:xfrm>
          <a:prstGeom prst="rect">
            <a:avLst/>
          </a:prstGeom>
        </p:spPr>
      </p:pic>
      <p:pic>
        <p:nvPicPr>
          <p:cNvPr id="17" name="Imagem 16">
            <a:extLst>
              <a:ext uri="{FF2B5EF4-FFF2-40B4-BE49-F238E27FC236}">
                <a16:creationId xmlns:a16="http://schemas.microsoft.com/office/drawing/2014/main" id="{9EFA4F87-8525-403F-B7F3-248C5208858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1" name="titulo_componente">
            <a:extLst>
              <a:ext uri="{FF2B5EF4-FFF2-40B4-BE49-F238E27FC236}">
                <a16:creationId xmlns:a16="http://schemas.microsoft.com/office/drawing/2014/main" id="{CB8A3CBE-BBB1-425B-960C-6D983FC54C1F}"/>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ADICIONANDO E ATUALIZANDO ITENS</a:t>
            </a:r>
            <a:endParaRPr lang="pt-BR" sz="4000" dirty="0">
              <a:effectLst/>
            </a:endParaRPr>
          </a:p>
        </p:txBody>
      </p:sp>
      <p:sp>
        <p:nvSpPr>
          <p:cNvPr id="12" name="Retângulo 11">
            <a:extLst>
              <a:ext uri="{FF2B5EF4-FFF2-40B4-BE49-F238E27FC236}">
                <a16:creationId xmlns:a16="http://schemas.microsoft.com/office/drawing/2014/main" id="{73FBCBB3-F4DA-4D4C-8981-313459F8B8B0}"/>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346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75600"/>
            <a:ext cx="7816645" cy="1200329"/>
          </a:xfrm>
          <a:prstGeom prst="rect">
            <a:avLst/>
          </a:prstGeom>
          <a:noFill/>
        </p:spPr>
        <p:txBody>
          <a:bodyPr wrap="square" rtlCol="0">
            <a:spAutoFit/>
          </a:bodyPr>
          <a:lstStyle/>
          <a:p>
            <a:pPr algn="just"/>
            <a:r>
              <a:rPr lang="pt-BR" sz="2400" dirty="0"/>
              <a:t>É possível remover itens de um dicionário por meio do método pop, ou da palavra-chave </a:t>
            </a:r>
            <a:r>
              <a:rPr lang="pt-BR" sz="2400" dirty="0" err="1"/>
              <a:t>del</a:t>
            </a:r>
            <a:r>
              <a:rPr lang="pt-BR" sz="2400" dirty="0"/>
              <a:t>, conforme mostrado a seguir:</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8" name="Imagem 7">
            <a:extLst>
              <a:ext uri="{FF2B5EF4-FFF2-40B4-BE49-F238E27FC236}">
                <a16:creationId xmlns:a16="http://schemas.microsoft.com/office/drawing/2014/main" id="{DA7B6A7A-362B-4754-808B-1D2A5DA23AB7}"/>
              </a:ext>
            </a:extLst>
          </p:cNvPr>
          <p:cNvPicPr>
            <a:picLocks noChangeAspect="1"/>
          </p:cNvPicPr>
          <p:nvPr/>
        </p:nvPicPr>
        <p:blipFill>
          <a:blip r:embed="rId3"/>
          <a:stretch>
            <a:fillRect/>
          </a:stretch>
        </p:blipFill>
        <p:spPr>
          <a:xfrm>
            <a:off x="0" y="3911656"/>
            <a:ext cx="9601200" cy="6261652"/>
          </a:xfrm>
          <a:prstGeom prst="rect">
            <a:avLst/>
          </a:prstGeom>
        </p:spPr>
      </p:pic>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0" name="titulo_componente">
            <a:extLst>
              <a:ext uri="{FF2B5EF4-FFF2-40B4-BE49-F238E27FC236}">
                <a16:creationId xmlns:a16="http://schemas.microsoft.com/office/drawing/2014/main" id="{47969251-4746-4B9B-91B9-CD734C1EA9A5}"/>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REMOVENDO ITENS</a:t>
            </a:r>
            <a:endParaRPr lang="pt-BR" sz="4000" dirty="0">
              <a:effectLst/>
            </a:endParaRPr>
          </a:p>
        </p:txBody>
      </p:sp>
      <p:sp>
        <p:nvSpPr>
          <p:cNvPr id="11" name="Retângulo 10">
            <a:extLst>
              <a:ext uri="{FF2B5EF4-FFF2-40B4-BE49-F238E27FC236}">
                <a16:creationId xmlns:a16="http://schemas.microsoft.com/office/drawing/2014/main" id="{AA19A9C3-1219-4C92-9CCD-5F66BD7D20C6}"/>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6707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ITERAÇÕES E MÉTODOS ÚTEIS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Os métodos dos dicionários facilitam a obtenção de listas de chaves, valores e itens, tornando a manipulação de dados mais intuitiva.</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387114052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5568</TotalTime>
  <Words>1207</Words>
  <Application>Microsoft Office PowerPoint</Application>
  <PresentationFormat>Papel A3 (297 x 420 mm)</PresentationFormat>
  <Paragraphs>101</Paragraphs>
  <Slides>19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Arial</vt:lpstr>
      <vt:lpstr>Benguiat</vt:lpstr>
      <vt:lpstr>Calibri</vt:lpstr>
      <vt:lpstr>Calibri Light</vt:lpstr>
      <vt:lpstr>Impact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Pedro Augusto Rego da Silva</cp:lastModifiedBy>
  <cp:revision>87</cp:revision>
  <dcterms:created xsi:type="dcterms:W3CDTF">2023-06-15T14:34:16Z</dcterms:created>
  <dcterms:modified xsi:type="dcterms:W3CDTF">2024-05-22T17:36:24Z</dcterms:modified>
</cp:coreProperties>
</file>