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1"/>
  </p:notesMasterIdLst>
  <p:sldIdLst>
    <p:sldId id="446" r:id="rId5"/>
    <p:sldId id="451" r:id="rId6"/>
    <p:sldId id="450" r:id="rId7"/>
    <p:sldId id="452" r:id="rId8"/>
    <p:sldId id="457" r:id="rId9"/>
    <p:sldId id="270" r:id="rId1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2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https://colab.research.google.com/drive/1zmeSTP3J5zu2d5fHgsQC06DyYEYJFXq1?usp=sharing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12/06/2024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26FE383-15BF-3792-C21D-B644B814F0B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Google Shape;57;p2"/>
          <p:cNvSpPr txBox="1"/>
          <p:nvPr/>
        </p:nvSpPr>
        <p:spPr>
          <a:xfrm>
            <a:off x="490382" y="287686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Prof. Dr. Diego Renan Bruno</a:t>
            </a:r>
            <a:endParaRPr sz="1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54127" y="395932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Redes 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Rastreamento</a:t>
            </a: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Prática</a:t>
            </a:r>
            <a:endParaRPr lang="en-US" sz="40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29B4-F624-C3E4-3771-5B9A0887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1896"/>
            <a:ext cx="9144000" cy="896006"/>
          </a:xfrm>
          <a:prstGeom prst="rect">
            <a:avLst/>
          </a:prstGeom>
        </p:spPr>
      </p:pic>
      <p:pic>
        <p:nvPicPr>
          <p:cNvPr id="16" name="Picture 2" descr="YOLO Darknet TXT Annotation Format">
            <a:extLst>
              <a:ext uri="{FF2B5EF4-FFF2-40B4-BE49-F238E27FC236}">
                <a16:creationId xmlns:a16="http://schemas.microsoft.com/office/drawing/2014/main" id="{5816BBA8-5B02-F357-C879-16F374AA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70" y="4038114"/>
            <a:ext cx="2198595" cy="10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OpenCV – Wikipédia, a enciclopédia livre">
            <a:extLst>
              <a:ext uri="{FF2B5EF4-FFF2-40B4-BE49-F238E27FC236}">
                <a16:creationId xmlns:a16="http://schemas.microsoft.com/office/drawing/2014/main" id="{F8DA768E-C788-0F15-556B-1197172A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2" y="4058785"/>
            <a:ext cx="901835" cy="11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ensorFlow Logo PNG Vector (SVG) Free Download">
            <a:extLst>
              <a:ext uri="{FF2B5EF4-FFF2-40B4-BE49-F238E27FC236}">
                <a16:creationId xmlns:a16="http://schemas.microsoft.com/office/drawing/2014/main" id="{54567830-385B-C6D6-0454-F9641D27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4107906"/>
            <a:ext cx="833302" cy="8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nception v3 - Thambi Chat Bots Platform">
            <a:extLst>
              <a:ext uri="{FF2B5EF4-FFF2-40B4-BE49-F238E27FC236}">
                <a16:creationId xmlns:a16="http://schemas.microsoft.com/office/drawing/2014/main" id="{539FDA08-8AEA-B8C6-6D78-1542F96B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79775"/>
            <a:ext cx="828927" cy="82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16198E6-4567-EA83-1EB6-A31B9219D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google colab neural network for Sale OFF 60%">
            <a:extLst>
              <a:ext uri="{FF2B5EF4-FFF2-40B4-BE49-F238E27FC236}">
                <a16:creationId xmlns:a16="http://schemas.microsoft.com/office/drawing/2014/main" id="{6AAE8D76-4B9F-9E70-D00E-507C6659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5" y="4081744"/>
            <a:ext cx="1177095" cy="117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ACFCF6E-EC17-27D8-8846-DD576FC1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3520547"/>
            <a:ext cx="1195571" cy="4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Visão computacional — 1. Visão computacional é algo muito legal… | by  Henrique Peixoto Machado | Medium">
            <a:extLst>
              <a:ext uri="{FF2B5EF4-FFF2-40B4-BE49-F238E27FC236}">
                <a16:creationId xmlns:a16="http://schemas.microsoft.com/office/drawing/2014/main" id="{60AA6BB3-179B-0EDA-C06D-771E7D77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10" y="51751"/>
            <a:ext cx="3368720" cy="336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7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43A69F0-8FC6-5800-ECC1-455DAB7BE105}"/>
              </a:ext>
            </a:extLst>
          </p:cNvPr>
          <p:cNvSpPr/>
          <p:nvPr/>
        </p:nvSpPr>
        <p:spPr>
          <a:xfrm>
            <a:off x="-14187" y="0"/>
            <a:ext cx="9119671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2196E-3998-03B5-5978-DAC2A541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DF0EEF-E4C3-7780-A1E5-425076A91F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58;p2">
            <a:extLst>
              <a:ext uri="{FF2B5EF4-FFF2-40B4-BE49-F238E27FC236}">
                <a16:creationId xmlns:a16="http://schemas.microsoft.com/office/drawing/2014/main" id="{C72145C4-98FA-7D92-A2E2-E3D71C725158}"/>
              </a:ext>
            </a:extLst>
          </p:cNvPr>
          <p:cNvSpPr txBox="1"/>
          <p:nvPr/>
        </p:nvSpPr>
        <p:spPr>
          <a:xfrm>
            <a:off x="685968" y="610241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 </a:t>
            </a:r>
            <a:r>
              <a:rPr lang="pt-BR" sz="3600" b="1" i="0" u="none" strike="noStrike" cap="none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Yolo</a:t>
            </a: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Rastreamento 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pt-BR" sz="2200" b="1" dirty="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200" b="1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Visão Computacional</a:t>
            </a:r>
            <a:endParaRPr lang="pt-BR" sz="2200" b="1" u="none" strike="noStrike" cap="none" dirty="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A9CD828-7828-05C1-5BA2-DDE9694C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isão computacional — 1. Visão computacional é algo muito legal… | by  Henrique Peixoto Machado | Medium">
            <a:extLst>
              <a:ext uri="{FF2B5EF4-FFF2-40B4-BE49-F238E27FC236}">
                <a16:creationId xmlns:a16="http://schemas.microsoft.com/office/drawing/2014/main" id="{15FB5A1C-0E13-0DC9-7CD1-8B2D67C2F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127" y="637727"/>
            <a:ext cx="3368720" cy="336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21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  <a:sym typeface="Wingdings" pitchFamily="2" charset="2"/>
              </a:rPr>
              <a:t> Detecção de objetos: </a:t>
            </a:r>
            <a:r>
              <a:rPr lang="pt-BR" sz="2200" b="1" dirty="0">
                <a:latin typeface="Arial Narrow" pitchFamily="34" charset="0"/>
                <a:sym typeface="Wingdings" pitchFamily="2" charset="2"/>
              </a:rPr>
              <a:t>Detecção + Rastreamento em função do tempo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66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YOLO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 descr="node-moving-things-tracker - npm">
            <a:extLst>
              <a:ext uri="{FF2B5EF4-FFF2-40B4-BE49-F238E27FC236}">
                <a16:creationId xmlns:a16="http://schemas.microsoft.com/office/drawing/2014/main" id="{CB329612-12A2-A75F-2506-13D49ACE7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25" y="1560473"/>
            <a:ext cx="3553695" cy="357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Machine-Learning-Gif - Artificial Intelligence Centre | KTU">
            <a:extLst>
              <a:ext uri="{FF2B5EF4-FFF2-40B4-BE49-F238E27FC236}">
                <a16:creationId xmlns:a16="http://schemas.microsoft.com/office/drawing/2014/main" id="{7CD2AFB3-2249-C378-6AF8-78AB636BE8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9631" y="1136651"/>
            <a:ext cx="38100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411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  <a:sym typeface="Wingdings" pitchFamily="2" charset="2"/>
              </a:rPr>
              <a:t> Detecção de objetos: </a:t>
            </a:r>
            <a:r>
              <a:rPr lang="pt-BR" sz="2200" b="1" dirty="0">
                <a:latin typeface="Arial Narrow" pitchFamily="34" charset="0"/>
                <a:sym typeface="Wingdings" pitchFamily="2" charset="2"/>
              </a:rPr>
              <a:t>Detecção + Rastreamento em função do tempo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66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YOLO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6" descr="Machine-Learning-Gif - Artificial Intelligence Centre | KTU">
            <a:extLst>
              <a:ext uri="{FF2B5EF4-FFF2-40B4-BE49-F238E27FC236}">
                <a16:creationId xmlns:a16="http://schemas.microsoft.com/office/drawing/2014/main" id="{7CD2AFB3-2249-C378-6AF8-78AB636BE8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395" y="1766230"/>
            <a:ext cx="3087710" cy="3087710"/>
          </a:xfrm>
          <a:prstGeom prst="rect">
            <a:avLst/>
          </a:prstGeom>
          <a:noFill/>
        </p:spPr>
      </p:pic>
      <p:pic>
        <p:nvPicPr>
          <p:cNvPr id="2050" name="Picture 2" descr="SORT - Deep SORT : Một góc nhìn về Object Tracking (phần 1)">
            <a:extLst>
              <a:ext uri="{FF2B5EF4-FFF2-40B4-BE49-F238E27FC236}">
                <a16:creationId xmlns:a16="http://schemas.microsoft.com/office/drawing/2014/main" id="{F8DFD382-7621-FF47-006F-CFFB64654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8140"/>
            <a:ext cx="6356195" cy="35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66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YOLO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</a:t>
            </a:r>
            <a:r>
              <a:rPr lang="pt-BR" sz="3600" b="1" i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pt-BR" sz="3600" b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temporal 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6" descr="Machine-Learning-Gif - Artificial Intelligence Centre | KTU">
            <a:extLst>
              <a:ext uri="{FF2B5EF4-FFF2-40B4-BE49-F238E27FC236}">
                <a16:creationId xmlns:a16="http://schemas.microsoft.com/office/drawing/2014/main" id="{7CD2AFB3-2249-C378-6AF8-78AB636BE8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395" y="1766230"/>
            <a:ext cx="3087710" cy="3087710"/>
          </a:xfrm>
          <a:prstGeom prst="rect">
            <a:avLst/>
          </a:prstGeom>
          <a:noFill/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3B31F0-D13E-9F9B-6DBE-DD57664231F3}"/>
              </a:ext>
            </a:extLst>
          </p:cNvPr>
          <p:cNvSpPr txBox="1"/>
          <p:nvPr/>
        </p:nvSpPr>
        <p:spPr>
          <a:xfrm>
            <a:off x="307974" y="577453"/>
            <a:ext cx="669499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latin typeface="Arial Narrow" pitchFamily="34" charset="0"/>
            </a:endParaRPr>
          </a:p>
          <a:p>
            <a:endParaRPr lang="pt-BR" sz="1400" dirty="0">
              <a:latin typeface="Arial Narrow" pitchFamily="34" charset="0"/>
            </a:endParaRPr>
          </a:p>
          <a:p>
            <a:r>
              <a:rPr lang="pt-BR" sz="1800" b="1" i="1" dirty="0" err="1">
                <a:latin typeface="Arial Narrow" pitchFamily="34" charset="0"/>
              </a:rPr>
              <a:t>Deep</a:t>
            </a:r>
            <a:r>
              <a:rPr lang="pt-BR" sz="1800" b="1" i="1" dirty="0">
                <a:latin typeface="Arial Narrow" pitchFamily="34" charset="0"/>
              </a:rPr>
              <a:t> Learning </a:t>
            </a:r>
            <a:r>
              <a:rPr lang="pt-BR" sz="1800" b="1" dirty="0">
                <a:latin typeface="Arial Narrow" pitchFamily="34" charset="0"/>
              </a:rPr>
              <a:t>+ LSTM</a:t>
            </a:r>
          </a:p>
        </p:txBody>
      </p:sp>
      <p:pic>
        <p:nvPicPr>
          <p:cNvPr id="5122" name="Picture 2" descr="Motion-compensated online object tracking for activity detection and crowd  behavior analysis | SpringerLink">
            <a:extLst>
              <a:ext uri="{FF2B5EF4-FFF2-40B4-BE49-F238E27FC236}">
                <a16:creationId xmlns:a16="http://schemas.microsoft.com/office/drawing/2014/main" id="{87C2F3C2-E4A3-9013-8C8B-8C5C0D14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6336"/>
            <a:ext cx="5783766" cy="359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6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F386B8-84D0-4596-B99C-106C007BBB3D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512B29E1-F00C-4979-8B90-B3E8424CDC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BC7DD2-0DFB-4ED0-8D30-C6D032D8C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124</Words>
  <Application>Microsoft Office PowerPoint</Application>
  <PresentationFormat>Apresentação na tela (16:9)</PresentationFormat>
  <Paragraphs>29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Simple Light</vt:lpstr>
      <vt:lpstr>Apresentação do PowerPoint</vt:lpstr>
      <vt:lpstr> </vt:lpstr>
      <vt:lpstr>    Detecção de objetos: Detecção + Rastreamento em função do tempo    </vt:lpstr>
      <vt:lpstr>    Detecção de objetos: Detecção + Rastreamento em função do tempo   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72</cp:revision>
  <dcterms:modified xsi:type="dcterms:W3CDTF">2024-06-12T14:49:02Z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