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89" r:id="rId1"/>
  </p:sldMasterIdLst>
  <p:notesMasterIdLst>
    <p:notesMasterId r:id="rId34"/>
  </p:notesMasterIdLst>
  <p:sldIdLst>
    <p:sldId id="484" r:id="rId2"/>
    <p:sldId id="438" r:id="rId3"/>
    <p:sldId id="443" r:id="rId4"/>
    <p:sldId id="444" r:id="rId5"/>
    <p:sldId id="445" r:id="rId6"/>
    <p:sldId id="446" r:id="rId7"/>
    <p:sldId id="447" r:id="rId8"/>
    <p:sldId id="448" r:id="rId9"/>
    <p:sldId id="449" r:id="rId10"/>
    <p:sldId id="439" r:id="rId11"/>
    <p:sldId id="450" r:id="rId12"/>
    <p:sldId id="451" r:id="rId13"/>
    <p:sldId id="452" r:id="rId14"/>
    <p:sldId id="453" r:id="rId15"/>
    <p:sldId id="463" r:id="rId16"/>
    <p:sldId id="480" r:id="rId17"/>
    <p:sldId id="441" r:id="rId18"/>
    <p:sldId id="465" r:id="rId19"/>
    <p:sldId id="466" r:id="rId20"/>
    <p:sldId id="467" r:id="rId21"/>
    <p:sldId id="468" r:id="rId22"/>
    <p:sldId id="469" r:id="rId23"/>
    <p:sldId id="470" r:id="rId24"/>
    <p:sldId id="471" r:id="rId25"/>
    <p:sldId id="481" r:id="rId26"/>
    <p:sldId id="483" r:id="rId27"/>
    <p:sldId id="482" r:id="rId28"/>
    <p:sldId id="442" r:id="rId29"/>
    <p:sldId id="472" r:id="rId30"/>
    <p:sldId id="473" r:id="rId31"/>
    <p:sldId id="474" r:id="rId32"/>
    <p:sldId id="282" r:id="rId33"/>
  </p:sldIdLst>
  <p:sldSz cx="10080625" cy="7559675"/>
  <p:notesSz cx="7772400" cy="10058400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00"/>
    <a:srgbClr val="A50021"/>
    <a:srgbClr val="000066"/>
    <a:srgbClr val="FFFF00"/>
    <a:srgbClr val="00FF00"/>
    <a:srgbClr val="00CC99"/>
    <a:srgbClr val="00FF99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1284" y="5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-3744" y="-96"/>
      </p:cViewPr>
      <p:guideLst>
        <p:guide orient="horz" pos="2880"/>
        <p:guide pos="2160"/>
      </p:guideLst>
    </p:cSldViewPr>
  </p:notesViewPr>
  <p:gridSpacing cx="57607" cy="57607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0A52964C-0BCB-42DE-80EC-AD21CB027D8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ＭＳ Ｐゴシック" charset="-128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7AEFA667-12A0-40B6-9D82-C73C2968341D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1267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8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FCB659B4-07E5-44E1-ABCB-01DA0C23552A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9699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0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E8CBF31C-907E-4DBB-8A8A-3276E7384CFC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1747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8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51BC5ADB-F057-4E14-AFA9-5C017A064C4B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3795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6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90560B55-6840-4F22-8027-9634F87141D5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5843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4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6D5266A7-560C-48E4-929E-A33802D2FB9C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7891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2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AC7DA036-289A-4705-843B-AEF6D532699B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9939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4FB9A49B-1B56-45CA-97F4-345E9F03F9EE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41987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8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9F77BDBC-9672-477B-AC59-81D5598A6DBC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44035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6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033AC141-59D4-40D8-A5A0-3F267F89D8F9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46083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4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D505B11A-957B-449A-BD53-40EB17439520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48131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2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AEC2E7E6-1DC5-4F2F-B752-7D4AA7BD387D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3315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6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ED4B7693-E66E-4F6F-B81A-9B8FA2D3E3A7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50179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80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760D66B4-573E-4300-A0F0-679E9A40D1B1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52227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8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36DC3EA3-CEC6-42CD-B06A-FCCF7F5E16BF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54275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6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173CB4A3-FCDA-4BB7-A92D-E0DD67B57588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56323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4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4D64ED7-B3EA-418B-9C3E-9D6FE6DE4B02}" type="slidenum">
              <a:rPr lang="en-US" altLang="en-US" sz="1400" smtClean="0">
                <a:ea typeface="Arial Unicode MS" pitchFamily="34" charset="-128"/>
              </a:rPr>
              <a:pPr>
                <a:spcBef>
                  <a:spcPct val="0"/>
                </a:spcBef>
              </a:pPr>
              <a:t>32</a:t>
            </a:fld>
            <a:endParaRPr lang="en-US" altLang="en-US" sz="1400" smtClean="0">
              <a:ea typeface="Arial Unicode MS" pitchFamily="34" charset="-128"/>
            </a:endParaRPr>
          </a:p>
        </p:txBody>
      </p:sp>
      <p:sp>
        <p:nvSpPr>
          <p:cNvPr id="63491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altLang="en-US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1CB5BD0D-AB34-4D94-8868-79958A4E387A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5363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4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66FECDE7-1152-4ADE-AC0A-50E4F28764A7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7411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2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7EB1E632-C638-4594-BB4C-32347E1F9F6A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9459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60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D95199AC-13E7-4DA6-85F5-2BAE17D03589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1507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8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8E6AED51-FA37-4DBF-82C7-8C8FEBA17FC8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3555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6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160E1A57-9DAB-4BEF-AFEF-9F0B5B32F90D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5603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4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60D4410F-0831-4863-87E6-6C31F5FFDEC6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7651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2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82963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7" r="54884"/>
          <a:stretch>
            <a:fillRect/>
          </a:stretch>
        </p:blipFill>
        <p:spPr bwMode="auto">
          <a:xfrm>
            <a:off x="3305175" y="-36513"/>
            <a:ext cx="1355725" cy="104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45" r="47696"/>
          <a:stretch>
            <a:fillRect/>
          </a:stretch>
        </p:blipFill>
        <p:spPr bwMode="auto">
          <a:xfrm>
            <a:off x="3144838" y="0"/>
            <a:ext cx="174625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423" y="3667052"/>
            <a:ext cx="8568531" cy="951508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6614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7422" y="4632949"/>
            <a:ext cx="7560469" cy="6084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646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711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Portrai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91424" y="3667052"/>
            <a:ext cx="4692891" cy="951508"/>
          </a:xfrm>
          <a:prstGeom prst="rect">
            <a:avLst/>
          </a:prstGeom>
        </p:spPr>
        <p:txBody>
          <a:bodyPr anchor="b"/>
          <a:lstStyle>
            <a:lvl1pPr algn="l">
              <a:defRPr sz="4409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391424" y="4632949"/>
            <a:ext cx="4692891" cy="6084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5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754688" y="436517"/>
            <a:ext cx="3968750" cy="634933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>
          <a:xfrm>
            <a:off x="392113" y="5260975"/>
            <a:ext cx="2268537" cy="401638"/>
          </a:xfrm>
          <a:prstGeom prst="rect">
            <a:avLst/>
          </a:prstGeom>
        </p:spPr>
        <p:txBody>
          <a:bodyPr/>
          <a:lstStyle>
            <a:lvl1pPr>
              <a:defRPr sz="1764" smtClean="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CF282B3D-F54C-45FE-BF12-E5BF32127E3C}" type="datetimeFigureOut">
              <a:rPr lang="en-GB"/>
              <a:pPr>
                <a:defRPr/>
              </a:pPr>
              <a:t>09/10/2018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615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Landscape image (half p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363423" y="1867129"/>
            <a:ext cx="4692891" cy="951508"/>
          </a:xfrm>
          <a:prstGeom prst="rect">
            <a:avLst/>
          </a:prstGeom>
        </p:spPr>
        <p:txBody>
          <a:bodyPr anchor="b"/>
          <a:lstStyle>
            <a:lvl1pPr algn="l">
              <a:defRPr sz="4409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363423" y="2833027"/>
            <a:ext cx="4692891" cy="6084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5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363422" y="3881795"/>
            <a:ext cx="9289611" cy="26945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>
          <a:xfrm>
            <a:off x="363538" y="3460750"/>
            <a:ext cx="2268537" cy="401638"/>
          </a:xfrm>
          <a:prstGeom prst="rect">
            <a:avLst/>
          </a:prstGeom>
        </p:spPr>
        <p:txBody>
          <a:bodyPr/>
          <a:lstStyle>
            <a:lvl1pPr>
              <a:defRPr sz="1764" smtClean="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F015E21-411C-462E-B717-F50F3662BC8C}" type="datetimeFigureOut">
              <a:rPr lang="en-GB"/>
              <a:pPr>
                <a:defRPr/>
              </a:pPr>
              <a:t>09/10/2018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5763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47675" y="1133475"/>
            <a:ext cx="92868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406025" y="289733"/>
            <a:ext cx="5096316" cy="788249"/>
          </a:xfrm>
          <a:prstGeom prst="rect">
            <a:avLst/>
          </a:prstGeom>
        </p:spPr>
        <p:txBody>
          <a:bodyPr anchor="t"/>
          <a:lstStyle>
            <a:lvl1pPr algn="l">
              <a:defRPr sz="2646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894365" y="1441938"/>
            <a:ext cx="3787670" cy="52599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06025" y="1441938"/>
            <a:ext cx="5096316" cy="4686293"/>
          </a:xfrm>
          <a:prstGeom prst="rect">
            <a:avLst/>
          </a:prstGeom>
        </p:spPr>
        <p:txBody>
          <a:bodyPr/>
          <a:lstStyle>
            <a:lvl1pPr marL="0" marR="0" indent="0" algn="l" defTabSz="1007943" rtl="0" eaLnBrk="1" fontAlgn="auto" latinLnBrk="0" hangingPunct="1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086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266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447675" y="1133475"/>
            <a:ext cx="92868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448028" y="345703"/>
            <a:ext cx="9328878" cy="788249"/>
          </a:xfrm>
          <a:prstGeom prst="rect">
            <a:avLst/>
          </a:prstGeom>
        </p:spPr>
        <p:txBody>
          <a:bodyPr anchor="t"/>
          <a:lstStyle>
            <a:lvl1pPr algn="l">
              <a:defRPr sz="2646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06025" y="1647149"/>
            <a:ext cx="9328878" cy="4607807"/>
          </a:xfrm>
          <a:prstGeom prst="rect">
            <a:avLst/>
          </a:prstGeom>
        </p:spPr>
        <p:txBody>
          <a:bodyPr/>
          <a:lstStyle>
            <a:lvl1pPr marL="0" marR="0" indent="0" algn="l" defTabSz="1007943" rtl="0" eaLnBrk="1" fontAlgn="auto" latinLnBrk="0" hangingPunct="1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086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570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07419" y="2267502"/>
            <a:ext cx="4692891" cy="951508"/>
          </a:xfrm>
          <a:prstGeom prst="rect">
            <a:avLst/>
          </a:prstGeom>
        </p:spPr>
        <p:txBody>
          <a:bodyPr anchor="b"/>
          <a:lstStyle>
            <a:lvl1pPr algn="l">
              <a:defRPr sz="4409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307418" y="3266606"/>
            <a:ext cx="4692891" cy="6084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5" baseline="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30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2084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6680200"/>
            <a:ext cx="1679575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3288" y="6756400"/>
            <a:ext cx="1444625" cy="37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8475" y="6742113"/>
            <a:ext cx="162718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862F96-17BC-1D46-B6DF-8EEA1A6DE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4338" y="1516063"/>
            <a:ext cx="9280525" cy="4795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0" name="TextBox 6"/>
          <p:cNvSpPr txBox="1">
            <a:spLocks noChangeArrowheads="1"/>
          </p:cNvSpPr>
          <p:nvPr/>
        </p:nvSpPr>
        <p:spPr bwMode="auto">
          <a:xfrm>
            <a:off x="-173038" y="6470650"/>
            <a:ext cx="1857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 altLang="en-US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>
          <a:xfrm>
            <a:off x="414338" y="419100"/>
            <a:ext cx="9280525" cy="971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pic>
        <p:nvPicPr>
          <p:cNvPr id="1032" name="Picture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6735763"/>
            <a:ext cx="2078038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03" r:id="rId7"/>
  </p:sldLayoutIdLst>
  <p:txStyles>
    <p:titleStyle>
      <a:lvl1pPr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 kern="1200">
          <a:solidFill>
            <a:schemeClr val="tx1"/>
          </a:solidFill>
          <a:latin typeface="+mn-lt"/>
          <a:ea typeface="+mj-ea"/>
          <a:cs typeface="Arial" panose="020B0604020202020204" pitchFamily="34" charset="0"/>
        </a:defRPr>
      </a:lvl1pPr>
      <a:lvl2pPr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2pPr>
      <a:lvl3pPr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3pPr>
      <a:lvl4pPr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4pPr>
      <a:lvl5pPr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5pPr>
      <a:lvl6pPr marL="457200"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6pPr>
      <a:lvl7pPr marL="914400"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7pPr>
      <a:lvl8pPr marL="1371600"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8pPr>
      <a:lvl9pPr marL="1828800"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9pPr>
    </p:titleStyle>
    <p:bodyStyle>
      <a:lvl1pPr marL="250825" indent="-250825" algn="l" defTabSz="1006475" rtl="0" fontAlgn="base">
        <a:lnSpc>
          <a:spcPct val="90000"/>
        </a:lnSpc>
        <a:spcBef>
          <a:spcPts val="1100"/>
        </a:spcBef>
        <a:spcAft>
          <a:spcPct val="0"/>
        </a:spcAft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55650" indent="-250825" algn="l" defTabSz="1006475" rtl="0" fontAlgn="base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258888" indent="-250825" algn="l" defTabSz="1006475" rtl="0" fontAlgn="base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3713" indent="-250825" algn="l" defTabSz="1006475" rtl="0" fontAlgn="base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266950" indent="-250825" algn="l" defTabSz="1006475" rtl="0" fontAlgn="base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 bwMode="auto">
          <a:xfrm>
            <a:off x="377825" y="3667125"/>
            <a:ext cx="8567738" cy="950913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altLang="en-US" sz="6000" smtClean="0">
                <a:solidFill>
                  <a:srgbClr val="000000"/>
                </a:solidFill>
              </a:rPr>
              <a:t>Python</a:t>
            </a:r>
            <a:endParaRPr lang="en-GB" altLang="en-US" sz="6000" smtClean="0"/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 bwMode="auto">
          <a:xfrm>
            <a:off x="377825" y="4632325"/>
            <a:ext cx="7559675" cy="6096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400" smtClean="0">
                <a:solidFill>
                  <a:srgbClr val="000000"/>
                </a:solidFill>
              </a:rPr>
              <a:t>Slicing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65150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Python checks bounds when indexing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6515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Python checks bounds when indexing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But truncates when slicing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6515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Python checks bounds when indexing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But truncates when slicing</a:t>
            </a:r>
          </a:p>
        </p:txBody>
      </p:sp>
      <p:sp>
        <p:nvSpPr>
          <p:cNvPr id="30723" name="Text Box 2"/>
          <p:cNvSpPr txBox="1">
            <a:spLocks noChangeArrowheads="1"/>
          </p:cNvSpPr>
          <p:nvPr/>
        </p:nvSpPr>
        <p:spPr bwMode="auto">
          <a:xfrm>
            <a:off x="546100" y="2224088"/>
            <a:ext cx="4494213" cy="385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element = 'uranium'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</a:p>
        </p:txBody>
      </p:sp>
      <p:graphicFrame>
        <p:nvGraphicFramePr>
          <p:cNvPr id="477188" name="Group 4"/>
          <p:cNvGraphicFramePr>
            <a:graphicFrameLocks noGrp="1"/>
          </p:cNvGraphicFramePr>
          <p:nvPr/>
        </p:nvGraphicFramePr>
        <p:xfrm>
          <a:off x="5500688" y="4297363"/>
          <a:ext cx="3408362" cy="460375"/>
        </p:xfrm>
        <a:graphic>
          <a:graphicData uri="http://schemas.openxmlformats.org/drawingml/2006/table">
            <a:tbl>
              <a:tblPr/>
              <a:tblGrid>
                <a:gridCol w="487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60375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i</a:t>
                      </a:r>
                      <a:endParaRPr kumimoji="0" lang="en-CA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77206" name="Group 22"/>
          <p:cNvGraphicFramePr>
            <a:graphicFrameLocks noGrp="1"/>
          </p:cNvGraphicFramePr>
          <p:nvPr/>
        </p:nvGraphicFramePr>
        <p:xfrm>
          <a:off x="5270500" y="3836988"/>
          <a:ext cx="3895725" cy="460375"/>
        </p:xfrm>
        <a:graphic>
          <a:graphicData uri="http://schemas.openxmlformats.org/drawingml/2006/table">
            <a:tbl>
              <a:tblPr/>
              <a:tblGrid>
                <a:gridCol w="487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60375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77231" name="Group 47"/>
          <p:cNvGraphicFramePr>
            <a:graphicFrameLocks noGrp="1"/>
          </p:cNvGraphicFramePr>
          <p:nvPr/>
        </p:nvGraphicFramePr>
        <p:xfrm>
          <a:off x="5270500" y="4816475"/>
          <a:ext cx="3408363" cy="658813"/>
        </p:xfrm>
        <a:graphic>
          <a:graphicData uri="http://schemas.openxmlformats.org/drawingml/2006/table">
            <a:tbl>
              <a:tblPr/>
              <a:tblGrid>
                <a:gridCol w="487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58813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-7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-6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-5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-4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-3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-2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-1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6515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Python checks bounds when indexing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But truncates when slicing</a:t>
            </a:r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546100" y="2224088"/>
            <a:ext cx="4494213" cy="385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element = 'uranium'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solidFill>
                  <a:srgbClr val="0066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(element[400])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i="1">
                <a:solidFill>
                  <a:srgbClr val="A50021"/>
                </a:solidFill>
                <a:latin typeface="Courier New" panose="02070309020205020404" pitchFamily="49" charset="0"/>
              </a:rPr>
              <a:t>IndexError: string index out of range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</a:p>
        </p:txBody>
      </p:sp>
      <p:graphicFrame>
        <p:nvGraphicFramePr>
          <p:cNvPr id="479236" name="Group 4"/>
          <p:cNvGraphicFramePr>
            <a:graphicFrameLocks noGrp="1"/>
          </p:cNvGraphicFramePr>
          <p:nvPr/>
        </p:nvGraphicFramePr>
        <p:xfrm>
          <a:off x="5500688" y="4297363"/>
          <a:ext cx="3408362" cy="460375"/>
        </p:xfrm>
        <a:graphic>
          <a:graphicData uri="http://schemas.openxmlformats.org/drawingml/2006/table">
            <a:tbl>
              <a:tblPr/>
              <a:tblGrid>
                <a:gridCol w="487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60375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i</a:t>
                      </a:r>
                      <a:endParaRPr kumimoji="0" lang="en-CA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79254" name="Group 22"/>
          <p:cNvGraphicFramePr>
            <a:graphicFrameLocks noGrp="1"/>
          </p:cNvGraphicFramePr>
          <p:nvPr/>
        </p:nvGraphicFramePr>
        <p:xfrm>
          <a:off x="5270500" y="3836988"/>
          <a:ext cx="3895725" cy="460375"/>
        </p:xfrm>
        <a:graphic>
          <a:graphicData uri="http://schemas.openxmlformats.org/drawingml/2006/table">
            <a:tbl>
              <a:tblPr/>
              <a:tblGrid>
                <a:gridCol w="487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60375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79279" name="Group 47"/>
          <p:cNvGraphicFramePr>
            <a:graphicFrameLocks noGrp="1"/>
          </p:cNvGraphicFramePr>
          <p:nvPr/>
        </p:nvGraphicFramePr>
        <p:xfrm>
          <a:off x="5270500" y="4816475"/>
          <a:ext cx="3408363" cy="658813"/>
        </p:xfrm>
        <a:graphic>
          <a:graphicData uri="http://schemas.openxmlformats.org/drawingml/2006/table">
            <a:tbl>
              <a:tblPr/>
              <a:tblGrid>
                <a:gridCol w="487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58813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-7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-6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-5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-4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-3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-2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-1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6515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Python checks bounds when indexing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But truncates when slicing</a:t>
            </a:r>
          </a:p>
        </p:txBody>
      </p:sp>
      <p:sp>
        <p:nvSpPr>
          <p:cNvPr id="34819" name="Text Box 2"/>
          <p:cNvSpPr txBox="1">
            <a:spLocks noChangeArrowheads="1"/>
          </p:cNvSpPr>
          <p:nvPr/>
        </p:nvSpPr>
        <p:spPr bwMode="auto">
          <a:xfrm>
            <a:off x="546100" y="2224088"/>
            <a:ext cx="4494213" cy="385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element = 'uranium'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solidFill>
                  <a:srgbClr val="0066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(element[400])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i="1">
                <a:solidFill>
                  <a:srgbClr val="A50021"/>
                </a:solidFill>
                <a:latin typeface="Courier New" panose="02070309020205020404" pitchFamily="49" charset="0"/>
              </a:rPr>
              <a:t>IndexError: string index out of range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(element[1:400])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ranium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</a:p>
        </p:txBody>
      </p:sp>
      <p:graphicFrame>
        <p:nvGraphicFramePr>
          <p:cNvPr id="481284" name="Group 4"/>
          <p:cNvGraphicFramePr>
            <a:graphicFrameLocks noGrp="1"/>
          </p:cNvGraphicFramePr>
          <p:nvPr/>
        </p:nvGraphicFramePr>
        <p:xfrm>
          <a:off x="5500688" y="4297363"/>
          <a:ext cx="3408362" cy="460375"/>
        </p:xfrm>
        <a:graphic>
          <a:graphicData uri="http://schemas.openxmlformats.org/drawingml/2006/table">
            <a:tbl>
              <a:tblPr/>
              <a:tblGrid>
                <a:gridCol w="487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60375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i</a:t>
                      </a:r>
                      <a:endParaRPr kumimoji="0" lang="en-CA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81302" name="Group 22"/>
          <p:cNvGraphicFramePr>
            <a:graphicFrameLocks noGrp="1"/>
          </p:cNvGraphicFramePr>
          <p:nvPr/>
        </p:nvGraphicFramePr>
        <p:xfrm>
          <a:off x="5270500" y="3836988"/>
          <a:ext cx="3895725" cy="460375"/>
        </p:xfrm>
        <a:graphic>
          <a:graphicData uri="http://schemas.openxmlformats.org/drawingml/2006/table">
            <a:tbl>
              <a:tblPr/>
              <a:tblGrid>
                <a:gridCol w="487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60375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81327" name="Group 47"/>
          <p:cNvGraphicFramePr>
            <a:graphicFrameLocks noGrp="1"/>
          </p:cNvGraphicFramePr>
          <p:nvPr/>
        </p:nvGraphicFramePr>
        <p:xfrm>
          <a:off x="5270500" y="4816475"/>
          <a:ext cx="3408363" cy="658813"/>
        </p:xfrm>
        <a:graphic>
          <a:graphicData uri="http://schemas.openxmlformats.org/drawingml/2006/table">
            <a:tbl>
              <a:tblPr/>
              <a:tblGrid>
                <a:gridCol w="487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58813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-7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-6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-5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-4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-3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-2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-1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5278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So </a:t>
            </a:r>
            <a:r>
              <a:rPr lang="en-US" altLang="en-US" sz="2800">
                <a:latin typeface="Courier New" panose="02070309020205020404" pitchFamily="49" charset="0"/>
              </a:rPr>
              <a:t>text[1:3]</a:t>
            </a:r>
            <a:r>
              <a:rPr lang="en-US" altLang="en-US" sz="2800">
                <a:latin typeface="Calibri" panose="020F0502020204030204" pitchFamily="34" charset="0"/>
              </a:rPr>
              <a:t> is 0, 1, or 2 characters long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5278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So </a:t>
            </a:r>
            <a:r>
              <a:rPr lang="en-US" altLang="en-US" sz="2800">
                <a:latin typeface="Courier New" panose="02070309020205020404" pitchFamily="49" charset="0"/>
              </a:rPr>
              <a:t>text[1:3]</a:t>
            </a:r>
            <a:r>
              <a:rPr lang="en-US" altLang="en-US" sz="2800">
                <a:latin typeface="Calibri" panose="020F0502020204030204" pitchFamily="34" charset="0"/>
              </a:rPr>
              <a:t> is 0, 1, or 2 characters long</a:t>
            </a:r>
          </a:p>
        </p:txBody>
      </p:sp>
      <p:sp>
        <p:nvSpPr>
          <p:cNvPr id="38915" name="Text Box 4"/>
          <p:cNvSpPr txBox="1">
            <a:spLocks noChangeArrowheads="1"/>
          </p:cNvSpPr>
          <p:nvPr/>
        </p:nvSpPr>
        <p:spPr bwMode="auto">
          <a:xfrm>
            <a:off x="925513" y="1493838"/>
            <a:ext cx="6629400" cy="329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ourier New" panose="02070309020205020404" pitchFamily="49" charset="0"/>
              </a:rPr>
              <a:t>''							''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ourier New" panose="02070309020205020404" pitchFamily="49" charset="0"/>
              </a:rPr>
              <a:t>'a'						''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ourier New" panose="02070309020205020404" pitchFamily="49" charset="0"/>
              </a:rPr>
              <a:t>'ab'						'b'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ourier New" panose="02070309020205020404" pitchFamily="49" charset="0"/>
              </a:rPr>
              <a:t>'abc'					'bc'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ourier New" panose="02070309020205020404" pitchFamily="49" charset="0"/>
              </a:rPr>
              <a:t>'abcdef'				'bc'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74357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Slicing always creates a new collection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74357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Slicing always creates a new collection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Beware of aliasing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74357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Slicing always creates a new collection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Beware of aliasing</a:t>
            </a:r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546100" y="2408238"/>
            <a:ext cx="8583613" cy="345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&gt;&gt;&gt;</a:t>
            </a:r>
            <a:r>
              <a:rPr lang="en-US" altLang="en-US" sz="2200">
                <a:latin typeface="Courier New" panose="02070309020205020404" pitchFamily="49" charset="0"/>
              </a:rPr>
              <a:t> points = [[10, 10], [20, 20], [30, 30], [40, 40]]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&gt;&gt;&gt;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196012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Lists, strings, and tuples are all </a:t>
            </a:r>
            <a:r>
              <a:rPr lang="en-US" altLang="en-US" sz="2800" i="1">
                <a:latin typeface="Calibri" panose="020F0502020204030204" pitchFamily="34" charset="0"/>
              </a:rPr>
              <a:t>sequences</a:t>
            </a:r>
            <a:endParaRPr lang="en-US" altLang="en-US" sz="280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74357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Slicing always creates a new collection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Beware of aliasing</a:t>
            </a:r>
          </a:p>
        </p:txBody>
      </p:sp>
      <p:sp>
        <p:nvSpPr>
          <p:cNvPr id="47107" name="Text Box 2"/>
          <p:cNvSpPr txBox="1">
            <a:spLocks noChangeArrowheads="1"/>
          </p:cNvSpPr>
          <p:nvPr/>
        </p:nvSpPr>
        <p:spPr bwMode="auto">
          <a:xfrm>
            <a:off x="546100" y="2408238"/>
            <a:ext cx="8583613" cy="345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&gt;&gt;&gt;</a:t>
            </a:r>
            <a:r>
              <a:rPr lang="en-US" altLang="en-US" sz="2200">
                <a:latin typeface="Courier New" panose="02070309020205020404" pitchFamily="49" charset="0"/>
              </a:rPr>
              <a:t> points = [[10, 10], [20, 20], [30, 30], [40, 40]]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&gt;&gt;&gt;</a:t>
            </a:r>
            <a:r>
              <a:rPr lang="en-US" altLang="en-US" sz="2200">
                <a:latin typeface="Courier New" panose="02070309020205020404" pitchFamily="49" charset="0"/>
              </a:rPr>
              <a:t> middle = points[1:-1]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&gt;&gt;&gt;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74357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Slicing always creates a new collection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Beware of aliasing</a:t>
            </a:r>
          </a:p>
        </p:txBody>
      </p:sp>
      <p:sp>
        <p:nvSpPr>
          <p:cNvPr id="49155" name="Text Box 2"/>
          <p:cNvSpPr txBox="1">
            <a:spLocks noChangeArrowheads="1"/>
          </p:cNvSpPr>
          <p:nvPr/>
        </p:nvSpPr>
        <p:spPr bwMode="auto">
          <a:xfrm>
            <a:off x="546100" y="2408238"/>
            <a:ext cx="8583613" cy="345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&gt;&gt;&gt;</a:t>
            </a:r>
            <a:r>
              <a:rPr lang="en-US" altLang="en-US" sz="2200">
                <a:latin typeface="Courier New" panose="02070309020205020404" pitchFamily="49" charset="0"/>
              </a:rPr>
              <a:t> points = [[10, 10], [20, 20], [30, 30], [40, 40]]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&gt;&gt;&gt;</a:t>
            </a:r>
            <a:r>
              <a:rPr lang="en-US" altLang="en-US" sz="2200">
                <a:latin typeface="Courier New" panose="02070309020205020404" pitchFamily="49" charset="0"/>
              </a:rPr>
              <a:t> middle = points[1:-1]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&gt;&gt;&gt;</a:t>
            </a:r>
            <a:r>
              <a:rPr lang="en-US" altLang="en-US" sz="2200">
                <a:latin typeface="Courier New" panose="02070309020205020404" pitchFamily="49" charset="0"/>
              </a:rPr>
              <a:t> middle[0][0] = 'whoops'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&gt;&gt;&gt;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74357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Slicing always creates a new collection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Beware of aliasing</a:t>
            </a:r>
          </a:p>
        </p:txBody>
      </p:sp>
      <p:sp>
        <p:nvSpPr>
          <p:cNvPr id="51203" name="Text Box 2"/>
          <p:cNvSpPr txBox="1">
            <a:spLocks noChangeArrowheads="1"/>
          </p:cNvSpPr>
          <p:nvPr/>
        </p:nvSpPr>
        <p:spPr bwMode="auto">
          <a:xfrm>
            <a:off x="546100" y="2408238"/>
            <a:ext cx="8583613" cy="345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&gt;&gt;&gt;</a:t>
            </a:r>
            <a:r>
              <a:rPr lang="en-US" altLang="en-US" sz="2200">
                <a:latin typeface="Courier New" panose="02070309020205020404" pitchFamily="49" charset="0"/>
              </a:rPr>
              <a:t> points = [[10, 10], [20, 20], [30, 30], [40, 40]]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&gt;&gt;&gt;</a:t>
            </a:r>
            <a:r>
              <a:rPr lang="en-US" altLang="en-US" sz="2200">
                <a:latin typeface="Courier New" panose="02070309020205020404" pitchFamily="49" charset="0"/>
              </a:rPr>
              <a:t> middle = points[1:-1]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&gt;&gt;&gt;</a:t>
            </a:r>
            <a:r>
              <a:rPr lang="en-US" altLang="en-US" sz="2200">
                <a:latin typeface="Courier New" panose="02070309020205020404" pitchFamily="49" charset="0"/>
              </a:rPr>
              <a:t> middle[0][0] = 'whoops'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&gt;&gt;&gt;</a:t>
            </a:r>
            <a:r>
              <a:rPr lang="en-US" altLang="en-US" sz="2200">
                <a:latin typeface="Courier New" panose="02070309020205020404" pitchFamily="49" charset="0"/>
              </a:rPr>
              <a:t> middle[1][0] = 'aliasing'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&gt;&gt;&gt;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74357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Slicing always creates a new collection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Beware of aliasing</a:t>
            </a:r>
          </a:p>
        </p:txBody>
      </p:sp>
      <p:sp>
        <p:nvSpPr>
          <p:cNvPr id="53251" name="Text Box 2"/>
          <p:cNvSpPr txBox="1">
            <a:spLocks noChangeArrowheads="1"/>
          </p:cNvSpPr>
          <p:nvPr/>
        </p:nvSpPr>
        <p:spPr bwMode="auto">
          <a:xfrm>
            <a:off x="546100" y="2408238"/>
            <a:ext cx="8583613" cy="345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&gt;&gt;&gt;</a:t>
            </a:r>
            <a:r>
              <a:rPr lang="en-US" altLang="en-US" sz="2200">
                <a:latin typeface="Courier New" panose="02070309020205020404" pitchFamily="49" charset="0"/>
              </a:rPr>
              <a:t> points = [[10, 10], [20, 20], [30, 30], [40, 40]]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&gt;&gt;&gt;</a:t>
            </a:r>
            <a:r>
              <a:rPr lang="en-US" altLang="en-US" sz="2200">
                <a:latin typeface="Courier New" panose="02070309020205020404" pitchFamily="49" charset="0"/>
              </a:rPr>
              <a:t> middle = points[1:-1]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&gt;&gt;&gt;</a:t>
            </a:r>
            <a:r>
              <a:rPr lang="en-US" altLang="en-US" sz="2200">
                <a:latin typeface="Courier New" panose="02070309020205020404" pitchFamily="49" charset="0"/>
              </a:rPr>
              <a:t> middle[0][0] = 'whoops'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&gt;&gt;&gt;</a:t>
            </a:r>
            <a:r>
              <a:rPr lang="en-US" altLang="en-US" sz="2200">
                <a:latin typeface="Courier New" panose="02070309020205020404" pitchFamily="49" charset="0"/>
              </a:rPr>
              <a:t> middle[1][0] = 'aliasing'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&gt;&gt;&gt;</a:t>
            </a:r>
            <a:r>
              <a:rPr lang="en-US" altLang="en-US" sz="2200">
                <a:latin typeface="Courier New" panose="02070309020205020404" pitchFamily="49" charset="0"/>
              </a:rPr>
              <a:t> </a:t>
            </a:r>
            <a:r>
              <a:rPr lang="en-US" altLang="en-US" sz="2200" b="1">
                <a:latin typeface="Courier New" panose="02070309020205020404" pitchFamily="49" charset="0"/>
              </a:rPr>
              <a:t>print</a:t>
            </a:r>
            <a:r>
              <a:rPr lang="en-US" altLang="en-US" sz="2200">
                <a:latin typeface="Courier New" panose="02070309020205020404" pitchFamily="49" charset="0"/>
              </a:rPr>
              <a:t>(middle)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i="1">
                <a:solidFill>
                  <a:srgbClr val="006600"/>
                </a:solidFill>
                <a:latin typeface="Courier New" panose="02070309020205020404" pitchFamily="49" charset="0"/>
              </a:rPr>
              <a:t>[['whoops', 20], ['aliasing', 30]]</a:t>
            </a:r>
            <a:endParaRPr lang="en-US" altLang="en-US" sz="22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&gt;&gt;&gt;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74357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Slicing always creates a new collection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Beware of aliasing</a:t>
            </a:r>
          </a:p>
        </p:txBody>
      </p:sp>
      <p:sp>
        <p:nvSpPr>
          <p:cNvPr id="55299" name="Text Box 2"/>
          <p:cNvSpPr txBox="1">
            <a:spLocks noChangeArrowheads="1"/>
          </p:cNvSpPr>
          <p:nvPr/>
        </p:nvSpPr>
        <p:spPr bwMode="auto">
          <a:xfrm>
            <a:off x="546100" y="2408238"/>
            <a:ext cx="8583613" cy="345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&gt;&gt;&gt;</a:t>
            </a:r>
            <a:r>
              <a:rPr lang="en-US" altLang="en-US" sz="2200">
                <a:latin typeface="Courier New" panose="02070309020205020404" pitchFamily="49" charset="0"/>
              </a:rPr>
              <a:t> points = [[10, 10], [20, 20], [30, 30], [40, 40]]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&gt;&gt;&gt;</a:t>
            </a:r>
            <a:r>
              <a:rPr lang="en-US" altLang="en-US" sz="2200">
                <a:latin typeface="Courier New" panose="02070309020205020404" pitchFamily="49" charset="0"/>
              </a:rPr>
              <a:t> middle = points[1:-1]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&gt;&gt;&gt;</a:t>
            </a:r>
            <a:r>
              <a:rPr lang="en-US" altLang="en-US" sz="2200">
                <a:latin typeface="Courier New" panose="02070309020205020404" pitchFamily="49" charset="0"/>
              </a:rPr>
              <a:t> middle[0][0] = 'whoops'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&gt;&gt;&gt;</a:t>
            </a:r>
            <a:r>
              <a:rPr lang="en-US" altLang="en-US" sz="2200">
                <a:latin typeface="Courier New" panose="02070309020205020404" pitchFamily="49" charset="0"/>
              </a:rPr>
              <a:t> middle[1][0] = 'aliasing'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&gt;&gt;&gt;</a:t>
            </a:r>
            <a:r>
              <a:rPr lang="en-US" altLang="en-US" sz="2200">
                <a:latin typeface="Courier New" panose="02070309020205020404" pitchFamily="49" charset="0"/>
              </a:rPr>
              <a:t> </a:t>
            </a:r>
            <a:r>
              <a:rPr lang="en-US" altLang="en-US" sz="2200" b="1">
                <a:latin typeface="Courier New" panose="02070309020205020404" pitchFamily="49" charset="0"/>
              </a:rPr>
              <a:t>print</a:t>
            </a:r>
            <a:r>
              <a:rPr lang="en-US" altLang="en-US" sz="2200">
                <a:latin typeface="Courier New" panose="02070309020205020404" pitchFamily="49" charset="0"/>
              </a:rPr>
              <a:t>(middle)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i="1">
                <a:solidFill>
                  <a:srgbClr val="006600"/>
                </a:solidFill>
                <a:latin typeface="Courier New" panose="02070309020205020404" pitchFamily="49" charset="0"/>
              </a:rPr>
              <a:t>[['whoops', 20], ['aliasing', 30]]</a:t>
            </a:r>
            <a:endParaRPr lang="en-US" altLang="en-US" sz="22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&gt;&gt;&gt;</a:t>
            </a:r>
            <a:r>
              <a:rPr lang="en-US" altLang="en-US" sz="2200">
                <a:solidFill>
                  <a:srgbClr val="0066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200" b="1">
                <a:latin typeface="Courier New" panose="02070309020205020404" pitchFamily="49" charset="0"/>
              </a:rPr>
              <a:t>print</a:t>
            </a:r>
            <a:r>
              <a:rPr lang="en-US" altLang="en-US" sz="2200">
                <a:latin typeface="Courier New" panose="02070309020205020404" pitchFamily="49" charset="0"/>
              </a:rPr>
              <a:t>(points)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i="1">
                <a:solidFill>
                  <a:srgbClr val="006600"/>
                </a:solidFill>
                <a:latin typeface="Courier New" panose="02070309020205020404" pitchFamily="49" charset="0"/>
              </a:rPr>
              <a:t>[[10, 10], ['whoops', 20], ['aliasing', 30], [40, 40]]</a:t>
            </a:r>
            <a:endParaRPr lang="en-US" altLang="en-US" sz="22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&gt;&gt;&gt;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Box 1"/>
          <p:cNvSpPr txBox="1">
            <a:spLocks noChangeArrowheads="1"/>
          </p:cNvSpPr>
          <p:nvPr/>
        </p:nvSpPr>
        <p:spPr bwMode="auto">
          <a:xfrm>
            <a:off x="3543300" y="900113"/>
            <a:ext cx="328295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sz="3200"/>
              <a:t>STOP HERE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8823" name="Group 71"/>
          <p:cNvGraphicFramePr>
            <a:graphicFrameLocks noGrp="1"/>
          </p:cNvGraphicFramePr>
          <p:nvPr/>
        </p:nvGraphicFramePr>
        <p:xfrm>
          <a:off x="3717925" y="2074863"/>
          <a:ext cx="400050" cy="1465262"/>
        </p:xfrm>
        <a:graphic>
          <a:graphicData uri="http://schemas.openxmlformats.org/drawingml/2006/table">
            <a:tbl>
              <a:tblPr/>
              <a:tblGrid>
                <a:gridCol w="400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1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695" marB="45695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517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695" marB="45695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517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695" marB="45695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517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695" marB="45695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8382" name="Line 17"/>
          <p:cNvSpPr>
            <a:spLocks noChangeShapeType="1"/>
          </p:cNvSpPr>
          <p:nvPr/>
        </p:nvSpPr>
        <p:spPr bwMode="auto">
          <a:xfrm flipV="1">
            <a:off x="3887788" y="2282825"/>
            <a:ext cx="1325562" cy="3603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graphicFrame>
        <p:nvGraphicFramePr>
          <p:cNvPr id="458824" name="Group 72"/>
          <p:cNvGraphicFramePr>
            <a:graphicFrameLocks noGrp="1"/>
          </p:cNvGraphicFramePr>
          <p:nvPr/>
        </p:nvGraphicFramePr>
        <p:xfrm>
          <a:off x="5443538" y="668338"/>
          <a:ext cx="403225" cy="731837"/>
        </p:xfrm>
        <a:graphic>
          <a:graphicData uri="http://schemas.openxmlformats.org/drawingml/2006/table">
            <a:tbl>
              <a:tblPr/>
              <a:tblGrid>
                <a:gridCol w="40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632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656" marB="45656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20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656" marB="45656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8391" name="Text Box 35"/>
          <p:cNvSpPr txBox="1">
            <a:spLocks noChangeArrowheads="1"/>
          </p:cNvSpPr>
          <p:nvPr/>
        </p:nvSpPr>
        <p:spPr bwMode="auto">
          <a:xfrm>
            <a:off x="6710363" y="56038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ctr" anchorCtr="1"/>
          <a:lstStyle/>
          <a:p>
            <a:pPr eaLnBrk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10</a:t>
            </a:r>
          </a:p>
        </p:txBody>
      </p:sp>
      <p:sp>
        <p:nvSpPr>
          <p:cNvPr id="58392" name="Line 36"/>
          <p:cNvSpPr>
            <a:spLocks noChangeShapeType="1"/>
          </p:cNvSpPr>
          <p:nvPr/>
        </p:nvSpPr>
        <p:spPr bwMode="auto">
          <a:xfrm>
            <a:off x="5605463" y="1263650"/>
            <a:ext cx="10795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8393" name="Text Box 37"/>
          <p:cNvSpPr txBox="1">
            <a:spLocks noChangeArrowheads="1"/>
          </p:cNvSpPr>
          <p:nvPr/>
        </p:nvSpPr>
        <p:spPr bwMode="auto">
          <a:xfrm>
            <a:off x="6710363" y="931863"/>
            <a:ext cx="4572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ctr" anchorCtr="1"/>
          <a:lstStyle/>
          <a:p>
            <a:pPr eaLnBrk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10</a:t>
            </a:r>
          </a:p>
        </p:txBody>
      </p:sp>
      <p:sp>
        <p:nvSpPr>
          <p:cNvPr id="58394" name="Line 38"/>
          <p:cNvSpPr>
            <a:spLocks noChangeShapeType="1"/>
          </p:cNvSpPr>
          <p:nvPr/>
        </p:nvSpPr>
        <p:spPr bwMode="auto">
          <a:xfrm>
            <a:off x="5605463" y="877888"/>
            <a:ext cx="107950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8395" name="AutoShape 44"/>
          <p:cNvSpPr>
            <a:spLocks noChangeArrowheads="1"/>
          </p:cNvSpPr>
          <p:nvPr/>
        </p:nvSpPr>
        <p:spPr bwMode="auto">
          <a:xfrm flipV="1">
            <a:off x="3714750" y="1960563"/>
            <a:ext cx="403225" cy="115887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58396" name="Line 18"/>
          <p:cNvSpPr>
            <a:spLocks noChangeShapeType="1"/>
          </p:cNvSpPr>
          <p:nvPr/>
        </p:nvSpPr>
        <p:spPr bwMode="auto">
          <a:xfrm flipV="1">
            <a:off x="3887788" y="669925"/>
            <a:ext cx="1325562" cy="16144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8397" name="AutoShape 46"/>
          <p:cNvSpPr>
            <a:spLocks noChangeArrowheads="1"/>
          </p:cNvSpPr>
          <p:nvPr/>
        </p:nvSpPr>
        <p:spPr bwMode="auto">
          <a:xfrm flipV="1">
            <a:off x="5443538" y="554038"/>
            <a:ext cx="403225" cy="115887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58398" name="Line 17"/>
          <p:cNvSpPr>
            <a:spLocks noChangeShapeType="1"/>
          </p:cNvSpPr>
          <p:nvPr/>
        </p:nvSpPr>
        <p:spPr bwMode="auto">
          <a:xfrm>
            <a:off x="3887788" y="3016250"/>
            <a:ext cx="1325562" cy="3603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graphicFrame>
        <p:nvGraphicFramePr>
          <p:cNvPr id="458828" name="Group 76"/>
          <p:cNvGraphicFramePr>
            <a:graphicFrameLocks noGrp="1"/>
          </p:cNvGraphicFramePr>
          <p:nvPr/>
        </p:nvGraphicFramePr>
        <p:xfrm>
          <a:off x="5448300" y="2212975"/>
          <a:ext cx="403225" cy="731838"/>
        </p:xfrm>
        <a:graphic>
          <a:graphicData uri="http://schemas.openxmlformats.org/drawingml/2006/table">
            <a:tbl>
              <a:tblPr/>
              <a:tblGrid>
                <a:gridCol w="40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634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657" marB="45657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204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657" marB="45657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8407" name="Text Box 35"/>
          <p:cNvSpPr txBox="1">
            <a:spLocks noChangeArrowheads="1"/>
          </p:cNvSpPr>
          <p:nvPr/>
        </p:nvSpPr>
        <p:spPr bwMode="auto">
          <a:xfrm>
            <a:off x="6715125" y="210502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ctr" anchorCtr="1"/>
          <a:lstStyle/>
          <a:p>
            <a:pPr eaLnBrk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20</a:t>
            </a:r>
          </a:p>
        </p:txBody>
      </p:sp>
      <p:sp>
        <p:nvSpPr>
          <p:cNvPr id="58408" name="Line 36"/>
          <p:cNvSpPr>
            <a:spLocks noChangeShapeType="1"/>
          </p:cNvSpPr>
          <p:nvPr/>
        </p:nvSpPr>
        <p:spPr bwMode="auto">
          <a:xfrm>
            <a:off x="5610225" y="2808288"/>
            <a:ext cx="107950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8409" name="Text Box 37"/>
          <p:cNvSpPr txBox="1">
            <a:spLocks noChangeArrowheads="1"/>
          </p:cNvSpPr>
          <p:nvPr/>
        </p:nvSpPr>
        <p:spPr bwMode="auto">
          <a:xfrm>
            <a:off x="6715125" y="2476500"/>
            <a:ext cx="4572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ctr" anchorCtr="1"/>
          <a:lstStyle/>
          <a:p>
            <a:pPr eaLnBrk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20</a:t>
            </a:r>
          </a:p>
        </p:txBody>
      </p:sp>
      <p:sp>
        <p:nvSpPr>
          <p:cNvPr id="58410" name="Line 38"/>
          <p:cNvSpPr>
            <a:spLocks noChangeShapeType="1"/>
          </p:cNvSpPr>
          <p:nvPr/>
        </p:nvSpPr>
        <p:spPr bwMode="auto">
          <a:xfrm>
            <a:off x="5610225" y="2422525"/>
            <a:ext cx="10795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8411" name="AutoShape 88"/>
          <p:cNvSpPr>
            <a:spLocks noChangeArrowheads="1"/>
          </p:cNvSpPr>
          <p:nvPr/>
        </p:nvSpPr>
        <p:spPr bwMode="auto">
          <a:xfrm flipV="1">
            <a:off x="5448300" y="2098675"/>
            <a:ext cx="403225" cy="115888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58412" name="Line 18"/>
          <p:cNvSpPr>
            <a:spLocks noChangeShapeType="1"/>
          </p:cNvSpPr>
          <p:nvPr/>
        </p:nvSpPr>
        <p:spPr bwMode="auto">
          <a:xfrm>
            <a:off x="3887788" y="3375025"/>
            <a:ext cx="1325562" cy="16144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graphicFrame>
        <p:nvGraphicFramePr>
          <p:cNvPr id="458842" name="Group 90"/>
          <p:cNvGraphicFramePr>
            <a:graphicFrameLocks noGrp="1"/>
          </p:cNvGraphicFramePr>
          <p:nvPr/>
        </p:nvGraphicFramePr>
        <p:xfrm>
          <a:off x="5443538" y="3422650"/>
          <a:ext cx="403225" cy="731838"/>
        </p:xfrm>
        <a:graphic>
          <a:graphicData uri="http://schemas.openxmlformats.org/drawingml/2006/table">
            <a:tbl>
              <a:tblPr/>
              <a:tblGrid>
                <a:gridCol w="40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634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657" marB="45657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204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657" marB="45657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8421" name="Text Box 35"/>
          <p:cNvSpPr txBox="1">
            <a:spLocks noChangeArrowheads="1"/>
          </p:cNvSpPr>
          <p:nvPr/>
        </p:nvSpPr>
        <p:spPr bwMode="auto">
          <a:xfrm>
            <a:off x="6710363" y="33147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ctr" anchorCtr="1"/>
          <a:lstStyle/>
          <a:p>
            <a:pPr eaLnBrk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30</a:t>
            </a:r>
          </a:p>
        </p:txBody>
      </p:sp>
      <p:sp>
        <p:nvSpPr>
          <p:cNvPr id="58422" name="Line 36"/>
          <p:cNvSpPr>
            <a:spLocks noChangeShapeType="1"/>
          </p:cNvSpPr>
          <p:nvPr/>
        </p:nvSpPr>
        <p:spPr bwMode="auto">
          <a:xfrm>
            <a:off x="5605463" y="4017963"/>
            <a:ext cx="107950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8423" name="Text Box 37"/>
          <p:cNvSpPr txBox="1">
            <a:spLocks noChangeArrowheads="1"/>
          </p:cNvSpPr>
          <p:nvPr/>
        </p:nvSpPr>
        <p:spPr bwMode="auto">
          <a:xfrm>
            <a:off x="6710363" y="3686175"/>
            <a:ext cx="4572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ctr" anchorCtr="1"/>
          <a:lstStyle/>
          <a:p>
            <a:pPr eaLnBrk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30</a:t>
            </a:r>
          </a:p>
        </p:txBody>
      </p:sp>
      <p:sp>
        <p:nvSpPr>
          <p:cNvPr id="58424" name="Line 38"/>
          <p:cNvSpPr>
            <a:spLocks noChangeShapeType="1"/>
          </p:cNvSpPr>
          <p:nvPr/>
        </p:nvSpPr>
        <p:spPr bwMode="auto">
          <a:xfrm>
            <a:off x="5605463" y="3632200"/>
            <a:ext cx="10795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8425" name="AutoShape 102"/>
          <p:cNvSpPr>
            <a:spLocks noChangeArrowheads="1"/>
          </p:cNvSpPr>
          <p:nvPr/>
        </p:nvSpPr>
        <p:spPr bwMode="auto">
          <a:xfrm flipV="1">
            <a:off x="5443538" y="3308350"/>
            <a:ext cx="403225" cy="115888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graphicFrame>
        <p:nvGraphicFramePr>
          <p:cNvPr id="458855" name="Group 103"/>
          <p:cNvGraphicFramePr>
            <a:graphicFrameLocks noGrp="1"/>
          </p:cNvGraphicFramePr>
          <p:nvPr/>
        </p:nvGraphicFramePr>
        <p:xfrm>
          <a:off x="5443538" y="5094288"/>
          <a:ext cx="403225" cy="731837"/>
        </p:xfrm>
        <a:graphic>
          <a:graphicData uri="http://schemas.openxmlformats.org/drawingml/2006/table">
            <a:tbl>
              <a:tblPr/>
              <a:tblGrid>
                <a:gridCol w="40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632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656" marB="45656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20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656" marB="45656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8434" name="Text Box 35"/>
          <p:cNvSpPr txBox="1">
            <a:spLocks noChangeArrowheads="1"/>
          </p:cNvSpPr>
          <p:nvPr/>
        </p:nvSpPr>
        <p:spPr bwMode="auto">
          <a:xfrm>
            <a:off x="6710363" y="498633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ctr" anchorCtr="1"/>
          <a:lstStyle/>
          <a:p>
            <a:pPr eaLnBrk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40</a:t>
            </a:r>
          </a:p>
        </p:txBody>
      </p:sp>
      <p:sp>
        <p:nvSpPr>
          <p:cNvPr id="58435" name="Line 36"/>
          <p:cNvSpPr>
            <a:spLocks noChangeShapeType="1"/>
          </p:cNvSpPr>
          <p:nvPr/>
        </p:nvSpPr>
        <p:spPr bwMode="auto">
          <a:xfrm>
            <a:off x="5605463" y="5689600"/>
            <a:ext cx="10795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8436" name="Text Box 37"/>
          <p:cNvSpPr txBox="1">
            <a:spLocks noChangeArrowheads="1"/>
          </p:cNvSpPr>
          <p:nvPr/>
        </p:nvSpPr>
        <p:spPr bwMode="auto">
          <a:xfrm>
            <a:off x="6710363" y="5357813"/>
            <a:ext cx="4572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ctr" anchorCtr="1"/>
          <a:lstStyle/>
          <a:p>
            <a:pPr eaLnBrk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40</a:t>
            </a:r>
          </a:p>
        </p:txBody>
      </p:sp>
      <p:sp>
        <p:nvSpPr>
          <p:cNvPr id="58437" name="Line 38"/>
          <p:cNvSpPr>
            <a:spLocks noChangeShapeType="1"/>
          </p:cNvSpPr>
          <p:nvPr/>
        </p:nvSpPr>
        <p:spPr bwMode="auto">
          <a:xfrm>
            <a:off x="5605463" y="5303838"/>
            <a:ext cx="107950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8438" name="AutoShape 115"/>
          <p:cNvSpPr>
            <a:spLocks noChangeArrowheads="1"/>
          </p:cNvSpPr>
          <p:nvPr/>
        </p:nvSpPr>
        <p:spPr bwMode="auto">
          <a:xfrm flipV="1">
            <a:off x="5443538" y="4979988"/>
            <a:ext cx="403225" cy="115887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58439" name="Text Box 37"/>
          <p:cNvSpPr txBox="1">
            <a:spLocks noChangeArrowheads="1"/>
          </p:cNvSpPr>
          <p:nvPr/>
        </p:nvSpPr>
        <p:spPr bwMode="auto">
          <a:xfrm>
            <a:off x="1181100" y="1706563"/>
            <a:ext cx="1036638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ctr" anchorCtr="1"/>
          <a:lstStyle/>
          <a:p>
            <a:pPr eaLnBrk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points</a:t>
            </a:r>
          </a:p>
        </p:txBody>
      </p:sp>
      <p:sp>
        <p:nvSpPr>
          <p:cNvPr id="58440" name="Line 145"/>
          <p:cNvSpPr>
            <a:spLocks noChangeShapeType="1"/>
          </p:cNvSpPr>
          <p:nvPr/>
        </p:nvSpPr>
        <p:spPr bwMode="auto">
          <a:xfrm flipV="1">
            <a:off x="2274888" y="1993900"/>
            <a:ext cx="1209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0194" name="Group 2"/>
          <p:cNvGraphicFramePr>
            <a:graphicFrameLocks noGrp="1"/>
          </p:cNvGraphicFramePr>
          <p:nvPr/>
        </p:nvGraphicFramePr>
        <p:xfrm>
          <a:off x="3717925" y="2074863"/>
          <a:ext cx="400050" cy="1465262"/>
        </p:xfrm>
        <a:graphic>
          <a:graphicData uri="http://schemas.openxmlformats.org/drawingml/2006/table">
            <a:tbl>
              <a:tblPr/>
              <a:tblGrid>
                <a:gridCol w="400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1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695" marB="45695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517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695" marB="45695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517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695" marB="45695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517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695" marB="45695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9406" name="Line 17"/>
          <p:cNvSpPr>
            <a:spLocks noChangeShapeType="1"/>
          </p:cNvSpPr>
          <p:nvPr/>
        </p:nvSpPr>
        <p:spPr bwMode="auto">
          <a:xfrm flipV="1">
            <a:off x="3887788" y="2282825"/>
            <a:ext cx="1325562" cy="3603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graphicFrame>
        <p:nvGraphicFramePr>
          <p:cNvPr id="520207" name="Group 15"/>
          <p:cNvGraphicFramePr>
            <a:graphicFrameLocks noGrp="1"/>
          </p:cNvGraphicFramePr>
          <p:nvPr/>
        </p:nvGraphicFramePr>
        <p:xfrm>
          <a:off x="5443538" y="668338"/>
          <a:ext cx="403225" cy="731837"/>
        </p:xfrm>
        <a:graphic>
          <a:graphicData uri="http://schemas.openxmlformats.org/drawingml/2006/table">
            <a:tbl>
              <a:tblPr/>
              <a:tblGrid>
                <a:gridCol w="40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632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656" marB="45656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20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656" marB="45656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9415" name="Text Box 35"/>
          <p:cNvSpPr txBox="1">
            <a:spLocks noChangeArrowheads="1"/>
          </p:cNvSpPr>
          <p:nvPr/>
        </p:nvSpPr>
        <p:spPr bwMode="auto">
          <a:xfrm>
            <a:off x="6710363" y="56038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ctr" anchorCtr="1"/>
          <a:lstStyle/>
          <a:p>
            <a:pPr eaLnBrk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10</a:t>
            </a:r>
          </a:p>
        </p:txBody>
      </p:sp>
      <p:sp>
        <p:nvSpPr>
          <p:cNvPr id="59416" name="Line 36"/>
          <p:cNvSpPr>
            <a:spLocks noChangeShapeType="1"/>
          </p:cNvSpPr>
          <p:nvPr/>
        </p:nvSpPr>
        <p:spPr bwMode="auto">
          <a:xfrm>
            <a:off x="5605463" y="1263650"/>
            <a:ext cx="10795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9417" name="Text Box 37"/>
          <p:cNvSpPr txBox="1">
            <a:spLocks noChangeArrowheads="1"/>
          </p:cNvSpPr>
          <p:nvPr/>
        </p:nvSpPr>
        <p:spPr bwMode="auto">
          <a:xfrm>
            <a:off x="6710363" y="931863"/>
            <a:ext cx="4572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ctr" anchorCtr="1"/>
          <a:lstStyle/>
          <a:p>
            <a:pPr eaLnBrk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10</a:t>
            </a:r>
          </a:p>
        </p:txBody>
      </p:sp>
      <p:sp>
        <p:nvSpPr>
          <p:cNvPr id="59418" name="Line 38"/>
          <p:cNvSpPr>
            <a:spLocks noChangeShapeType="1"/>
          </p:cNvSpPr>
          <p:nvPr/>
        </p:nvSpPr>
        <p:spPr bwMode="auto">
          <a:xfrm>
            <a:off x="5605463" y="877888"/>
            <a:ext cx="107950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9419" name="AutoShape 27"/>
          <p:cNvSpPr>
            <a:spLocks noChangeArrowheads="1"/>
          </p:cNvSpPr>
          <p:nvPr/>
        </p:nvSpPr>
        <p:spPr bwMode="auto">
          <a:xfrm flipV="1">
            <a:off x="3714750" y="1960563"/>
            <a:ext cx="403225" cy="115887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59420" name="Line 18"/>
          <p:cNvSpPr>
            <a:spLocks noChangeShapeType="1"/>
          </p:cNvSpPr>
          <p:nvPr/>
        </p:nvSpPr>
        <p:spPr bwMode="auto">
          <a:xfrm flipV="1">
            <a:off x="3887788" y="669925"/>
            <a:ext cx="1325562" cy="16144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9421" name="AutoShape 29"/>
          <p:cNvSpPr>
            <a:spLocks noChangeArrowheads="1"/>
          </p:cNvSpPr>
          <p:nvPr/>
        </p:nvSpPr>
        <p:spPr bwMode="auto">
          <a:xfrm flipV="1">
            <a:off x="5443538" y="554038"/>
            <a:ext cx="403225" cy="115887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59422" name="Line 17"/>
          <p:cNvSpPr>
            <a:spLocks noChangeShapeType="1"/>
          </p:cNvSpPr>
          <p:nvPr/>
        </p:nvSpPr>
        <p:spPr bwMode="auto">
          <a:xfrm>
            <a:off x="3887788" y="3016250"/>
            <a:ext cx="1325562" cy="3603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graphicFrame>
        <p:nvGraphicFramePr>
          <p:cNvPr id="520223" name="Group 31"/>
          <p:cNvGraphicFramePr>
            <a:graphicFrameLocks noGrp="1"/>
          </p:cNvGraphicFramePr>
          <p:nvPr/>
        </p:nvGraphicFramePr>
        <p:xfrm>
          <a:off x="5448300" y="2212975"/>
          <a:ext cx="403225" cy="731838"/>
        </p:xfrm>
        <a:graphic>
          <a:graphicData uri="http://schemas.openxmlformats.org/drawingml/2006/table">
            <a:tbl>
              <a:tblPr/>
              <a:tblGrid>
                <a:gridCol w="40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634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657" marB="45657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204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657" marB="45657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9431" name="Text Box 35"/>
          <p:cNvSpPr txBox="1">
            <a:spLocks noChangeArrowheads="1"/>
          </p:cNvSpPr>
          <p:nvPr/>
        </p:nvSpPr>
        <p:spPr bwMode="auto">
          <a:xfrm>
            <a:off x="6715125" y="210502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ctr" anchorCtr="1"/>
          <a:lstStyle/>
          <a:p>
            <a:pPr eaLnBrk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20</a:t>
            </a:r>
          </a:p>
        </p:txBody>
      </p:sp>
      <p:sp>
        <p:nvSpPr>
          <p:cNvPr id="59432" name="Line 36"/>
          <p:cNvSpPr>
            <a:spLocks noChangeShapeType="1"/>
          </p:cNvSpPr>
          <p:nvPr/>
        </p:nvSpPr>
        <p:spPr bwMode="auto">
          <a:xfrm>
            <a:off x="5610225" y="2808288"/>
            <a:ext cx="107950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9433" name="Text Box 37"/>
          <p:cNvSpPr txBox="1">
            <a:spLocks noChangeArrowheads="1"/>
          </p:cNvSpPr>
          <p:nvPr/>
        </p:nvSpPr>
        <p:spPr bwMode="auto">
          <a:xfrm>
            <a:off x="6715125" y="2476500"/>
            <a:ext cx="4572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ctr" anchorCtr="1"/>
          <a:lstStyle/>
          <a:p>
            <a:pPr eaLnBrk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20</a:t>
            </a:r>
          </a:p>
        </p:txBody>
      </p:sp>
      <p:sp>
        <p:nvSpPr>
          <p:cNvPr id="59434" name="Line 38"/>
          <p:cNvSpPr>
            <a:spLocks noChangeShapeType="1"/>
          </p:cNvSpPr>
          <p:nvPr/>
        </p:nvSpPr>
        <p:spPr bwMode="auto">
          <a:xfrm>
            <a:off x="5610225" y="2422525"/>
            <a:ext cx="10795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9435" name="AutoShape 43"/>
          <p:cNvSpPr>
            <a:spLocks noChangeArrowheads="1"/>
          </p:cNvSpPr>
          <p:nvPr/>
        </p:nvSpPr>
        <p:spPr bwMode="auto">
          <a:xfrm flipV="1">
            <a:off x="5448300" y="2098675"/>
            <a:ext cx="403225" cy="115888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59436" name="Line 18"/>
          <p:cNvSpPr>
            <a:spLocks noChangeShapeType="1"/>
          </p:cNvSpPr>
          <p:nvPr/>
        </p:nvSpPr>
        <p:spPr bwMode="auto">
          <a:xfrm>
            <a:off x="3887788" y="3375025"/>
            <a:ext cx="1325562" cy="16144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graphicFrame>
        <p:nvGraphicFramePr>
          <p:cNvPr id="520237" name="Group 45"/>
          <p:cNvGraphicFramePr>
            <a:graphicFrameLocks noGrp="1"/>
          </p:cNvGraphicFramePr>
          <p:nvPr/>
        </p:nvGraphicFramePr>
        <p:xfrm>
          <a:off x="5443538" y="3422650"/>
          <a:ext cx="403225" cy="731838"/>
        </p:xfrm>
        <a:graphic>
          <a:graphicData uri="http://schemas.openxmlformats.org/drawingml/2006/table">
            <a:tbl>
              <a:tblPr/>
              <a:tblGrid>
                <a:gridCol w="40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634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657" marB="45657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204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657" marB="45657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9445" name="Text Box 35"/>
          <p:cNvSpPr txBox="1">
            <a:spLocks noChangeArrowheads="1"/>
          </p:cNvSpPr>
          <p:nvPr/>
        </p:nvSpPr>
        <p:spPr bwMode="auto">
          <a:xfrm>
            <a:off x="6710363" y="33147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ctr" anchorCtr="1"/>
          <a:lstStyle/>
          <a:p>
            <a:pPr eaLnBrk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30</a:t>
            </a:r>
          </a:p>
        </p:txBody>
      </p:sp>
      <p:sp>
        <p:nvSpPr>
          <p:cNvPr id="59446" name="Line 36"/>
          <p:cNvSpPr>
            <a:spLocks noChangeShapeType="1"/>
          </p:cNvSpPr>
          <p:nvPr/>
        </p:nvSpPr>
        <p:spPr bwMode="auto">
          <a:xfrm>
            <a:off x="5605463" y="4017963"/>
            <a:ext cx="107950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9447" name="Text Box 37"/>
          <p:cNvSpPr txBox="1">
            <a:spLocks noChangeArrowheads="1"/>
          </p:cNvSpPr>
          <p:nvPr/>
        </p:nvSpPr>
        <p:spPr bwMode="auto">
          <a:xfrm>
            <a:off x="6710363" y="3686175"/>
            <a:ext cx="4572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ctr" anchorCtr="1"/>
          <a:lstStyle/>
          <a:p>
            <a:pPr eaLnBrk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30</a:t>
            </a:r>
          </a:p>
        </p:txBody>
      </p:sp>
      <p:sp>
        <p:nvSpPr>
          <p:cNvPr id="59448" name="Line 38"/>
          <p:cNvSpPr>
            <a:spLocks noChangeShapeType="1"/>
          </p:cNvSpPr>
          <p:nvPr/>
        </p:nvSpPr>
        <p:spPr bwMode="auto">
          <a:xfrm>
            <a:off x="5605463" y="3632200"/>
            <a:ext cx="10795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9449" name="AutoShape 57"/>
          <p:cNvSpPr>
            <a:spLocks noChangeArrowheads="1"/>
          </p:cNvSpPr>
          <p:nvPr/>
        </p:nvSpPr>
        <p:spPr bwMode="auto">
          <a:xfrm flipV="1">
            <a:off x="5443538" y="3308350"/>
            <a:ext cx="403225" cy="115888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graphicFrame>
        <p:nvGraphicFramePr>
          <p:cNvPr id="520250" name="Group 58"/>
          <p:cNvGraphicFramePr>
            <a:graphicFrameLocks noGrp="1"/>
          </p:cNvGraphicFramePr>
          <p:nvPr/>
        </p:nvGraphicFramePr>
        <p:xfrm>
          <a:off x="5443538" y="5094288"/>
          <a:ext cx="403225" cy="731837"/>
        </p:xfrm>
        <a:graphic>
          <a:graphicData uri="http://schemas.openxmlformats.org/drawingml/2006/table">
            <a:tbl>
              <a:tblPr/>
              <a:tblGrid>
                <a:gridCol w="40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632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656" marB="45656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20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656" marB="45656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9458" name="Text Box 35"/>
          <p:cNvSpPr txBox="1">
            <a:spLocks noChangeArrowheads="1"/>
          </p:cNvSpPr>
          <p:nvPr/>
        </p:nvSpPr>
        <p:spPr bwMode="auto">
          <a:xfrm>
            <a:off x="6710363" y="498633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ctr" anchorCtr="1"/>
          <a:lstStyle/>
          <a:p>
            <a:pPr eaLnBrk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40</a:t>
            </a:r>
          </a:p>
        </p:txBody>
      </p:sp>
      <p:sp>
        <p:nvSpPr>
          <p:cNvPr id="59459" name="Line 36"/>
          <p:cNvSpPr>
            <a:spLocks noChangeShapeType="1"/>
          </p:cNvSpPr>
          <p:nvPr/>
        </p:nvSpPr>
        <p:spPr bwMode="auto">
          <a:xfrm>
            <a:off x="5605463" y="5689600"/>
            <a:ext cx="10795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9460" name="Text Box 37"/>
          <p:cNvSpPr txBox="1">
            <a:spLocks noChangeArrowheads="1"/>
          </p:cNvSpPr>
          <p:nvPr/>
        </p:nvSpPr>
        <p:spPr bwMode="auto">
          <a:xfrm>
            <a:off x="6710363" y="5357813"/>
            <a:ext cx="4572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ctr" anchorCtr="1"/>
          <a:lstStyle/>
          <a:p>
            <a:pPr eaLnBrk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40</a:t>
            </a:r>
          </a:p>
        </p:txBody>
      </p:sp>
      <p:sp>
        <p:nvSpPr>
          <p:cNvPr id="59461" name="Line 38"/>
          <p:cNvSpPr>
            <a:spLocks noChangeShapeType="1"/>
          </p:cNvSpPr>
          <p:nvPr/>
        </p:nvSpPr>
        <p:spPr bwMode="auto">
          <a:xfrm>
            <a:off x="5605463" y="5303838"/>
            <a:ext cx="107950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9462" name="AutoShape 70"/>
          <p:cNvSpPr>
            <a:spLocks noChangeArrowheads="1"/>
          </p:cNvSpPr>
          <p:nvPr/>
        </p:nvSpPr>
        <p:spPr bwMode="auto">
          <a:xfrm flipV="1">
            <a:off x="5443538" y="4979988"/>
            <a:ext cx="403225" cy="115887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59463" name="Text Box 37"/>
          <p:cNvSpPr txBox="1">
            <a:spLocks noChangeArrowheads="1"/>
          </p:cNvSpPr>
          <p:nvPr/>
        </p:nvSpPr>
        <p:spPr bwMode="auto">
          <a:xfrm>
            <a:off x="1181100" y="1706563"/>
            <a:ext cx="1036638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ctr" anchorCtr="1"/>
          <a:lstStyle/>
          <a:p>
            <a:pPr eaLnBrk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points</a:t>
            </a:r>
          </a:p>
        </p:txBody>
      </p:sp>
      <p:sp>
        <p:nvSpPr>
          <p:cNvPr id="59464" name="Text Box 37"/>
          <p:cNvSpPr txBox="1">
            <a:spLocks noChangeArrowheads="1"/>
          </p:cNvSpPr>
          <p:nvPr/>
        </p:nvSpPr>
        <p:spPr bwMode="auto">
          <a:xfrm>
            <a:off x="1181100" y="4722813"/>
            <a:ext cx="1036638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ctr" anchorCtr="1"/>
          <a:lstStyle/>
          <a:p>
            <a:pPr eaLnBrk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middle</a:t>
            </a:r>
          </a:p>
        </p:txBody>
      </p:sp>
      <p:graphicFrame>
        <p:nvGraphicFramePr>
          <p:cNvPr id="520265" name="Group 73"/>
          <p:cNvGraphicFramePr>
            <a:graphicFrameLocks noGrp="1"/>
          </p:cNvGraphicFramePr>
          <p:nvPr/>
        </p:nvGraphicFramePr>
        <p:xfrm>
          <a:off x="3717925" y="5137150"/>
          <a:ext cx="400050" cy="731838"/>
        </p:xfrm>
        <a:graphic>
          <a:graphicData uri="http://schemas.openxmlformats.org/drawingml/2006/table">
            <a:tbl>
              <a:tblPr/>
              <a:tblGrid>
                <a:gridCol w="400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634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657" marB="45657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204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657" marB="45657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9473" name="AutoShape 81"/>
          <p:cNvSpPr>
            <a:spLocks noChangeArrowheads="1"/>
          </p:cNvSpPr>
          <p:nvPr/>
        </p:nvSpPr>
        <p:spPr bwMode="auto">
          <a:xfrm flipV="1">
            <a:off x="3714750" y="5022850"/>
            <a:ext cx="403225" cy="115888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59474" name="Line 82"/>
          <p:cNvSpPr>
            <a:spLocks noChangeShapeType="1"/>
          </p:cNvSpPr>
          <p:nvPr/>
        </p:nvSpPr>
        <p:spPr bwMode="auto">
          <a:xfrm flipV="1">
            <a:off x="2274888" y="1993900"/>
            <a:ext cx="1209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9475" name="Line 83"/>
          <p:cNvSpPr>
            <a:spLocks noChangeShapeType="1"/>
          </p:cNvSpPr>
          <p:nvPr/>
        </p:nvSpPr>
        <p:spPr bwMode="auto">
          <a:xfrm flipV="1">
            <a:off x="2274888" y="5046663"/>
            <a:ext cx="1209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9476" name="Line 18"/>
          <p:cNvSpPr>
            <a:spLocks noChangeShapeType="1"/>
          </p:cNvSpPr>
          <p:nvPr/>
        </p:nvSpPr>
        <p:spPr bwMode="auto">
          <a:xfrm flipV="1">
            <a:off x="3887788" y="2397125"/>
            <a:ext cx="1325562" cy="29384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9477" name="Line 18"/>
          <p:cNvSpPr>
            <a:spLocks noChangeShapeType="1"/>
          </p:cNvSpPr>
          <p:nvPr/>
        </p:nvSpPr>
        <p:spPr bwMode="auto">
          <a:xfrm flipV="1">
            <a:off x="3887788" y="3492500"/>
            <a:ext cx="1325562" cy="21891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8145462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Lists, strings, and tuples are all </a:t>
            </a:r>
            <a:r>
              <a:rPr lang="en-US" altLang="en-US" sz="2800" i="1">
                <a:latin typeface="Calibri" panose="020F0502020204030204" pitchFamily="34" charset="0"/>
              </a:rPr>
              <a:t>sequences</a:t>
            </a:r>
            <a:endParaRPr lang="en-US" altLang="en-US" sz="280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Can be indexed by integers in the range </a:t>
            </a:r>
            <a:r>
              <a:rPr lang="en-US" altLang="en-US" sz="2800">
                <a:latin typeface="Courier New" panose="02070309020205020404" pitchFamily="49" charset="0"/>
              </a:rPr>
              <a:t>0…len(X)-1</a:t>
            </a:r>
            <a:endParaRPr lang="en-US" altLang="en-US" sz="280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1218" name="Group 2"/>
          <p:cNvGraphicFramePr>
            <a:graphicFrameLocks noGrp="1"/>
          </p:cNvGraphicFramePr>
          <p:nvPr/>
        </p:nvGraphicFramePr>
        <p:xfrm>
          <a:off x="3717925" y="2074863"/>
          <a:ext cx="400050" cy="1465262"/>
        </p:xfrm>
        <a:graphic>
          <a:graphicData uri="http://schemas.openxmlformats.org/drawingml/2006/table">
            <a:tbl>
              <a:tblPr/>
              <a:tblGrid>
                <a:gridCol w="400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1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695" marB="45695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517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695" marB="45695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517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695" marB="45695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517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695" marB="45695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0430" name="Line 17"/>
          <p:cNvSpPr>
            <a:spLocks noChangeShapeType="1"/>
          </p:cNvSpPr>
          <p:nvPr/>
        </p:nvSpPr>
        <p:spPr bwMode="auto">
          <a:xfrm flipV="1">
            <a:off x="3887788" y="2282825"/>
            <a:ext cx="1325562" cy="3603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graphicFrame>
        <p:nvGraphicFramePr>
          <p:cNvPr id="521231" name="Group 15"/>
          <p:cNvGraphicFramePr>
            <a:graphicFrameLocks noGrp="1"/>
          </p:cNvGraphicFramePr>
          <p:nvPr/>
        </p:nvGraphicFramePr>
        <p:xfrm>
          <a:off x="5443538" y="668338"/>
          <a:ext cx="403225" cy="731837"/>
        </p:xfrm>
        <a:graphic>
          <a:graphicData uri="http://schemas.openxmlformats.org/drawingml/2006/table">
            <a:tbl>
              <a:tblPr/>
              <a:tblGrid>
                <a:gridCol w="40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632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656" marB="45656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20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656" marB="45656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0439" name="Text Box 35"/>
          <p:cNvSpPr txBox="1">
            <a:spLocks noChangeArrowheads="1"/>
          </p:cNvSpPr>
          <p:nvPr/>
        </p:nvSpPr>
        <p:spPr bwMode="auto">
          <a:xfrm>
            <a:off x="6710363" y="56038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ctr" anchorCtr="1"/>
          <a:lstStyle/>
          <a:p>
            <a:pPr eaLnBrk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10</a:t>
            </a:r>
          </a:p>
        </p:txBody>
      </p:sp>
      <p:sp>
        <p:nvSpPr>
          <p:cNvPr id="60440" name="Line 36"/>
          <p:cNvSpPr>
            <a:spLocks noChangeShapeType="1"/>
          </p:cNvSpPr>
          <p:nvPr/>
        </p:nvSpPr>
        <p:spPr bwMode="auto">
          <a:xfrm>
            <a:off x="5605463" y="1263650"/>
            <a:ext cx="10795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0441" name="Text Box 37"/>
          <p:cNvSpPr txBox="1">
            <a:spLocks noChangeArrowheads="1"/>
          </p:cNvSpPr>
          <p:nvPr/>
        </p:nvSpPr>
        <p:spPr bwMode="auto">
          <a:xfrm>
            <a:off x="6710363" y="931863"/>
            <a:ext cx="4572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ctr" anchorCtr="1"/>
          <a:lstStyle/>
          <a:p>
            <a:pPr eaLnBrk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10</a:t>
            </a:r>
          </a:p>
        </p:txBody>
      </p:sp>
      <p:sp>
        <p:nvSpPr>
          <p:cNvPr id="60442" name="Line 38"/>
          <p:cNvSpPr>
            <a:spLocks noChangeShapeType="1"/>
          </p:cNvSpPr>
          <p:nvPr/>
        </p:nvSpPr>
        <p:spPr bwMode="auto">
          <a:xfrm>
            <a:off x="5605463" y="877888"/>
            <a:ext cx="107950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0443" name="AutoShape 27"/>
          <p:cNvSpPr>
            <a:spLocks noChangeArrowheads="1"/>
          </p:cNvSpPr>
          <p:nvPr/>
        </p:nvSpPr>
        <p:spPr bwMode="auto">
          <a:xfrm flipV="1">
            <a:off x="3714750" y="1960563"/>
            <a:ext cx="403225" cy="115887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60444" name="Line 18"/>
          <p:cNvSpPr>
            <a:spLocks noChangeShapeType="1"/>
          </p:cNvSpPr>
          <p:nvPr/>
        </p:nvSpPr>
        <p:spPr bwMode="auto">
          <a:xfrm flipV="1">
            <a:off x="3887788" y="669925"/>
            <a:ext cx="1325562" cy="16144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0445" name="AutoShape 29"/>
          <p:cNvSpPr>
            <a:spLocks noChangeArrowheads="1"/>
          </p:cNvSpPr>
          <p:nvPr/>
        </p:nvSpPr>
        <p:spPr bwMode="auto">
          <a:xfrm flipV="1">
            <a:off x="5443538" y="554038"/>
            <a:ext cx="403225" cy="115887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60446" name="Line 17"/>
          <p:cNvSpPr>
            <a:spLocks noChangeShapeType="1"/>
          </p:cNvSpPr>
          <p:nvPr/>
        </p:nvSpPr>
        <p:spPr bwMode="auto">
          <a:xfrm>
            <a:off x="3887788" y="3016250"/>
            <a:ext cx="1325562" cy="3603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graphicFrame>
        <p:nvGraphicFramePr>
          <p:cNvPr id="521247" name="Group 31"/>
          <p:cNvGraphicFramePr>
            <a:graphicFrameLocks noGrp="1"/>
          </p:cNvGraphicFramePr>
          <p:nvPr/>
        </p:nvGraphicFramePr>
        <p:xfrm>
          <a:off x="5448300" y="2212975"/>
          <a:ext cx="403225" cy="731838"/>
        </p:xfrm>
        <a:graphic>
          <a:graphicData uri="http://schemas.openxmlformats.org/drawingml/2006/table">
            <a:tbl>
              <a:tblPr/>
              <a:tblGrid>
                <a:gridCol w="40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634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657" marB="45657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204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657" marB="45657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0455" name="Line 36"/>
          <p:cNvSpPr>
            <a:spLocks noChangeShapeType="1"/>
          </p:cNvSpPr>
          <p:nvPr/>
        </p:nvSpPr>
        <p:spPr bwMode="auto">
          <a:xfrm>
            <a:off x="5610225" y="2808288"/>
            <a:ext cx="107950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0456" name="Text Box 37"/>
          <p:cNvSpPr txBox="1">
            <a:spLocks noChangeArrowheads="1"/>
          </p:cNvSpPr>
          <p:nvPr/>
        </p:nvSpPr>
        <p:spPr bwMode="auto">
          <a:xfrm>
            <a:off x="6715125" y="2476500"/>
            <a:ext cx="4572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ctr" anchorCtr="1"/>
          <a:lstStyle/>
          <a:p>
            <a:pPr eaLnBrk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20</a:t>
            </a:r>
          </a:p>
        </p:txBody>
      </p:sp>
      <p:sp>
        <p:nvSpPr>
          <p:cNvPr id="60457" name="Line 38"/>
          <p:cNvSpPr>
            <a:spLocks noChangeShapeType="1"/>
          </p:cNvSpPr>
          <p:nvPr/>
        </p:nvSpPr>
        <p:spPr bwMode="auto">
          <a:xfrm>
            <a:off x="5610225" y="2422525"/>
            <a:ext cx="10795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0458" name="AutoShape 43"/>
          <p:cNvSpPr>
            <a:spLocks noChangeArrowheads="1"/>
          </p:cNvSpPr>
          <p:nvPr/>
        </p:nvSpPr>
        <p:spPr bwMode="auto">
          <a:xfrm flipV="1">
            <a:off x="5448300" y="2098675"/>
            <a:ext cx="403225" cy="115888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60459" name="Line 18"/>
          <p:cNvSpPr>
            <a:spLocks noChangeShapeType="1"/>
          </p:cNvSpPr>
          <p:nvPr/>
        </p:nvSpPr>
        <p:spPr bwMode="auto">
          <a:xfrm>
            <a:off x="3887788" y="3375025"/>
            <a:ext cx="1325562" cy="16144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graphicFrame>
        <p:nvGraphicFramePr>
          <p:cNvPr id="521261" name="Group 45"/>
          <p:cNvGraphicFramePr>
            <a:graphicFrameLocks noGrp="1"/>
          </p:cNvGraphicFramePr>
          <p:nvPr/>
        </p:nvGraphicFramePr>
        <p:xfrm>
          <a:off x="5443538" y="3422650"/>
          <a:ext cx="403225" cy="731838"/>
        </p:xfrm>
        <a:graphic>
          <a:graphicData uri="http://schemas.openxmlformats.org/drawingml/2006/table">
            <a:tbl>
              <a:tblPr/>
              <a:tblGrid>
                <a:gridCol w="40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634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657" marB="45657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204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657" marB="45657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0468" name="Text Box 35"/>
          <p:cNvSpPr txBox="1">
            <a:spLocks noChangeArrowheads="1"/>
          </p:cNvSpPr>
          <p:nvPr/>
        </p:nvSpPr>
        <p:spPr bwMode="auto">
          <a:xfrm>
            <a:off x="6710363" y="33147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ctr" anchorCtr="1"/>
          <a:lstStyle/>
          <a:p>
            <a:pPr eaLnBrk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30</a:t>
            </a:r>
          </a:p>
        </p:txBody>
      </p:sp>
      <p:sp>
        <p:nvSpPr>
          <p:cNvPr id="60469" name="Line 36"/>
          <p:cNvSpPr>
            <a:spLocks noChangeShapeType="1"/>
          </p:cNvSpPr>
          <p:nvPr/>
        </p:nvSpPr>
        <p:spPr bwMode="auto">
          <a:xfrm>
            <a:off x="5605463" y="4017963"/>
            <a:ext cx="107950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0470" name="Text Box 37"/>
          <p:cNvSpPr txBox="1">
            <a:spLocks noChangeArrowheads="1"/>
          </p:cNvSpPr>
          <p:nvPr/>
        </p:nvSpPr>
        <p:spPr bwMode="auto">
          <a:xfrm>
            <a:off x="6710363" y="3686175"/>
            <a:ext cx="4572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ctr" anchorCtr="1"/>
          <a:lstStyle/>
          <a:p>
            <a:pPr eaLnBrk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30</a:t>
            </a:r>
          </a:p>
        </p:txBody>
      </p:sp>
      <p:sp>
        <p:nvSpPr>
          <p:cNvPr id="60471" name="Line 38"/>
          <p:cNvSpPr>
            <a:spLocks noChangeShapeType="1"/>
          </p:cNvSpPr>
          <p:nvPr/>
        </p:nvSpPr>
        <p:spPr bwMode="auto">
          <a:xfrm>
            <a:off x="5605463" y="3632200"/>
            <a:ext cx="10795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0472" name="AutoShape 57"/>
          <p:cNvSpPr>
            <a:spLocks noChangeArrowheads="1"/>
          </p:cNvSpPr>
          <p:nvPr/>
        </p:nvSpPr>
        <p:spPr bwMode="auto">
          <a:xfrm flipV="1">
            <a:off x="5443538" y="3308350"/>
            <a:ext cx="403225" cy="115888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graphicFrame>
        <p:nvGraphicFramePr>
          <p:cNvPr id="521274" name="Group 58"/>
          <p:cNvGraphicFramePr>
            <a:graphicFrameLocks noGrp="1"/>
          </p:cNvGraphicFramePr>
          <p:nvPr/>
        </p:nvGraphicFramePr>
        <p:xfrm>
          <a:off x="5443538" y="5094288"/>
          <a:ext cx="403225" cy="731837"/>
        </p:xfrm>
        <a:graphic>
          <a:graphicData uri="http://schemas.openxmlformats.org/drawingml/2006/table">
            <a:tbl>
              <a:tblPr/>
              <a:tblGrid>
                <a:gridCol w="40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632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656" marB="45656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20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656" marB="45656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0481" name="Text Box 35"/>
          <p:cNvSpPr txBox="1">
            <a:spLocks noChangeArrowheads="1"/>
          </p:cNvSpPr>
          <p:nvPr/>
        </p:nvSpPr>
        <p:spPr bwMode="auto">
          <a:xfrm>
            <a:off x="6710363" y="498633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ctr" anchorCtr="1"/>
          <a:lstStyle/>
          <a:p>
            <a:pPr eaLnBrk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40</a:t>
            </a:r>
          </a:p>
        </p:txBody>
      </p:sp>
      <p:sp>
        <p:nvSpPr>
          <p:cNvPr id="60482" name="Line 36"/>
          <p:cNvSpPr>
            <a:spLocks noChangeShapeType="1"/>
          </p:cNvSpPr>
          <p:nvPr/>
        </p:nvSpPr>
        <p:spPr bwMode="auto">
          <a:xfrm>
            <a:off x="5605463" y="5689600"/>
            <a:ext cx="10795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0483" name="Text Box 37"/>
          <p:cNvSpPr txBox="1">
            <a:spLocks noChangeArrowheads="1"/>
          </p:cNvSpPr>
          <p:nvPr/>
        </p:nvSpPr>
        <p:spPr bwMode="auto">
          <a:xfrm>
            <a:off x="6710363" y="5357813"/>
            <a:ext cx="4572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ctr" anchorCtr="1"/>
          <a:lstStyle/>
          <a:p>
            <a:pPr eaLnBrk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40</a:t>
            </a:r>
          </a:p>
        </p:txBody>
      </p:sp>
      <p:sp>
        <p:nvSpPr>
          <p:cNvPr id="60484" name="Line 38"/>
          <p:cNvSpPr>
            <a:spLocks noChangeShapeType="1"/>
          </p:cNvSpPr>
          <p:nvPr/>
        </p:nvSpPr>
        <p:spPr bwMode="auto">
          <a:xfrm>
            <a:off x="5605463" y="5303838"/>
            <a:ext cx="107950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0485" name="AutoShape 70"/>
          <p:cNvSpPr>
            <a:spLocks noChangeArrowheads="1"/>
          </p:cNvSpPr>
          <p:nvPr/>
        </p:nvSpPr>
        <p:spPr bwMode="auto">
          <a:xfrm flipV="1">
            <a:off x="5443538" y="4979988"/>
            <a:ext cx="403225" cy="115887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60486" name="Text Box 37"/>
          <p:cNvSpPr txBox="1">
            <a:spLocks noChangeArrowheads="1"/>
          </p:cNvSpPr>
          <p:nvPr/>
        </p:nvSpPr>
        <p:spPr bwMode="auto">
          <a:xfrm>
            <a:off x="1181100" y="1706563"/>
            <a:ext cx="1036638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ctr" anchorCtr="1"/>
          <a:lstStyle/>
          <a:p>
            <a:pPr eaLnBrk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points</a:t>
            </a:r>
          </a:p>
        </p:txBody>
      </p:sp>
      <p:sp>
        <p:nvSpPr>
          <p:cNvPr id="60487" name="Text Box 37"/>
          <p:cNvSpPr txBox="1">
            <a:spLocks noChangeArrowheads="1"/>
          </p:cNvSpPr>
          <p:nvPr/>
        </p:nvSpPr>
        <p:spPr bwMode="auto">
          <a:xfrm>
            <a:off x="1181100" y="4722813"/>
            <a:ext cx="1036638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ctr" anchorCtr="1"/>
          <a:lstStyle/>
          <a:p>
            <a:pPr eaLnBrk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middle</a:t>
            </a:r>
          </a:p>
        </p:txBody>
      </p:sp>
      <p:graphicFrame>
        <p:nvGraphicFramePr>
          <p:cNvPr id="521289" name="Group 73"/>
          <p:cNvGraphicFramePr>
            <a:graphicFrameLocks noGrp="1"/>
          </p:cNvGraphicFramePr>
          <p:nvPr/>
        </p:nvGraphicFramePr>
        <p:xfrm>
          <a:off x="3717925" y="5137150"/>
          <a:ext cx="400050" cy="731838"/>
        </p:xfrm>
        <a:graphic>
          <a:graphicData uri="http://schemas.openxmlformats.org/drawingml/2006/table">
            <a:tbl>
              <a:tblPr/>
              <a:tblGrid>
                <a:gridCol w="400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634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657" marB="45657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204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657" marB="45657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0496" name="AutoShape 81"/>
          <p:cNvSpPr>
            <a:spLocks noChangeArrowheads="1"/>
          </p:cNvSpPr>
          <p:nvPr/>
        </p:nvSpPr>
        <p:spPr bwMode="auto">
          <a:xfrm flipV="1">
            <a:off x="3714750" y="5022850"/>
            <a:ext cx="403225" cy="115888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60497" name="Line 82"/>
          <p:cNvSpPr>
            <a:spLocks noChangeShapeType="1"/>
          </p:cNvSpPr>
          <p:nvPr/>
        </p:nvSpPr>
        <p:spPr bwMode="auto">
          <a:xfrm flipV="1">
            <a:off x="2274888" y="1993900"/>
            <a:ext cx="1209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0498" name="Line 83"/>
          <p:cNvSpPr>
            <a:spLocks noChangeShapeType="1"/>
          </p:cNvSpPr>
          <p:nvPr/>
        </p:nvSpPr>
        <p:spPr bwMode="auto">
          <a:xfrm flipV="1">
            <a:off x="2274888" y="5046663"/>
            <a:ext cx="1209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0499" name="Line 18"/>
          <p:cNvSpPr>
            <a:spLocks noChangeShapeType="1"/>
          </p:cNvSpPr>
          <p:nvPr/>
        </p:nvSpPr>
        <p:spPr bwMode="auto">
          <a:xfrm flipV="1">
            <a:off x="3887788" y="2397125"/>
            <a:ext cx="1325562" cy="29384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0500" name="Line 18"/>
          <p:cNvSpPr>
            <a:spLocks noChangeShapeType="1"/>
          </p:cNvSpPr>
          <p:nvPr/>
        </p:nvSpPr>
        <p:spPr bwMode="auto">
          <a:xfrm flipV="1">
            <a:off x="3887788" y="3492500"/>
            <a:ext cx="1325562" cy="21891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0501" name="Text Box 35"/>
          <p:cNvSpPr txBox="1">
            <a:spLocks noChangeArrowheads="1"/>
          </p:cNvSpPr>
          <p:nvPr/>
        </p:nvSpPr>
        <p:spPr bwMode="auto">
          <a:xfrm>
            <a:off x="6715125" y="2105025"/>
            <a:ext cx="1377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ctr" anchorCtr="1"/>
          <a:lstStyle/>
          <a:p>
            <a:pPr eaLnBrk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'whoops'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2242" name="Group 2"/>
          <p:cNvGraphicFramePr>
            <a:graphicFrameLocks noGrp="1"/>
          </p:cNvGraphicFramePr>
          <p:nvPr/>
        </p:nvGraphicFramePr>
        <p:xfrm>
          <a:off x="3717925" y="2074863"/>
          <a:ext cx="400050" cy="1465262"/>
        </p:xfrm>
        <a:graphic>
          <a:graphicData uri="http://schemas.openxmlformats.org/drawingml/2006/table">
            <a:tbl>
              <a:tblPr/>
              <a:tblGrid>
                <a:gridCol w="400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1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695" marB="45695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517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695" marB="45695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517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695" marB="45695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517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695" marB="45695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1454" name="Line 17"/>
          <p:cNvSpPr>
            <a:spLocks noChangeShapeType="1"/>
          </p:cNvSpPr>
          <p:nvPr/>
        </p:nvSpPr>
        <p:spPr bwMode="auto">
          <a:xfrm flipV="1">
            <a:off x="3887788" y="2282825"/>
            <a:ext cx="1325562" cy="3603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graphicFrame>
        <p:nvGraphicFramePr>
          <p:cNvPr id="522255" name="Group 15"/>
          <p:cNvGraphicFramePr>
            <a:graphicFrameLocks noGrp="1"/>
          </p:cNvGraphicFramePr>
          <p:nvPr/>
        </p:nvGraphicFramePr>
        <p:xfrm>
          <a:off x="5443538" y="668338"/>
          <a:ext cx="403225" cy="731837"/>
        </p:xfrm>
        <a:graphic>
          <a:graphicData uri="http://schemas.openxmlformats.org/drawingml/2006/table">
            <a:tbl>
              <a:tblPr/>
              <a:tblGrid>
                <a:gridCol w="40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632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656" marB="45656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20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656" marB="45656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1463" name="Text Box 35"/>
          <p:cNvSpPr txBox="1">
            <a:spLocks noChangeArrowheads="1"/>
          </p:cNvSpPr>
          <p:nvPr/>
        </p:nvSpPr>
        <p:spPr bwMode="auto">
          <a:xfrm>
            <a:off x="6710363" y="56038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ctr" anchorCtr="1"/>
          <a:lstStyle/>
          <a:p>
            <a:pPr eaLnBrk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10</a:t>
            </a:r>
          </a:p>
        </p:txBody>
      </p:sp>
      <p:sp>
        <p:nvSpPr>
          <p:cNvPr id="61464" name="Line 36"/>
          <p:cNvSpPr>
            <a:spLocks noChangeShapeType="1"/>
          </p:cNvSpPr>
          <p:nvPr/>
        </p:nvSpPr>
        <p:spPr bwMode="auto">
          <a:xfrm>
            <a:off x="5605463" y="1263650"/>
            <a:ext cx="10795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1465" name="Text Box 37"/>
          <p:cNvSpPr txBox="1">
            <a:spLocks noChangeArrowheads="1"/>
          </p:cNvSpPr>
          <p:nvPr/>
        </p:nvSpPr>
        <p:spPr bwMode="auto">
          <a:xfrm>
            <a:off x="6710363" y="931863"/>
            <a:ext cx="4572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ctr" anchorCtr="1"/>
          <a:lstStyle/>
          <a:p>
            <a:pPr eaLnBrk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10</a:t>
            </a:r>
          </a:p>
        </p:txBody>
      </p:sp>
      <p:sp>
        <p:nvSpPr>
          <p:cNvPr id="61466" name="Line 38"/>
          <p:cNvSpPr>
            <a:spLocks noChangeShapeType="1"/>
          </p:cNvSpPr>
          <p:nvPr/>
        </p:nvSpPr>
        <p:spPr bwMode="auto">
          <a:xfrm>
            <a:off x="5605463" y="877888"/>
            <a:ext cx="107950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1467" name="AutoShape 27"/>
          <p:cNvSpPr>
            <a:spLocks noChangeArrowheads="1"/>
          </p:cNvSpPr>
          <p:nvPr/>
        </p:nvSpPr>
        <p:spPr bwMode="auto">
          <a:xfrm flipV="1">
            <a:off x="3714750" y="1960563"/>
            <a:ext cx="403225" cy="115887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61468" name="Line 18"/>
          <p:cNvSpPr>
            <a:spLocks noChangeShapeType="1"/>
          </p:cNvSpPr>
          <p:nvPr/>
        </p:nvSpPr>
        <p:spPr bwMode="auto">
          <a:xfrm flipV="1">
            <a:off x="3887788" y="669925"/>
            <a:ext cx="1325562" cy="16144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1469" name="AutoShape 29"/>
          <p:cNvSpPr>
            <a:spLocks noChangeArrowheads="1"/>
          </p:cNvSpPr>
          <p:nvPr/>
        </p:nvSpPr>
        <p:spPr bwMode="auto">
          <a:xfrm flipV="1">
            <a:off x="5443538" y="554038"/>
            <a:ext cx="403225" cy="115887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61470" name="Line 17"/>
          <p:cNvSpPr>
            <a:spLocks noChangeShapeType="1"/>
          </p:cNvSpPr>
          <p:nvPr/>
        </p:nvSpPr>
        <p:spPr bwMode="auto">
          <a:xfrm>
            <a:off x="3887788" y="3016250"/>
            <a:ext cx="1325562" cy="3603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graphicFrame>
        <p:nvGraphicFramePr>
          <p:cNvPr id="522271" name="Group 31"/>
          <p:cNvGraphicFramePr>
            <a:graphicFrameLocks noGrp="1"/>
          </p:cNvGraphicFramePr>
          <p:nvPr/>
        </p:nvGraphicFramePr>
        <p:xfrm>
          <a:off x="5448300" y="2212975"/>
          <a:ext cx="403225" cy="731838"/>
        </p:xfrm>
        <a:graphic>
          <a:graphicData uri="http://schemas.openxmlformats.org/drawingml/2006/table">
            <a:tbl>
              <a:tblPr/>
              <a:tblGrid>
                <a:gridCol w="40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634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657" marB="45657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204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657" marB="45657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1479" name="Line 36"/>
          <p:cNvSpPr>
            <a:spLocks noChangeShapeType="1"/>
          </p:cNvSpPr>
          <p:nvPr/>
        </p:nvSpPr>
        <p:spPr bwMode="auto">
          <a:xfrm>
            <a:off x="5610225" y="2808288"/>
            <a:ext cx="107950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1480" name="Text Box 37"/>
          <p:cNvSpPr txBox="1">
            <a:spLocks noChangeArrowheads="1"/>
          </p:cNvSpPr>
          <p:nvPr/>
        </p:nvSpPr>
        <p:spPr bwMode="auto">
          <a:xfrm>
            <a:off x="6715125" y="2476500"/>
            <a:ext cx="4572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ctr" anchorCtr="1"/>
          <a:lstStyle/>
          <a:p>
            <a:pPr eaLnBrk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20</a:t>
            </a:r>
          </a:p>
        </p:txBody>
      </p:sp>
      <p:sp>
        <p:nvSpPr>
          <p:cNvPr id="61481" name="Line 38"/>
          <p:cNvSpPr>
            <a:spLocks noChangeShapeType="1"/>
          </p:cNvSpPr>
          <p:nvPr/>
        </p:nvSpPr>
        <p:spPr bwMode="auto">
          <a:xfrm>
            <a:off x="5610225" y="2422525"/>
            <a:ext cx="10795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1482" name="AutoShape 43"/>
          <p:cNvSpPr>
            <a:spLocks noChangeArrowheads="1"/>
          </p:cNvSpPr>
          <p:nvPr/>
        </p:nvSpPr>
        <p:spPr bwMode="auto">
          <a:xfrm flipV="1">
            <a:off x="5448300" y="2098675"/>
            <a:ext cx="403225" cy="115888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61483" name="Line 18"/>
          <p:cNvSpPr>
            <a:spLocks noChangeShapeType="1"/>
          </p:cNvSpPr>
          <p:nvPr/>
        </p:nvSpPr>
        <p:spPr bwMode="auto">
          <a:xfrm>
            <a:off x="3887788" y="3375025"/>
            <a:ext cx="1325562" cy="16144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graphicFrame>
        <p:nvGraphicFramePr>
          <p:cNvPr id="522285" name="Group 45"/>
          <p:cNvGraphicFramePr>
            <a:graphicFrameLocks noGrp="1"/>
          </p:cNvGraphicFramePr>
          <p:nvPr/>
        </p:nvGraphicFramePr>
        <p:xfrm>
          <a:off x="5443538" y="3422650"/>
          <a:ext cx="403225" cy="731838"/>
        </p:xfrm>
        <a:graphic>
          <a:graphicData uri="http://schemas.openxmlformats.org/drawingml/2006/table">
            <a:tbl>
              <a:tblPr/>
              <a:tblGrid>
                <a:gridCol w="40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634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657" marB="45657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204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657" marB="45657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1492" name="Line 36"/>
          <p:cNvSpPr>
            <a:spLocks noChangeShapeType="1"/>
          </p:cNvSpPr>
          <p:nvPr/>
        </p:nvSpPr>
        <p:spPr bwMode="auto">
          <a:xfrm>
            <a:off x="5605463" y="4017963"/>
            <a:ext cx="107950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1493" name="Text Box 37"/>
          <p:cNvSpPr txBox="1">
            <a:spLocks noChangeArrowheads="1"/>
          </p:cNvSpPr>
          <p:nvPr/>
        </p:nvSpPr>
        <p:spPr bwMode="auto">
          <a:xfrm>
            <a:off x="6710363" y="3686175"/>
            <a:ext cx="4572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ctr" anchorCtr="1"/>
          <a:lstStyle/>
          <a:p>
            <a:pPr eaLnBrk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30</a:t>
            </a:r>
          </a:p>
        </p:txBody>
      </p:sp>
      <p:sp>
        <p:nvSpPr>
          <p:cNvPr id="61494" name="Line 38"/>
          <p:cNvSpPr>
            <a:spLocks noChangeShapeType="1"/>
          </p:cNvSpPr>
          <p:nvPr/>
        </p:nvSpPr>
        <p:spPr bwMode="auto">
          <a:xfrm>
            <a:off x="5605463" y="3632200"/>
            <a:ext cx="10795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1495" name="AutoShape 57"/>
          <p:cNvSpPr>
            <a:spLocks noChangeArrowheads="1"/>
          </p:cNvSpPr>
          <p:nvPr/>
        </p:nvSpPr>
        <p:spPr bwMode="auto">
          <a:xfrm flipV="1">
            <a:off x="5443538" y="3308350"/>
            <a:ext cx="403225" cy="115888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graphicFrame>
        <p:nvGraphicFramePr>
          <p:cNvPr id="522298" name="Group 58"/>
          <p:cNvGraphicFramePr>
            <a:graphicFrameLocks noGrp="1"/>
          </p:cNvGraphicFramePr>
          <p:nvPr/>
        </p:nvGraphicFramePr>
        <p:xfrm>
          <a:off x="5443538" y="5094288"/>
          <a:ext cx="403225" cy="731837"/>
        </p:xfrm>
        <a:graphic>
          <a:graphicData uri="http://schemas.openxmlformats.org/drawingml/2006/table">
            <a:tbl>
              <a:tblPr/>
              <a:tblGrid>
                <a:gridCol w="40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632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656" marB="45656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20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656" marB="45656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1504" name="Text Box 35"/>
          <p:cNvSpPr txBox="1">
            <a:spLocks noChangeArrowheads="1"/>
          </p:cNvSpPr>
          <p:nvPr/>
        </p:nvSpPr>
        <p:spPr bwMode="auto">
          <a:xfrm>
            <a:off x="6710363" y="498633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ctr" anchorCtr="1"/>
          <a:lstStyle/>
          <a:p>
            <a:pPr eaLnBrk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40</a:t>
            </a:r>
          </a:p>
        </p:txBody>
      </p:sp>
      <p:sp>
        <p:nvSpPr>
          <p:cNvPr id="61505" name="Line 36"/>
          <p:cNvSpPr>
            <a:spLocks noChangeShapeType="1"/>
          </p:cNvSpPr>
          <p:nvPr/>
        </p:nvSpPr>
        <p:spPr bwMode="auto">
          <a:xfrm>
            <a:off x="5605463" y="5689600"/>
            <a:ext cx="10795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1506" name="Text Box 37"/>
          <p:cNvSpPr txBox="1">
            <a:spLocks noChangeArrowheads="1"/>
          </p:cNvSpPr>
          <p:nvPr/>
        </p:nvSpPr>
        <p:spPr bwMode="auto">
          <a:xfrm>
            <a:off x="6710363" y="5357813"/>
            <a:ext cx="4572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ctr" anchorCtr="1"/>
          <a:lstStyle/>
          <a:p>
            <a:pPr eaLnBrk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40</a:t>
            </a:r>
          </a:p>
        </p:txBody>
      </p:sp>
      <p:sp>
        <p:nvSpPr>
          <p:cNvPr id="61507" name="Line 38"/>
          <p:cNvSpPr>
            <a:spLocks noChangeShapeType="1"/>
          </p:cNvSpPr>
          <p:nvPr/>
        </p:nvSpPr>
        <p:spPr bwMode="auto">
          <a:xfrm>
            <a:off x="5605463" y="5303838"/>
            <a:ext cx="107950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1508" name="AutoShape 70"/>
          <p:cNvSpPr>
            <a:spLocks noChangeArrowheads="1"/>
          </p:cNvSpPr>
          <p:nvPr/>
        </p:nvSpPr>
        <p:spPr bwMode="auto">
          <a:xfrm flipV="1">
            <a:off x="5443538" y="4979988"/>
            <a:ext cx="403225" cy="115887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61509" name="Text Box 37"/>
          <p:cNvSpPr txBox="1">
            <a:spLocks noChangeArrowheads="1"/>
          </p:cNvSpPr>
          <p:nvPr/>
        </p:nvSpPr>
        <p:spPr bwMode="auto">
          <a:xfrm>
            <a:off x="1181100" y="1706563"/>
            <a:ext cx="1036638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ctr" anchorCtr="1"/>
          <a:lstStyle/>
          <a:p>
            <a:pPr eaLnBrk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points</a:t>
            </a:r>
          </a:p>
        </p:txBody>
      </p:sp>
      <p:sp>
        <p:nvSpPr>
          <p:cNvPr id="61510" name="Text Box 37"/>
          <p:cNvSpPr txBox="1">
            <a:spLocks noChangeArrowheads="1"/>
          </p:cNvSpPr>
          <p:nvPr/>
        </p:nvSpPr>
        <p:spPr bwMode="auto">
          <a:xfrm>
            <a:off x="1181100" y="4722813"/>
            <a:ext cx="1036638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ctr" anchorCtr="1"/>
          <a:lstStyle/>
          <a:p>
            <a:pPr eaLnBrk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middle</a:t>
            </a:r>
          </a:p>
        </p:txBody>
      </p:sp>
      <p:graphicFrame>
        <p:nvGraphicFramePr>
          <p:cNvPr id="522313" name="Group 73"/>
          <p:cNvGraphicFramePr>
            <a:graphicFrameLocks noGrp="1"/>
          </p:cNvGraphicFramePr>
          <p:nvPr/>
        </p:nvGraphicFramePr>
        <p:xfrm>
          <a:off x="3717925" y="5137150"/>
          <a:ext cx="400050" cy="731838"/>
        </p:xfrm>
        <a:graphic>
          <a:graphicData uri="http://schemas.openxmlformats.org/drawingml/2006/table">
            <a:tbl>
              <a:tblPr/>
              <a:tblGrid>
                <a:gridCol w="400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634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657" marB="45657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204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657" marB="45657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1519" name="AutoShape 81"/>
          <p:cNvSpPr>
            <a:spLocks noChangeArrowheads="1"/>
          </p:cNvSpPr>
          <p:nvPr/>
        </p:nvSpPr>
        <p:spPr bwMode="auto">
          <a:xfrm flipV="1">
            <a:off x="3714750" y="5022850"/>
            <a:ext cx="403225" cy="115888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61520" name="Line 82"/>
          <p:cNvSpPr>
            <a:spLocks noChangeShapeType="1"/>
          </p:cNvSpPr>
          <p:nvPr/>
        </p:nvSpPr>
        <p:spPr bwMode="auto">
          <a:xfrm flipV="1">
            <a:off x="2274888" y="1993900"/>
            <a:ext cx="1209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1521" name="Line 83"/>
          <p:cNvSpPr>
            <a:spLocks noChangeShapeType="1"/>
          </p:cNvSpPr>
          <p:nvPr/>
        </p:nvSpPr>
        <p:spPr bwMode="auto">
          <a:xfrm flipV="1">
            <a:off x="2274888" y="5046663"/>
            <a:ext cx="1209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1522" name="Line 18"/>
          <p:cNvSpPr>
            <a:spLocks noChangeShapeType="1"/>
          </p:cNvSpPr>
          <p:nvPr/>
        </p:nvSpPr>
        <p:spPr bwMode="auto">
          <a:xfrm flipV="1">
            <a:off x="3887788" y="2397125"/>
            <a:ext cx="1325562" cy="29384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1523" name="Line 18"/>
          <p:cNvSpPr>
            <a:spLocks noChangeShapeType="1"/>
          </p:cNvSpPr>
          <p:nvPr/>
        </p:nvSpPr>
        <p:spPr bwMode="auto">
          <a:xfrm flipV="1">
            <a:off x="3887788" y="3492500"/>
            <a:ext cx="1325562" cy="21891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1524" name="Text Box 35"/>
          <p:cNvSpPr txBox="1">
            <a:spLocks noChangeArrowheads="1"/>
          </p:cNvSpPr>
          <p:nvPr/>
        </p:nvSpPr>
        <p:spPr bwMode="auto">
          <a:xfrm>
            <a:off x="6715125" y="3376613"/>
            <a:ext cx="15509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ctr" anchorCtr="1"/>
          <a:lstStyle/>
          <a:p>
            <a:pPr eaLnBrk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'aliasing'</a:t>
            </a:r>
          </a:p>
        </p:txBody>
      </p:sp>
      <p:sp>
        <p:nvSpPr>
          <p:cNvPr id="61525" name="Text Box 35"/>
          <p:cNvSpPr txBox="1">
            <a:spLocks noChangeArrowheads="1"/>
          </p:cNvSpPr>
          <p:nvPr/>
        </p:nvSpPr>
        <p:spPr bwMode="auto">
          <a:xfrm>
            <a:off x="6715125" y="2105025"/>
            <a:ext cx="1377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ctr" anchorCtr="1"/>
          <a:lstStyle/>
          <a:p>
            <a:pPr eaLnBrk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'whoops'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6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25" y="1055688"/>
            <a:ext cx="714375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62467" name="Text Box 4"/>
          <p:cNvSpPr txBox="1">
            <a:spLocks noChangeArrowheads="1"/>
          </p:cNvSpPr>
          <p:nvPr/>
        </p:nvSpPr>
        <p:spPr bwMode="auto">
          <a:xfrm>
            <a:off x="3771900" y="4883150"/>
            <a:ext cx="265112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02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600">
                <a:solidFill>
                  <a:srgbClr val="000000"/>
                </a:solidFill>
                <a:latin typeface="Calibri" panose="020F0502020204030204" pitchFamily="34" charset="0"/>
              </a:rPr>
              <a:t>October 2010</a:t>
            </a:r>
          </a:p>
        </p:txBody>
      </p:sp>
      <p:sp>
        <p:nvSpPr>
          <p:cNvPr id="62468" name="Text Box 5"/>
          <p:cNvSpPr txBox="1">
            <a:spLocks noChangeArrowheads="1"/>
          </p:cNvSpPr>
          <p:nvPr/>
        </p:nvSpPr>
        <p:spPr bwMode="auto">
          <a:xfrm>
            <a:off x="4302125" y="3046413"/>
            <a:ext cx="159067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02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600">
                <a:solidFill>
                  <a:srgbClr val="000000"/>
                </a:solidFill>
                <a:latin typeface="Calibri" panose="020F0502020204030204" pitchFamily="34" charset="0"/>
              </a:rPr>
              <a:t>created by</a:t>
            </a:r>
          </a:p>
        </p:txBody>
      </p:sp>
      <p:sp>
        <p:nvSpPr>
          <p:cNvPr id="62469" name="Text Box 6"/>
          <p:cNvSpPr txBox="1">
            <a:spLocks noChangeArrowheads="1"/>
          </p:cNvSpPr>
          <p:nvPr/>
        </p:nvSpPr>
        <p:spPr bwMode="auto">
          <a:xfrm>
            <a:off x="4000500" y="3911600"/>
            <a:ext cx="2193925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02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3200">
                <a:solidFill>
                  <a:srgbClr val="000000"/>
                </a:solidFill>
                <a:latin typeface="Calibri" panose="020F0502020204030204" pitchFamily="34" charset="0"/>
              </a:rPr>
              <a:t>Greg Wilson</a:t>
            </a:r>
          </a:p>
        </p:txBody>
      </p:sp>
      <p:pic>
        <p:nvPicPr>
          <p:cNvPr id="6247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6194425"/>
            <a:ext cx="2266950" cy="85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62471" name="Text Box 5"/>
          <p:cNvSpPr txBox="1">
            <a:spLocks noChangeArrowheads="1"/>
          </p:cNvSpPr>
          <p:nvPr/>
        </p:nvSpPr>
        <p:spPr bwMode="auto">
          <a:xfrm>
            <a:off x="3116263" y="6186488"/>
            <a:ext cx="6478587" cy="90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02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</a:rPr>
              <a:t>Copyright </a:t>
            </a: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© Software Carpentry 2010</a:t>
            </a:r>
          </a:p>
          <a:p>
            <a:pPr eaLnBrk="1">
              <a:lnSpc>
                <a:spcPct val="14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This work is licensed under the Creative Commons Attribution License</a:t>
            </a:r>
          </a:p>
          <a:p>
            <a:pPr eaLnBrk="1">
              <a:lnSpc>
                <a:spcPct val="14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See http://software-carpentry.org/license.html for more information.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8145462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Lists, strings, and tuples are all </a:t>
            </a:r>
            <a:r>
              <a:rPr lang="en-US" altLang="en-US" sz="2800" i="1">
                <a:latin typeface="Calibri" panose="020F0502020204030204" pitchFamily="34" charset="0"/>
              </a:rPr>
              <a:t>sequences</a:t>
            </a:r>
            <a:endParaRPr lang="en-US" altLang="en-US" sz="280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Can be indexed by integers in the range </a:t>
            </a:r>
            <a:r>
              <a:rPr lang="en-US" altLang="en-US" sz="2800">
                <a:latin typeface="Courier New" panose="02070309020205020404" pitchFamily="49" charset="0"/>
              </a:rPr>
              <a:t>0…len(X)-1</a:t>
            </a:r>
            <a:endParaRPr lang="en-US" altLang="en-US" sz="280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Can also be </a:t>
            </a:r>
            <a:r>
              <a:rPr lang="en-US" altLang="en-US" sz="2800" i="1">
                <a:latin typeface="Calibri" panose="020F0502020204030204" pitchFamily="34" charset="0"/>
              </a:rPr>
              <a:t>sliced</a:t>
            </a:r>
            <a:r>
              <a:rPr lang="en-US" altLang="en-US" sz="2800">
                <a:latin typeface="Calibri" panose="020F0502020204030204" pitchFamily="34" charset="0"/>
              </a:rPr>
              <a:t>  using a range of indices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8145462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Lists, strings, and tuples are all </a:t>
            </a:r>
            <a:r>
              <a:rPr lang="en-US" altLang="en-US" sz="2800" i="1">
                <a:latin typeface="Calibri" panose="020F0502020204030204" pitchFamily="34" charset="0"/>
              </a:rPr>
              <a:t>sequences</a:t>
            </a:r>
            <a:endParaRPr lang="en-US" altLang="en-US" sz="280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Can be indexed by integers in the range </a:t>
            </a:r>
            <a:r>
              <a:rPr lang="en-US" altLang="en-US" sz="2800">
                <a:latin typeface="Courier New" panose="02070309020205020404" pitchFamily="49" charset="0"/>
              </a:rPr>
              <a:t>0…len(X)-1</a:t>
            </a:r>
            <a:endParaRPr lang="en-US" altLang="en-US" sz="280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Can also be </a:t>
            </a:r>
            <a:r>
              <a:rPr lang="en-US" altLang="en-US" sz="2800" i="1">
                <a:latin typeface="Calibri" panose="020F0502020204030204" pitchFamily="34" charset="0"/>
              </a:rPr>
              <a:t>sliced</a:t>
            </a:r>
            <a:r>
              <a:rPr lang="en-US" altLang="en-US" sz="2800">
                <a:latin typeface="Calibri" panose="020F0502020204030204" pitchFamily="34" charset="0"/>
              </a:rPr>
              <a:t>  using a range of indices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546100" y="2859088"/>
            <a:ext cx="4494213" cy="385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element = 'uranium'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</a:p>
        </p:txBody>
      </p:sp>
      <p:graphicFrame>
        <p:nvGraphicFramePr>
          <p:cNvPr id="464900" name="Group 4"/>
          <p:cNvGraphicFramePr>
            <a:graphicFrameLocks noGrp="1"/>
          </p:cNvGraphicFramePr>
          <p:nvPr/>
        </p:nvGraphicFramePr>
        <p:xfrm>
          <a:off x="5500688" y="4297363"/>
          <a:ext cx="3408362" cy="460375"/>
        </p:xfrm>
        <a:graphic>
          <a:graphicData uri="http://schemas.openxmlformats.org/drawingml/2006/table">
            <a:tbl>
              <a:tblPr/>
              <a:tblGrid>
                <a:gridCol w="487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60375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i</a:t>
                      </a:r>
                      <a:endParaRPr kumimoji="0" lang="en-CA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64918" name="Group 22"/>
          <p:cNvGraphicFramePr>
            <a:graphicFrameLocks noGrp="1"/>
          </p:cNvGraphicFramePr>
          <p:nvPr/>
        </p:nvGraphicFramePr>
        <p:xfrm>
          <a:off x="5270500" y="3836988"/>
          <a:ext cx="3895725" cy="460375"/>
        </p:xfrm>
        <a:graphic>
          <a:graphicData uri="http://schemas.openxmlformats.org/drawingml/2006/table">
            <a:tbl>
              <a:tblPr/>
              <a:tblGrid>
                <a:gridCol w="487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60375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64943" name="Group 47"/>
          <p:cNvGraphicFramePr>
            <a:graphicFrameLocks noGrp="1"/>
          </p:cNvGraphicFramePr>
          <p:nvPr/>
        </p:nvGraphicFramePr>
        <p:xfrm>
          <a:off x="5270500" y="4816475"/>
          <a:ext cx="3408363" cy="658813"/>
        </p:xfrm>
        <a:graphic>
          <a:graphicData uri="http://schemas.openxmlformats.org/drawingml/2006/table">
            <a:tbl>
              <a:tblPr/>
              <a:tblGrid>
                <a:gridCol w="487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58813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-7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-6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-5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-4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-3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-2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-1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8145462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Lists, strings, and tuples are all </a:t>
            </a:r>
            <a:r>
              <a:rPr lang="en-US" altLang="en-US" sz="2800" i="1">
                <a:latin typeface="Calibri" panose="020F0502020204030204" pitchFamily="34" charset="0"/>
              </a:rPr>
              <a:t>sequences</a:t>
            </a:r>
            <a:endParaRPr lang="en-US" altLang="en-US" sz="280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Can be indexed by integers in the range </a:t>
            </a:r>
            <a:r>
              <a:rPr lang="en-US" altLang="en-US" sz="2800">
                <a:latin typeface="Courier New" panose="02070309020205020404" pitchFamily="49" charset="0"/>
              </a:rPr>
              <a:t>0…len(X)-1</a:t>
            </a:r>
            <a:endParaRPr lang="en-US" altLang="en-US" sz="280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Can also be </a:t>
            </a:r>
            <a:r>
              <a:rPr lang="en-US" altLang="en-US" sz="2800" i="1">
                <a:latin typeface="Calibri" panose="020F0502020204030204" pitchFamily="34" charset="0"/>
              </a:rPr>
              <a:t>sliced</a:t>
            </a:r>
            <a:r>
              <a:rPr lang="en-US" altLang="en-US" sz="2800">
                <a:latin typeface="Calibri" panose="020F0502020204030204" pitchFamily="34" charset="0"/>
              </a:rPr>
              <a:t>  using a range of indices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18435" name="Text Box 2"/>
          <p:cNvSpPr txBox="1">
            <a:spLocks noChangeArrowheads="1"/>
          </p:cNvSpPr>
          <p:nvPr/>
        </p:nvSpPr>
        <p:spPr bwMode="auto">
          <a:xfrm>
            <a:off x="546100" y="2859088"/>
            <a:ext cx="4494213" cy="385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element = 'uranium'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(element[1:4])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ran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</a:p>
        </p:txBody>
      </p:sp>
      <p:graphicFrame>
        <p:nvGraphicFramePr>
          <p:cNvPr id="466948" name="Group 4"/>
          <p:cNvGraphicFramePr>
            <a:graphicFrameLocks noGrp="1"/>
          </p:cNvGraphicFramePr>
          <p:nvPr/>
        </p:nvGraphicFramePr>
        <p:xfrm>
          <a:off x="5500688" y="4297363"/>
          <a:ext cx="3408362" cy="460375"/>
        </p:xfrm>
        <a:graphic>
          <a:graphicData uri="http://schemas.openxmlformats.org/drawingml/2006/table">
            <a:tbl>
              <a:tblPr/>
              <a:tblGrid>
                <a:gridCol w="487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60375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i</a:t>
                      </a:r>
                      <a:endParaRPr kumimoji="0" lang="en-CA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66966" name="Group 22"/>
          <p:cNvGraphicFramePr>
            <a:graphicFrameLocks noGrp="1"/>
          </p:cNvGraphicFramePr>
          <p:nvPr/>
        </p:nvGraphicFramePr>
        <p:xfrm>
          <a:off x="5270500" y="3836988"/>
          <a:ext cx="3895725" cy="460375"/>
        </p:xfrm>
        <a:graphic>
          <a:graphicData uri="http://schemas.openxmlformats.org/drawingml/2006/table">
            <a:tbl>
              <a:tblPr/>
              <a:tblGrid>
                <a:gridCol w="487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60375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66991" name="Group 47"/>
          <p:cNvGraphicFramePr>
            <a:graphicFrameLocks noGrp="1"/>
          </p:cNvGraphicFramePr>
          <p:nvPr/>
        </p:nvGraphicFramePr>
        <p:xfrm>
          <a:off x="5270500" y="4816475"/>
          <a:ext cx="3408363" cy="658813"/>
        </p:xfrm>
        <a:graphic>
          <a:graphicData uri="http://schemas.openxmlformats.org/drawingml/2006/table">
            <a:tbl>
              <a:tblPr/>
              <a:tblGrid>
                <a:gridCol w="487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58813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-7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-6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-5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-4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-3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-2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-1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8145462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Lists, strings, and tuples are all </a:t>
            </a:r>
            <a:r>
              <a:rPr lang="en-US" altLang="en-US" sz="2800" i="1">
                <a:latin typeface="Calibri" panose="020F0502020204030204" pitchFamily="34" charset="0"/>
              </a:rPr>
              <a:t>sequences</a:t>
            </a:r>
            <a:endParaRPr lang="en-US" altLang="en-US" sz="280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Can be indexed by integers in the range </a:t>
            </a:r>
            <a:r>
              <a:rPr lang="en-US" altLang="en-US" sz="2800">
                <a:latin typeface="Courier New" panose="02070309020205020404" pitchFamily="49" charset="0"/>
              </a:rPr>
              <a:t>0…len(X)-1</a:t>
            </a:r>
            <a:endParaRPr lang="en-US" altLang="en-US" sz="280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Can also be </a:t>
            </a:r>
            <a:r>
              <a:rPr lang="en-US" altLang="en-US" sz="2800" i="1">
                <a:latin typeface="Calibri" panose="020F0502020204030204" pitchFamily="34" charset="0"/>
              </a:rPr>
              <a:t>sliced</a:t>
            </a:r>
            <a:r>
              <a:rPr lang="en-US" altLang="en-US" sz="2800">
                <a:latin typeface="Calibri" panose="020F0502020204030204" pitchFamily="34" charset="0"/>
              </a:rPr>
              <a:t>  using a range of indices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546100" y="2859088"/>
            <a:ext cx="4494213" cy="385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element = 'uranium'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(element[1:4])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ran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(element[:4])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uran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</a:p>
        </p:txBody>
      </p:sp>
      <p:graphicFrame>
        <p:nvGraphicFramePr>
          <p:cNvPr id="468996" name="Group 4"/>
          <p:cNvGraphicFramePr>
            <a:graphicFrameLocks noGrp="1"/>
          </p:cNvGraphicFramePr>
          <p:nvPr/>
        </p:nvGraphicFramePr>
        <p:xfrm>
          <a:off x="5500688" y="4297363"/>
          <a:ext cx="3408362" cy="460375"/>
        </p:xfrm>
        <a:graphic>
          <a:graphicData uri="http://schemas.openxmlformats.org/drawingml/2006/table">
            <a:tbl>
              <a:tblPr/>
              <a:tblGrid>
                <a:gridCol w="487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60375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i</a:t>
                      </a:r>
                      <a:endParaRPr kumimoji="0" lang="en-CA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69014" name="Group 22"/>
          <p:cNvGraphicFramePr>
            <a:graphicFrameLocks noGrp="1"/>
          </p:cNvGraphicFramePr>
          <p:nvPr/>
        </p:nvGraphicFramePr>
        <p:xfrm>
          <a:off x="5270500" y="3836988"/>
          <a:ext cx="3895725" cy="460375"/>
        </p:xfrm>
        <a:graphic>
          <a:graphicData uri="http://schemas.openxmlformats.org/drawingml/2006/table">
            <a:tbl>
              <a:tblPr/>
              <a:tblGrid>
                <a:gridCol w="487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60375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69039" name="Group 47"/>
          <p:cNvGraphicFramePr>
            <a:graphicFrameLocks noGrp="1"/>
          </p:cNvGraphicFramePr>
          <p:nvPr/>
        </p:nvGraphicFramePr>
        <p:xfrm>
          <a:off x="5270500" y="4816475"/>
          <a:ext cx="3408363" cy="658813"/>
        </p:xfrm>
        <a:graphic>
          <a:graphicData uri="http://schemas.openxmlformats.org/drawingml/2006/table">
            <a:tbl>
              <a:tblPr/>
              <a:tblGrid>
                <a:gridCol w="487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58813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-7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-6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-5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-4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-3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-2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-1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8145462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Lists, strings, and tuples are all </a:t>
            </a:r>
            <a:r>
              <a:rPr lang="en-US" altLang="en-US" sz="2800" i="1">
                <a:latin typeface="Calibri" panose="020F0502020204030204" pitchFamily="34" charset="0"/>
              </a:rPr>
              <a:t>sequences</a:t>
            </a:r>
            <a:endParaRPr lang="en-US" altLang="en-US" sz="280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Can be indexed by integers in the range </a:t>
            </a:r>
            <a:r>
              <a:rPr lang="en-US" altLang="en-US" sz="2800">
                <a:latin typeface="Courier New" panose="02070309020205020404" pitchFamily="49" charset="0"/>
              </a:rPr>
              <a:t>0…len(X)-1</a:t>
            </a:r>
            <a:endParaRPr lang="en-US" altLang="en-US" sz="280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Can also be </a:t>
            </a:r>
            <a:r>
              <a:rPr lang="en-US" altLang="en-US" sz="2800" i="1">
                <a:latin typeface="Calibri" panose="020F0502020204030204" pitchFamily="34" charset="0"/>
              </a:rPr>
              <a:t>sliced</a:t>
            </a:r>
            <a:r>
              <a:rPr lang="en-US" altLang="en-US" sz="2800">
                <a:latin typeface="Calibri" panose="020F0502020204030204" pitchFamily="34" charset="0"/>
              </a:rPr>
              <a:t>  using a range of indices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546100" y="2859088"/>
            <a:ext cx="4494213" cy="385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element = 'uranium'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(element[1:4])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ran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(element[:4])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uran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(element[4:])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ium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</a:p>
        </p:txBody>
      </p:sp>
      <p:graphicFrame>
        <p:nvGraphicFramePr>
          <p:cNvPr id="471044" name="Group 4"/>
          <p:cNvGraphicFramePr>
            <a:graphicFrameLocks noGrp="1"/>
          </p:cNvGraphicFramePr>
          <p:nvPr/>
        </p:nvGraphicFramePr>
        <p:xfrm>
          <a:off x="5500688" y="4297363"/>
          <a:ext cx="3408362" cy="460375"/>
        </p:xfrm>
        <a:graphic>
          <a:graphicData uri="http://schemas.openxmlformats.org/drawingml/2006/table">
            <a:tbl>
              <a:tblPr/>
              <a:tblGrid>
                <a:gridCol w="487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60375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i</a:t>
                      </a:r>
                      <a:endParaRPr kumimoji="0" lang="en-CA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71062" name="Group 22"/>
          <p:cNvGraphicFramePr>
            <a:graphicFrameLocks noGrp="1"/>
          </p:cNvGraphicFramePr>
          <p:nvPr/>
        </p:nvGraphicFramePr>
        <p:xfrm>
          <a:off x="5270500" y="3836988"/>
          <a:ext cx="3895725" cy="460375"/>
        </p:xfrm>
        <a:graphic>
          <a:graphicData uri="http://schemas.openxmlformats.org/drawingml/2006/table">
            <a:tbl>
              <a:tblPr/>
              <a:tblGrid>
                <a:gridCol w="487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60375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71087" name="Group 47"/>
          <p:cNvGraphicFramePr>
            <a:graphicFrameLocks noGrp="1"/>
          </p:cNvGraphicFramePr>
          <p:nvPr/>
        </p:nvGraphicFramePr>
        <p:xfrm>
          <a:off x="5270500" y="4816475"/>
          <a:ext cx="3408363" cy="658813"/>
        </p:xfrm>
        <a:graphic>
          <a:graphicData uri="http://schemas.openxmlformats.org/drawingml/2006/table">
            <a:tbl>
              <a:tblPr/>
              <a:tblGrid>
                <a:gridCol w="487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58813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-7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-6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-5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-4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-3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-2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-1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8145462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Lists, strings, and tuples are all </a:t>
            </a:r>
            <a:r>
              <a:rPr lang="en-US" altLang="en-US" sz="2800" i="1">
                <a:latin typeface="Calibri" panose="020F0502020204030204" pitchFamily="34" charset="0"/>
              </a:rPr>
              <a:t>sequences</a:t>
            </a:r>
            <a:endParaRPr lang="en-US" altLang="en-US" sz="280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Can be indexed by integers in the range </a:t>
            </a:r>
            <a:r>
              <a:rPr lang="en-US" altLang="en-US" sz="2800">
                <a:latin typeface="Courier New" panose="02070309020205020404" pitchFamily="49" charset="0"/>
              </a:rPr>
              <a:t>0…len(X)-1</a:t>
            </a:r>
            <a:endParaRPr lang="en-US" altLang="en-US" sz="280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Can also be </a:t>
            </a:r>
            <a:r>
              <a:rPr lang="en-US" altLang="en-US" sz="2800" i="1">
                <a:latin typeface="Calibri" panose="020F0502020204030204" pitchFamily="34" charset="0"/>
              </a:rPr>
              <a:t>sliced</a:t>
            </a:r>
            <a:r>
              <a:rPr lang="en-US" altLang="en-US" sz="2800">
                <a:latin typeface="Calibri" panose="020F0502020204030204" pitchFamily="34" charset="0"/>
              </a:rPr>
              <a:t>  using a range of indices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24579" name="Text Box 2"/>
          <p:cNvSpPr txBox="1">
            <a:spLocks noChangeArrowheads="1"/>
          </p:cNvSpPr>
          <p:nvPr/>
        </p:nvSpPr>
        <p:spPr bwMode="auto">
          <a:xfrm>
            <a:off x="546100" y="2859088"/>
            <a:ext cx="4494213" cy="385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element = 'uranium'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(element[1:4])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ran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(element[:4])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uran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(element[4:])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ium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(element[-4:])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nium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</a:p>
        </p:txBody>
      </p:sp>
      <p:graphicFrame>
        <p:nvGraphicFramePr>
          <p:cNvPr id="473092" name="Group 4"/>
          <p:cNvGraphicFramePr>
            <a:graphicFrameLocks noGrp="1"/>
          </p:cNvGraphicFramePr>
          <p:nvPr/>
        </p:nvGraphicFramePr>
        <p:xfrm>
          <a:off x="5500688" y="4297363"/>
          <a:ext cx="3408362" cy="460375"/>
        </p:xfrm>
        <a:graphic>
          <a:graphicData uri="http://schemas.openxmlformats.org/drawingml/2006/table">
            <a:tbl>
              <a:tblPr/>
              <a:tblGrid>
                <a:gridCol w="487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60375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i</a:t>
                      </a:r>
                      <a:endParaRPr kumimoji="0" lang="en-CA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73110" name="Group 22"/>
          <p:cNvGraphicFramePr>
            <a:graphicFrameLocks noGrp="1"/>
          </p:cNvGraphicFramePr>
          <p:nvPr/>
        </p:nvGraphicFramePr>
        <p:xfrm>
          <a:off x="5270500" y="3836988"/>
          <a:ext cx="3895725" cy="460375"/>
        </p:xfrm>
        <a:graphic>
          <a:graphicData uri="http://schemas.openxmlformats.org/drawingml/2006/table">
            <a:tbl>
              <a:tblPr/>
              <a:tblGrid>
                <a:gridCol w="487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60375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73135" name="Group 47"/>
          <p:cNvGraphicFramePr>
            <a:graphicFrameLocks noGrp="1"/>
          </p:cNvGraphicFramePr>
          <p:nvPr/>
        </p:nvGraphicFramePr>
        <p:xfrm>
          <a:off x="5270500" y="4816475"/>
          <a:ext cx="3408363" cy="658813"/>
        </p:xfrm>
        <a:graphic>
          <a:graphicData uri="http://schemas.openxmlformats.org/drawingml/2006/table">
            <a:tbl>
              <a:tblPr/>
              <a:tblGrid>
                <a:gridCol w="487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58813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-7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-6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-5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-4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-3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-2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-1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UKRI-stfc-nerc-ceda-ncas-nceo-softwarecarpentry-Presentation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KRI-stfc-nerc-ceda-ncas-nceo-softwarecarpentry-Presentation-Template.pptx" id="{3B8AF6F5-812E-41B1-BAB1-E35F4A3D09E8}" vid="{C9AE9EAB-9635-41B0-B34C-FD6CE403B25B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UKRI-stfc-nerc-ceda-ncas-nceo-softwarecarpentry-Presentation-Template</Template>
  <TotalTime>1882</TotalTime>
  <Words>1073</Words>
  <Application>Microsoft Office PowerPoint</Application>
  <PresentationFormat>Custom</PresentationFormat>
  <Paragraphs>372</Paragraphs>
  <Slides>32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Arial Unicode MS</vt:lpstr>
      <vt:lpstr>Calibri</vt:lpstr>
      <vt:lpstr>Times New Roman</vt:lpstr>
      <vt:lpstr>MS PGothic</vt:lpstr>
      <vt:lpstr>Courier New</vt:lpstr>
      <vt:lpstr>UKRI-stfc-nerc-ceda-ncas-nceo-softwarecarpentry-Presentation-Template</vt:lpstr>
      <vt:lpstr>Python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Greg Wilson</dc:creator>
  <cp:lastModifiedBy>Godfrey, Tommy (STFC,RAL,RALSP)</cp:lastModifiedBy>
  <cp:revision>222</cp:revision>
  <cp:lastPrinted>1601-01-01T00:00:00Z</cp:lastPrinted>
  <dcterms:created xsi:type="dcterms:W3CDTF">2010-10-15T11:46:46Z</dcterms:created>
  <dcterms:modified xsi:type="dcterms:W3CDTF">2018-10-09T09:35:07Z</dcterms:modified>
</cp:coreProperties>
</file>