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818" r:id="rId1"/>
  </p:sldMasterIdLst>
  <p:notesMasterIdLst>
    <p:notesMasterId r:id="rId63"/>
  </p:notesMasterIdLst>
  <p:sldIdLst>
    <p:sldId id="548" r:id="rId2"/>
    <p:sldId id="438" r:id="rId3"/>
    <p:sldId id="515" r:id="rId4"/>
    <p:sldId id="516" r:id="rId5"/>
    <p:sldId id="517" r:id="rId6"/>
    <p:sldId id="518" r:id="rId7"/>
    <p:sldId id="519" r:id="rId8"/>
    <p:sldId id="439" r:id="rId9"/>
    <p:sldId id="440" r:id="rId10"/>
    <p:sldId id="520" r:id="rId11"/>
    <p:sldId id="521" r:id="rId12"/>
    <p:sldId id="523" r:id="rId13"/>
    <p:sldId id="536" r:id="rId14"/>
    <p:sldId id="537" r:id="rId15"/>
    <p:sldId id="538" r:id="rId16"/>
    <p:sldId id="539" r:id="rId17"/>
    <p:sldId id="540" r:id="rId18"/>
    <p:sldId id="541" r:id="rId19"/>
    <p:sldId id="542" r:id="rId20"/>
    <p:sldId id="543" r:id="rId21"/>
    <p:sldId id="545" r:id="rId22"/>
    <p:sldId id="546" r:id="rId23"/>
    <p:sldId id="547" r:id="rId24"/>
    <p:sldId id="441" r:id="rId25"/>
    <p:sldId id="460" r:id="rId26"/>
    <p:sldId id="461" r:id="rId27"/>
    <p:sldId id="462" r:id="rId28"/>
    <p:sldId id="463" r:id="rId29"/>
    <p:sldId id="464" r:id="rId30"/>
    <p:sldId id="465" r:id="rId31"/>
    <p:sldId id="466" r:id="rId32"/>
    <p:sldId id="467" r:id="rId33"/>
    <p:sldId id="468" r:id="rId34"/>
    <p:sldId id="469" r:id="rId35"/>
    <p:sldId id="442" r:id="rId36"/>
    <p:sldId id="472" r:id="rId37"/>
    <p:sldId id="473" r:id="rId38"/>
    <p:sldId id="474" r:id="rId39"/>
    <p:sldId id="475" r:id="rId40"/>
    <p:sldId id="476" r:id="rId41"/>
    <p:sldId id="443" r:id="rId42"/>
    <p:sldId id="477" r:id="rId43"/>
    <p:sldId id="478" r:id="rId44"/>
    <p:sldId id="525" r:id="rId45"/>
    <p:sldId id="479" r:id="rId46"/>
    <p:sldId id="444" r:id="rId47"/>
    <p:sldId id="480" r:id="rId48"/>
    <p:sldId id="481" r:id="rId49"/>
    <p:sldId id="484" r:id="rId50"/>
    <p:sldId id="483" r:id="rId51"/>
    <p:sldId id="526" r:id="rId52"/>
    <p:sldId id="486" r:id="rId53"/>
    <p:sldId id="492" r:id="rId54"/>
    <p:sldId id="493" r:id="rId55"/>
    <p:sldId id="494" r:id="rId56"/>
    <p:sldId id="487" r:id="rId57"/>
    <p:sldId id="488" r:id="rId58"/>
    <p:sldId id="527" r:id="rId59"/>
    <p:sldId id="528" r:id="rId60"/>
    <p:sldId id="498" r:id="rId61"/>
    <p:sldId id="489" r:id="rId62"/>
  </p:sldIdLst>
  <p:sldSz cx="10080625" cy="7559675"/>
  <p:notesSz cx="7772400" cy="10058400"/>
  <p:defaultTextStyle>
    <a:defPPr>
      <a:defRPr lang="en-GB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1pPr>
    <a:lvl2pPr marL="742950" indent="-28575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2pPr>
    <a:lvl3pPr marL="1143000" indent="-228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3pPr>
    <a:lvl4pPr marL="1600200" indent="-228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4pPr>
    <a:lvl5pPr marL="2057400" indent="-228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6600"/>
    <a:srgbClr val="A50021"/>
    <a:srgbClr val="000066"/>
    <a:srgbClr val="FFFF00"/>
    <a:srgbClr val="00FF00"/>
    <a:srgbClr val="00CC99"/>
    <a:srgbClr val="00FF99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1152" y="48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57607" cy="57607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Grp="1" noChangeArrowheads="1"/>
          </p:cNvSpPr>
          <p:nvPr>
            <p:ph type="sldImg"/>
          </p:nvPr>
        </p:nvSpPr>
        <p:spPr bwMode="auto">
          <a:xfrm>
            <a:off x="1371600" y="763588"/>
            <a:ext cx="5027613" cy="3770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05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16650" cy="452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47A48D6A-8C86-44FC-BA32-128E8645ADA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MS PGothic" pitchFamily="34" charset="-128"/>
        <a:cs typeface="ＭＳ Ｐゴシック" charset="-128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MS PGothic" pitchFamily="34" charset="-128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MS PGothic" pitchFamily="34" charset="-128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MS PGothic" pitchFamily="34" charset="-128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7558739C-2970-43E3-9EAC-B06043E6F24A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1267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8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E620C6D8-B9F1-434F-8112-89F541A79B56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11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29699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700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2B530C3F-1CB5-4FDD-A084-5D9693D0900C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12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31747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8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DE441E94-ABF0-4ECF-926D-9CB3510B59E9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13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33795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6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5A02BA96-4289-431D-9C30-AADF09729BA5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14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35843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4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61A3490E-69B9-486B-B9F5-F38A5E089914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15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37891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2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837BCABF-706F-4C28-A610-521C5E6316E1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16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39939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79F8E376-2B42-478A-AB80-72A59F8BC137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17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41987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8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E989A5BE-2221-4165-8DFA-9A95AEE4302C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18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44035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6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3F5ECA76-9EEC-48EE-93FD-4F20FB9A7F0D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19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46083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4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938859E7-5BD8-4D77-AAC6-B4A92D552B6E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20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48131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2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4DF610A3-B4C5-4F89-924A-D203B5194005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3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3315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6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9A70E4B4-6EC0-4B4A-A038-8CA8E411AD1C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21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50179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80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FD3448E2-8E31-44A9-8CB5-38C168E1A9E1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22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52227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8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DE8C0F20-5091-4E48-AD4D-74DDC59E05F6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23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54275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6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917ADB4D-513F-401F-BC37-BE64C1470951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24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56323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4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063E8DBA-31A8-4BFB-9BF4-4ED5383D71C3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25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58371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2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36115AEE-A381-4B28-8861-B835D2EEFB5A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26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60419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20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259FC582-983E-49BD-B7F1-506EE4B3A2C5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27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62467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8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D0D4E3F4-3150-4DDA-8A6E-0CB7C1709899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28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64515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6ABB7ED6-2085-432F-91FC-9CE5649EB844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29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66563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4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FD05ED75-D369-4541-9763-60A0783CA1FB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30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68611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612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8821931F-957D-4C8D-88E6-049CD6CB1987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5363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4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C37A2B40-5985-4BBB-BE51-09D5B39F0C83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31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70659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0660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3D27EC2A-1FAB-4F29-929E-4042783AE3BC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32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72707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8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DE9A036D-0D33-4412-A0CE-9BD35227E775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33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74755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9ED69DFF-D86B-4C75-AA5E-BBBBCE951756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34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76803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6804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3B3EF0F6-1026-44F6-BE37-CB72C9758A38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35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78851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8852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A51A64B5-4D9F-4DB7-85D5-1E593427F8F3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36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80899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0900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1B5012C4-5229-436B-99BD-74E7BBBF4CC2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37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82947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8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5C4C555A-8612-4052-BFA6-9D615BA8F374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38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84995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4996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C2463EAB-E5A0-4565-A339-1D75327CBFF4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39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87043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7044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79EE05A8-883B-4C6A-A72F-79EF6C326B11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40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89091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2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AE570657-3F6F-4A0D-A5A5-C9B109439537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5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7411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2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DE7089A9-CB09-4C8E-ADB7-07196B28D588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41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91139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1140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BF7F94D4-ADD4-4140-A0BD-40F7793ADF15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42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93187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3188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C82AF1DF-94CD-4F49-996F-448C72CB93D5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43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95235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5236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8DC77EE3-34DD-4A10-8A97-BEF6EB1CEBE0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44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97283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7284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DC5C4553-B2A9-4522-B8FF-A77FB9232C76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45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99331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9332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F4A15FF7-30D9-4911-AD26-A767FEE4C88F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46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01379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1380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C9E0B956-E52D-4B5A-9DD3-8609A35CFB53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47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03427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3428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B6C6B1C2-976A-47DC-9853-B21F5C8A3B13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48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05475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5476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42DEB830-3EB0-43D8-AD27-6D8B5830FD00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49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07523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7524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254B7108-E528-4E78-AA5A-6D028B69733A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50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09571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9572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568054E5-1063-4DDB-9E0C-D04AB1CE2C08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6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9459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60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0D5C8ECC-555A-4318-B602-F5B6BA1BE95D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51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11619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20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82F2EA42-63F6-44A9-92E4-4C968A4886E2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52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13667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3668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0A7B44B5-FE16-452E-B1EB-EE5B1206B946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53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15715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5716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5F020350-5B5B-4BD6-A141-3C326148F779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54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17763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7764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6F01519E-A8C7-494A-A9EB-88AD0FCE401E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55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19811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9812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06486826-4816-4EC8-864C-509BF80853D4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56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21859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1860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AE1DADDC-5FA4-42AB-890E-38C0E49E80DC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57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23907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3908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FD5732C6-9919-403E-B286-5030CE920E2E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58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25955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5956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9012380A-402F-4840-816D-9DB0823E7B74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59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28003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8004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8E08DB2E-E442-4EFA-9DC1-F98F74DD0434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60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30051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0052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3AF6E318-1A2E-4140-8EDB-B65B56113539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7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21507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8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2F3C54D3-91A1-4D03-A836-85A08B79CB84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61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32099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2100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FC081ECC-3CAC-4BEA-854E-8AA159F4AB2A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8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23555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6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9F33FFF6-6348-4BED-89CA-CFF90E86A50B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9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25603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4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0DCB57E9-029B-41E1-88BE-90D33BA59B33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10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27651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2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82963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7" r="54884"/>
          <a:stretch>
            <a:fillRect/>
          </a:stretch>
        </p:blipFill>
        <p:spPr bwMode="auto">
          <a:xfrm>
            <a:off x="3305175" y="-36513"/>
            <a:ext cx="1355725" cy="1042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45" r="47696"/>
          <a:stretch>
            <a:fillRect/>
          </a:stretch>
        </p:blipFill>
        <p:spPr bwMode="auto">
          <a:xfrm>
            <a:off x="3144838" y="0"/>
            <a:ext cx="174625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423" y="3667052"/>
            <a:ext cx="8568531" cy="951508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6614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7422" y="4632949"/>
            <a:ext cx="7560469" cy="60842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646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142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Portrai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391424" y="3667052"/>
            <a:ext cx="4692891" cy="951508"/>
          </a:xfrm>
          <a:prstGeom prst="rect">
            <a:avLst/>
          </a:prstGeom>
        </p:spPr>
        <p:txBody>
          <a:bodyPr anchor="b"/>
          <a:lstStyle>
            <a:lvl1pPr algn="l">
              <a:defRPr sz="4409" baseline="0">
                <a:solidFill>
                  <a:srgbClr val="63666A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391424" y="4632949"/>
            <a:ext cx="4692891" cy="60842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205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5754688" y="436517"/>
            <a:ext cx="3968750" cy="634933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GB" noProof="0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2"/>
          </p:nvPr>
        </p:nvSpPr>
        <p:spPr>
          <a:xfrm>
            <a:off x="392113" y="5260975"/>
            <a:ext cx="2268537" cy="401638"/>
          </a:xfrm>
          <a:prstGeom prst="rect">
            <a:avLst/>
          </a:prstGeom>
        </p:spPr>
        <p:txBody>
          <a:bodyPr/>
          <a:lstStyle>
            <a:lvl1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z="1764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5F01C86-1749-4545-9B40-065649404141}" type="datetimeFigureOut">
              <a:rPr lang="en-GB"/>
              <a:pPr>
                <a:defRPr/>
              </a:pPr>
              <a:t>09/10/2018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33699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Landscape image (half p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363423" y="1867129"/>
            <a:ext cx="4692891" cy="951508"/>
          </a:xfrm>
          <a:prstGeom prst="rect">
            <a:avLst/>
          </a:prstGeom>
        </p:spPr>
        <p:txBody>
          <a:bodyPr anchor="b"/>
          <a:lstStyle>
            <a:lvl1pPr algn="l">
              <a:defRPr sz="4409" baseline="0">
                <a:solidFill>
                  <a:srgbClr val="63666A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363423" y="2833027"/>
            <a:ext cx="4692891" cy="60842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205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363422" y="3881795"/>
            <a:ext cx="9289611" cy="26945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GB" noProof="0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2"/>
          </p:nvPr>
        </p:nvSpPr>
        <p:spPr>
          <a:xfrm>
            <a:off x="363538" y="3460750"/>
            <a:ext cx="2268537" cy="401638"/>
          </a:xfrm>
          <a:prstGeom prst="rect">
            <a:avLst/>
          </a:prstGeom>
        </p:spPr>
        <p:txBody>
          <a:bodyPr/>
          <a:lstStyle>
            <a:lvl1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z="1764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E018C9B-02E4-48A1-B416-43E656B6245D}" type="datetimeFigureOut">
              <a:rPr lang="en-GB"/>
              <a:pPr>
                <a:defRPr/>
              </a:pPr>
              <a:t>09/10/2018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6811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47675" y="1133475"/>
            <a:ext cx="92868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406025" y="289733"/>
            <a:ext cx="5096316" cy="788249"/>
          </a:xfrm>
          <a:prstGeom prst="rect">
            <a:avLst/>
          </a:prstGeom>
        </p:spPr>
        <p:txBody>
          <a:bodyPr anchor="t"/>
          <a:lstStyle>
            <a:lvl1pPr algn="l">
              <a:defRPr sz="2646" baseline="0">
                <a:solidFill>
                  <a:srgbClr val="63666A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5894365" y="1441938"/>
            <a:ext cx="3787670" cy="525991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06025" y="1441938"/>
            <a:ext cx="5096316" cy="4686293"/>
          </a:xfrm>
          <a:prstGeom prst="rect">
            <a:avLst/>
          </a:prstGeom>
        </p:spPr>
        <p:txBody>
          <a:bodyPr/>
          <a:lstStyle>
            <a:lvl1pPr marL="0" marR="0" indent="0" algn="l" defTabSz="1007943" rtl="0" eaLnBrk="1" fontAlgn="auto" latinLnBrk="0" hangingPunct="1">
              <a:lnSpc>
                <a:spcPct val="100000"/>
              </a:lnSpc>
              <a:spcBef>
                <a:spcPts val="661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086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04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447675" y="1133475"/>
            <a:ext cx="92868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448028" y="345703"/>
            <a:ext cx="9328878" cy="788249"/>
          </a:xfrm>
          <a:prstGeom prst="rect">
            <a:avLst/>
          </a:prstGeom>
        </p:spPr>
        <p:txBody>
          <a:bodyPr anchor="t"/>
          <a:lstStyle>
            <a:lvl1pPr algn="l">
              <a:defRPr sz="2646" baseline="0">
                <a:solidFill>
                  <a:srgbClr val="63666A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06025" y="1647149"/>
            <a:ext cx="9328878" cy="4607807"/>
          </a:xfrm>
          <a:prstGeom prst="rect">
            <a:avLst/>
          </a:prstGeom>
        </p:spPr>
        <p:txBody>
          <a:bodyPr/>
          <a:lstStyle>
            <a:lvl1pPr marL="0" marR="0" indent="0" algn="l" defTabSz="1007943" rtl="0" eaLnBrk="1" fontAlgn="auto" latinLnBrk="0" hangingPunct="1">
              <a:lnSpc>
                <a:spcPct val="100000"/>
              </a:lnSpc>
              <a:spcBef>
                <a:spcPts val="661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086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592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307419" y="2267502"/>
            <a:ext cx="4692891" cy="951508"/>
          </a:xfrm>
          <a:prstGeom prst="rect">
            <a:avLst/>
          </a:prstGeom>
        </p:spPr>
        <p:txBody>
          <a:bodyPr anchor="b"/>
          <a:lstStyle>
            <a:lvl1pPr algn="l">
              <a:defRPr sz="4409" baseline="0">
                <a:solidFill>
                  <a:srgbClr val="63666A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307418" y="3266606"/>
            <a:ext cx="4692891" cy="60842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205" baseline="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603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0070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openxmlformats.org/officeDocument/2006/relationships/image" Target="../media/image5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6680200"/>
            <a:ext cx="1679575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3288" y="6756400"/>
            <a:ext cx="1444625" cy="37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8475" y="6742113"/>
            <a:ext cx="1627188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Text Placeholder 4"/>
          <p:cNvSpPr>
            <a:spLocks noGrp="1"/>
          </p:cNvSpPr>
          <p:nvPr>
            <p:ph type="body" idx="1"/>
          </p:nvPr>
        </p:nvSpPr>
        <p:spPr bwMode="auto">
          <a:xfrm>
            <a:off x="414338" y="1516063"/>
            <a:ext cx="9280525" cy="4795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30" name="TextBox 6"/>
          <p:cNvSpPr txBox="1">
            <a:spLocks noChangeArrowheads="1"/>
          </p:cNvSpPr>
          <p:nvPr/>
        </p:nvSpPr>
        <p:spPr bwMode="auto">
          <a:xfrm>
            <a:off x="-173038" y="6470650"/>
            <a:ext cx="185738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031" name="Title Placeholder 5"/>
          <p:cNvSpPr>
            <a:spLocks noGrp="1"/>
          </p:cNvSpPr>
          <p:nvPr>
            <p:ph type="title"/>
          </p:nvPr>
        </p:nvSpPr>
        <p:spPr bwMode="auto">
          <a:xfrm>
            <a:off x="414338" y="419100"/>
            <a:ext cx="9280525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GB" altLang="en-US" smtClean="0"/>
          </a:p>
        </p:txBody>
      </p:sp>
      <p:pic>
        <p:nvPicPr>
          <p:cNvPr id="1032" name="Picture 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6735763"/>
            <a:ext cx="2078038" cy="38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46" r:id="rId1"/>
    <p:sldLayoutId id="2147483847" r:id="rId2"/>
    <p:sldLayoutId id="2147483848" r:id="rId3"/>
    <p:sldLayoutId id="2147483849" r:id="rId4"/>
    <p:sldLayoutId id="2147483850" r:id="rId5"/>
    <p:sldLayoutId id="2147483851" r:id="rId6"/>
    <p:sldLayoutId id="2147483845" r:id="rId7"/>
  </p:sldLayoutIdLst>
  <p:txStyles>
    <p:titleStyle>
      <a:lvl1pPr algn="ctr" defTabSz="100647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500" kern="1200">
          <a:solidFill>
            <a:schemeClr val="tx1"/>
          </a:solidFill>
          <a:latin typeface="+mn-lt"/>
          <a:ea typeface="+mj-ea"/>
          <a:cs typeface="Arial" panose="020B0604020202020204" pitchFamily="34" charset="0"/>
        </a:defRPr>
      </a:lvl1pPr>
      <a:lvl2pPr algn="ctr" defTabSz="100647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2pPr>
      <a:lvl3pPr algn="ctr" defTabSz="100647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3pPr>
      <a:lvl4pPr algn="ctr" defTabSz="100647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4pPr>
      <a:lvl5pPr algn="ctr" defTabSz="100647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5pPr>
      <a:lvl6pPr marL="457200" algn="ctr" defTabSz="1006475" rtl="0" fontAlgn="base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6pPr>
      <a:lvl7pPr marL="914400" algn="ctr" defTabSz="1006475" rtl="0" fontAlgn="base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7pPr>
      <a:lvl8pPr marL="1371600" algn="ctr" defTabSz="1006475" rtl="0" fontAlgn="base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8pPr>
      <a:lvl9pPr marL="1828800" algn="ctr" defTabSz="1006475" rtl="0" fontAlgn="base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9pPr>
    </p:titleStyle>
    <p:bodyStyle>
      <a:lvl1pPr marL="250825" indent="-250825" algn="l" defTabSz="1006475" rtl="0" eaLnBrk="0" fontAlgn="base" hangingPunct="0">
        <a:lnSpc>
          <a:spcPct val="90000"/>
        </a:lnSpc>
        <a:spcBef>
          <a:spcPts val="1100"/>
        </a:spcBef>
        <a:spcAft>
          <a:spcPct val="0"/>
        </a:spcAft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55650" indent="-250825" algn="l" defTabSz="1006475" rtl="0" eaLnBrk="0" fontAlgn="base" hangingPunct="0">
        <a:lnSpc>
          <a:spcPct val="90000"/>
        </a:lnSpc>
        <a:spcBef>
          <a:spcPts val="550"/>
        </a:spcBef>
        <a:spcAft>
          <a:spcPct val="0"/>
        </a:spcAft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258888" indent="-250825" algn="l" defTabSz="1006475" rtl="0" eaLnBrk="0" fontAlgn="base" hangingPunct="0">
        <a:lnSpc>
          <a:spcPct val="90000"/>
        </a:lnSpc>
        <a:spcBef>
          <a:spcPts val="550"/>
        </a:spcBef>
        <a:spcAft>
          <a:spcPct val="0"/>
        </a:spcAft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3713" indent="-250825" algn="l" defTabSz="1006475" rtl="0" eaLnBrk="0" fontAlgn="base" hangingPunct="0">
        <a:lnSpc>
          <a:spcPct val="90000"/>
        </a:lnSpc>
        <a:spcBef>
          <a:spcPts val="550"/>
        </a:spcBef>
        <a:spcAft>
          <a:spcPct val="0"/>
        </a:spcAft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2266950" indent="-250825" algn="l" defTabSz="1006475" rtl="0" eaLnBrk="0" fontAlgn="base" hangingPunct="0">
        <a:lnSpc>
          <a:spcPct val="90000"/>
        </a:lnSpc>
        <a:spcBef>
          <a:spcPts val="550"/>
        </a:spcBef>
        <a:spcAft>
          <a:spcPct val="0"/>
        </a:spcAft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377825" y="3667125"/>
            <a:ext cx="8567738" cy="950913"/>
          </a:xfrm>
        </p:spPr>
        <p:txBody>
          <a:bodyPr/>
          <a:lstStyle/>
          <a:p>
            <a:pPr eaLnBrk="1" hangingPunct="1"/>
            <a:r>
              <a:rPr lang="en-US" altLang="en-US" sz="6000" smtClean="0">
                <a:solidFill>
                  <a:srgbClr val="000000"/>
                </a:solidFill>
              </a:rPr>
              <a:t>Python</a:t>
            </a:r>
            <a:endParaRPr lang="en-GB" altLang="en-US" sz="6000" smtClean="0"/>
          </a:p>
        </p:txBody>
      </p:sp>
      <p:sp>
        <p:nvSpPr>
          <p:cNvPr id="9219" name="Subtitle 2"/>
          <p:cNvSpPr>
            <a:spLocks noGrp="1"/>
          </p:cNvSpPr>
          <p:nvPr>
            <p:ph type="subTitle" idx="1"/>
          </p:nvPr>
        </p:nvSpPr>
        <p:spPr>
          <a:xfrm>
            <a:off x="377825" y="4632325"/>
            <a:ext cx="7559675" cy="609600"/>
          </a:xfrm>
        </p:spPr>
        <p:txBody>
          <a:bodyPr/>
          <a:lstStyle/>
          <a:p>
            <a:pPr eaLnBrk="1" hangingPunct="1"/>
            <a:r>
              <a:rPr lang="en-US" altLang="en-US" sz="2400" smtClean="0">
                <a:solidFill>
                  <a:srgbClr val="000000"/>
                </a:solidFill>
              </a:rPr>
              <a:t>Input and Output - Working with files</a:t>
            </a:r>
          </a:p>
          <a:p>
            <a:pPr eaLnBrk="1" hangingPunct="1"/>
            <a:endParaRPr lang="en-GB" altLang="en-US" sz="2000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4633912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How many characters in a file?</a:t>
            </a:r>
            <a:endParaRPr lang="en-US" altLang="en-US" sz="2800">
              <a:latin typeface="DFKai-SB" pitchFamily="65" charset="-128"/>
            </a:endParaRPr>
          </a:p>
        </p:txBody>
      </p:sp>
      <p:sp>
        <p:nvSpPr>
          <p:cNvPr id="26627" name="Text Box 4"/>
          <p:cNvSpPr txBox="1">
            <a:spLocks noChangeArrowheads="1"/>
          </p:cNvSpPr>
          <p:nvPr/>
        </p:nvSpPr>
        <p:spPr bwMode="auto">
          <a:xfrm>
            <a:off x="3081338" y="1533525"/>
            <a:ext cx="1036637" cy="661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bytes</a:t>
            </a:r>
            <a:endParaRPr lang="en-US" altLang="en-US" sz="2800">
              <a:latin typeface="DFKai-SB" pitchFamily="65" charset="-128"/>
            </a:endParaRPr>
          </a:p>
        </p:txBody>
      </p:sp>
      <p:sp>
        <p:nvSpPr>
          <p:cNvPr id="26628" name="Line 5"/>
          <p:cNvSpPr>
            <a:spLocks noChangeShapeType="1"/>
          </p:cNvSpPr>
          <p:nvPr/>
        </p:nvSpPr>
        <p:spPr bwMode="auto">
          <a:xfrm>
            <a:off x="2794000" y="1128713"/>
            <a:ext cx="1727200" cy="346075"/>
          </a:xfrm>
          <a:prstGeom prst="line">
            <a:avLst/>
          </a:prstGeom>
          <a:noFill/>
          <a:ln w="19050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6629" name="Line 6"/>
          <p:cNvSpPr>
            <a:spLocks noChangeShapeType="1"/>
          </p:cNvSpPr>
          <p:nvPr/>
        </p:nvSpPr>
        <p:spPr bwMode="auto">
          <a:xfrm flipH="1">
            <a:off x="2794000" y="1128713"/>
            <a:ext cx="1727200" cy="346075"/>
          </a:xfrm>
          <a:prstGeom prst="line">
            <a:avLst/>
          </a:prstGeom>
          <a:noFill/>
          <a:ln w="19050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4633912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How many characters in a file?</a:t>
            </a:r>
            <a:endParaRPr lang="en-US" altLang="en-US" sz="2800">
              <a:latin typeface="DFKai-SB" pitchFamily="65" charset="-128"/>
            </a:endParaRPr>
          </a:p>
        </p:txBody>
      </p:sp>
      <p:sp>
        <p:nvSpPr>
          <p:cNvPr id="28675" name="Text Box 4"/>
          <p:cNvSpPr txBox="1">
            <a:spLocks noChangeArrowheads="1"/>
          </p:cNvSpPr>
          <p:nvPr/>
        </p:nvSpPr>
        <p:spPr bwMode="auto">
          <a:xfrm>
            <a:off x="3081338" y="1533525"/>
            <a:ext cx="1036637" cy="661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bytes</a:t>
            </a:r>
            <a:endParaRPr lang="en-US" altLang="en-US" sz="2800">
              <a:latin typeface="DFKai-SB" pitchFamily="65" charset="-128"/>
            </a:endParaRPr>
          </a:p>
        </p:txBody>
      </p:sp>
      <p:sp>
        <p:nvSpPr>
          <p:cNvPr id="28676" name="Line 5"/>
          <p:cNvSpPr>
            <a:spLocks noChangeShapeType="1"/>
          </p:cNvSpPr>
          <p:nvPr/>
        </p:nvSpPr>
        <p:spPr bwMode="auto">
          <a:xfrm>
            <a:off x="2794000" y="1128713"/>
            <a:ext cx="1727200" cy="346075"/>
          </a:xfrm>
          <a:prstGeom prst="line">
            <a:avLst/>
          </a:prstGeom>
          <a:noFill/>
          <a:ln w="19050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8677" name="Line 6"/>
          <p:cNvSpPr>
            <a:spLocks noChangeShapeType="1"/>
          </p:cNvSpPr>
          <p:nvPr/>
        </p:nvSpPr>
        <p:spPr bwMode="auto">
          <a:xfrm flipH="1">
            <a:off x="2794000" y="1128713"/>
            <a:ext cx="1727200" cy="346075"/>
          </a:xfrm>
          <a:prstGeom prst="line">
            <a:avLst/>
          </a:prstGeom>
          <a:noFill/>
          <a:ln w="19050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8678" name="Line 7"/>
          <p:cNvSpPr>
            <a:spLocks noChangeShapeType="1"/>
          </p:cNvSpPr>
          <p:nvPr/>
        </p:nvSpPr>
        <p:spPr bwMode="auto">
          <a:xfrm flipH="1">
            <a:off x="4291013" y="1993900"/>
            <a:ext cx="1439862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8679" name="Text Box 4"/>
          <p:cNvSpPr txBox="1">
            <a:spLocks noChangeArrowheads="1"/>
          </p:cNvSpPr>
          <p:nvPr/>
        </p:nvSpPr>
        <p:spPr bwMode="auto">
          <a:xfrm>
            <a:off x="5903913" y="1533525"/>
            <a:ext cx="3516312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Assume 1-to-1 for now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4633912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How many characters in a file?</a:t>
            </a:r>
            <a:endParaRPr lang="en-US" altLang="en-US" sz="2800">
              <a:latin typeface="DFKai-SB" pitchFamily="65" charset="-128"/>
            </a:endParaRPr>
          </a:p>
        </p:txBody>
      </p:sp>
      <p:sp>
        <p:nvSpPr>
          <p:cNvPr id="30723" name="Text Box 4"/>
          <p:cNvSpPr txBox="1">
            <a:spLocks noChangeArrowheads="1"/>
          </p:cNvSpPr>
          <p:nvPr/>
        </p:nvSpPr>
        <p:spPr bwMode="auto">
          <a:xfrm>
            <a:off x="3081338" y="1533525"/>
            <a:ext cx="1036637" cy="661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bytes</a:t>
            </a:r>
            <a:endParaRPr lang="en-US" altLang="en-US" sz="2800">
              <a:latin typeface="DFKai-SB" pitchFamily="65" charset="-128"/>
            </a:endParaRPr>
          </a:p>
        </p:txBody>
      </p:sp>
      <p:sp>
        <p:nvSpPr>
          <p:cNvPr id="30724" name="Line 5"/>
          <p:cNvSpPr>
            <a:spLocks noChangeShapeType="1"/>
          </p:cNvSpPr>
          <p:nvPr/>
        </p:nvSpPr>
        <p:spPr bwMode="auto">
          <a:xfrm>
            <a:off x="2794000" y="1128713"/>
            <a:ext cx="1727200" cy="346075"/>
          </a:xfrm>
          <a:prstGeom prst="line">
            <a:avLst/>
          </a:prstGeom>
          <a:noFill/>
          <a:ln w="19050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0725" name="Line 6"/>
          <p:cNvSpPr>
            <a:spLocks noChangeShapeType="1"/>
          </p:cNvSpPr>
          <p:nvPr/>
        </p:nvSpPr>
        <p:spPr bwMode="auto">
          <a:xfrm flipH="1">
            <a:off x="2794000" y="1128713"/>
            <a:ext cx="1727200" cy="346075"/>
          </a:xfrm>
          <a:prstGeom prst="line">
            <a:avLst/>
          </a:prstGeom>
          <a:noFill/>
          <a:ln w="19050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0726" name="Line 7"/>
          <p:cNvSpPr>
            <a:spLocks noChangeShapeType="1"/>
          </p:cNvSpPr>
          <p:nvPr/>
        </p:nvSpPr>
        <p:spPr bwMode="auto">
          <a:xfrm flipH="1">
            <a:off x="4291013" y="1993900"/>
            <a:ext cx="1439862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0727" name="Text Box 4"/>
          <p:cNvSpPr txBox="1">
            <a:spLocks noChangeArrowheads="1"/>
          </p:cNvSpPr>
          <p:nvPr/>
        </p:nvSpPr>
        <p:spPr bwMode="auto">
          <a:xfrm>
            <a:off x="5903913" y="1533525"/>
            <a:ext cx="3516312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Assume 1-to-1 for now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Revisit later</a:t>
            </a:r>
            <a:endParaRPr lang="en-US" altLang="en-US" sz="2800">
              <a:solidFill>
                <a:schemeClr val="accent2"/>
              </a:solidFill>
              <a:latin typeface="DFKai-SB" pitchFamily="65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4633912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How many characters in a file?</a:t>
            </a:r>
            <a:endParaRPr lang="en-US" altLang="en-US" sz="2800">
              <a:latin typeface="DFKai-SB" pitchFamily="65" charset="-128"/>
            </a:endParaRPr>
          </a:p>
        </p:txBody>
      </p:sp>
      <p:sp>
        <p:nvSpPr>
          <p:cNvPr id="32771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161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with open('haiku.txt', 'r') as reader: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data = reader.read()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(len(data))</a:t>
            </a:r>
            <a:endParaRPr lang="en-US" altLang="en-US" sz="2400" i="1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4633912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How many characters in a file?</a:t>
            </a:r>
            <a:endParaRPr lang="en-US" altLang="en-US" sz="2800">
              <a:latin typeface="DFKai-SB" pitchFamily="65" charset="-128"/>
            </a:endParaRPr>
          </a:p>
        </p:txBody>
      </p:sp>
      <p:sp>
        <p:nvSpPr>
          <p:cNvPr id="34819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161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with open('haiku.txt', 'r') as reader: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data = reader.read()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(len(data))</a:t>
            </a:r>
            <a:endParaRPr lang="en-US" altLang="en-US" sz="2400" i="1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4820" name="Line 4"/>
          <p:cNvSpPr>
            <a:spLocks noChangeShapeType="1"/>
          </p:cNvSpPr>
          <p:nvPr/>
        </p:nvSpPr>
        <p:spPr bwMode="auto">
          <a:xfrm flipV="1">
            <a:off x="5443538" y="2312988"/>
            <a:ext cx="850900" cy="85725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4821" name="Text Box 4"/>
          <p:cNvSpPr txBox="1">
            <a:spLocks noChangeArrowheads="1"/>
          </p:cNvSpPr>
          <p:nvPr/>
        </p:nvSpPr>
        <p:spPr bwMode="auto">
          <a:xfrm>
            <a:off x="3616325" y="2973388"/>
            <a:ext cx="2919413" cy="66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Create a file object</a:t>
            </a:r>
            <a:endParaRPr lang="en-US" altLang="en-US" sz="2800">
              <a:solidFill>
                <a:schemeClr val="accent2"/>
              </a:solidFill>
              <a:latin typeface="DFKai-SB" pitchFamily="65" charset="-128"/>
            </a:endParaRPr>
          </a:p>
        </p:txBody>
      </p:sp>
      <p:sp>
        <p:nvSpPr>
          <p:cNvPr id="34822" name="AutoShape 6"/>
          <p:cNvSpPr>
            <a:spLocks noChangeArrowheads="1"/>
          </p:cNvSpPr>
          <p:nvPr/>
        </p:nvSpPr>
        <p:spPr bwMode="auto">
          <a:xfrm>
            <a:off x="6294438" y="1781175"/>
            <a:ext cx="1281112" cy="385763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161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with open('haiku.txt', 'r') as reader: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data = reader.read()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(len(data))</a:t>
            </a:r>
            <a:endParaRPr lang="en-US" altLang="en-US" sz="2400" i="1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6867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4633912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How many characters in a file?</a:t>
            </a:r>
            <a:endParaRPr lang="en-US" altLang="en-US" sz="2800">
              <a:latin typeface="DFKai-SB" pitchFamily="65" charset="-128"/>
            </a:endParaRPr>
          </a:p>
        </p:txBody>
      </p:sp>
      <p:sp>
        <p:nvSpPr>
          <p:cNvPr id="36868" name="Line 4"/>
          <p:cNvSpPr>
            <a:spLocks noChangeShapeType="1"/>
          </p:cNvSpPr>
          <p:nvPr/>
        </p:nvSpPr>
        <p:spPr bwMode="auto">
          <a:xfrm flipH="1" flipV="1">
            <a:off x="3830638" y="2166938"/>
            <a:ext cx="1843087" cy="1093787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6869" name="Text Box 4"/>
          <p:cNvSpPr txBox="1">
            <a:spLocks noChangeArrowheads="1"/>
          </p:cNvSpPr>
          <p:nvPr/>
        </p:nvSpPr>
        <p:spPr bwMode="auto">
          <a:xfrm>
            <a:off x="5673725" y="2973388"/>
            <a:ext cx="2716213" cy="66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File to connect to</a:t>
            </a:r>
            <a:endParaRPr lang="en-US" altLang="en-US" sz="2800">
              <a:solidFill>
                <a:schemeClr val="accent2"/>
              </a:solidFill>
              <a:latin typeface="DFKai-SB" pitchFamily="65" charset="-128"/>
            </a:endParaRPr>
          </a:p>
        </p:txBody>
      </p:sp>
      <p:sp>
        <p:nvSpPr>
          <p:cNvPr id="36870" name="AutoShape 6"/>
          <p:cNvSpPr>
            <a:spLocks noChangeArrowheads="1"/>
          </p:cNvSpPr>
          <p:nvPr/>
        </p:nvSpPr>
        <p:spPr bwMode="auto">
          <a:xfrm>
            <a:off x="2447925" y="1763713"/>
            <a:ext cx="2016125" cy="403225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161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with open('haiku.txt', 'r') as reader: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data = reader.read()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(len(data))</a:t>
            </a:r>
            <a:endParaRPr lang="en-US" altLang="en-US" sz="2400" i="1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8915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4633912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How many characters in a file?</a:t>
            </a:r>
            <a:endParaRPr lang="en-US" altLang="en-US" sz="2800">
              <a:latin typeface="DFKai-SB" pitchFamily="65" charset="-128"/>
            </a:endParaRPr>
          </a:p>
        </p:txBody>
      </p:sp>
      <p:sp>
        <p:nvSpPr>
          <p:cNvPr id="38916" name="Line 4"/>
          <p:cNvSpPr>
            <a:spLocks noChangeShapeType="1"/>
          </p:cNvSpPr>
          <p:nvPr/>
        </p:nvSpPr>
        <p:spPr bwMode="auto">
          <a:xfrm flipH="1" flipV="1">
            <a:off x="5097463" y="2166938"/>
            <a:ext cx="633412" cy="979487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8917" name="Text Box 4"/>
          <p:cNvSpPr txBox="1">
            <a:spLocks noChangeArrowheads="1"/>
          </p:cNvSpPr>
          <p:nvPr/>
        </p:nvSpPr>
        <p:spPr bwMode="auto">
          <a:xfrm>
            <a:off x="5673725" y="2973388"/>
            <a:ext cx="1257300" cy="66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To read</a:t>
            </a:r>
            <a:endParaRPr lang="en-US" altLang="en-US" sz="2800">
              <a:solidFill>
                <a:schemeClr val="accent2"/>
              </a:solidFill>
              <a:latin typeface="DFKai-SB" pitchFamily="65" charset="-128"/>
            </a:endParaRPr>
          </a:p>
        </p:txBody>
      </p:sp>
      <p:sp>
        <p:nvSpPr>
          <p:cNvPr id="38918" name="AutoShape 6"/>
          <p:cNvSpPr>
            <a:spLocks noChangeArrowheads="1"/>
          </p:cNvSpPr>
          <p:nvPr/>
        </p:nvSpPr>
        <p:spPr bwMode="auto">
          <a:xfrm>
            <a:off x="4867275" y="1763713"/>
            <a:ext cx="517525" cy="346075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161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with open('haiku.txt', 'r') as reader: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data = reader.read()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(len(data))</a:t>
            </a:r>
            <a:endParaRPr lang="en-US" altLang="en-US" sz="2400" i="1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0963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4633912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How many characters in a file?</a:t>
            </a:r>
            <a:endParaRPr lang="en-US" altLang="en-US" sz="2800">
              <a:latin typeface="DFKai-SB" pitchFamily="65" charset="-128"/>
            </a:endParaRPr>
          </a:p>
        </p:txBody>
      </p:sp>
      <p:sp>
        <p:nvSpPr>
          <p:cNvPr id="40964" name="Line 4"/>
          <p:cNvSpPr>
            <a:spLocks noChangeShapeType="1"/>
          </p:cNvSpPr>
          <p:nvPr/>
        </p:nvSpPr>
        <p:spPr bwMode="auto">
          <a:xfrm flipV="1">
            <a:off x="5443538" y="2312988"/>
            <a:ext cx="850900" cy="85725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0965" name="Text Box 4"/>
          <p:cNvSpPr txBox="1">
            <a:spLocks noChangeArrowheads="1"/>
          </p:cNvSpPr>
          <p:nvPr/>
        </p:nvSpPr>
        <p:spPr bwMode="auto">
          <a:xfrm>
            <a:off x="3616325" y="2973388"/>
            <a:ext cx="3262313" cy="66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Now holds file object</a:t>
            </a:r>
            <a:endParaRPr lang="en-US" altLang="en-US" sz="2800">
              <a:solidFill>
                <a:schemeClr val="accent2"/>
              </a:solidFill>
              <a:latin typeface="DFKai-SB" pitchFamily="65" charset="-128"/>
            </a:endParaRPr>
          </a:p>
        </p:txBody>
      </p:sp>
      <p:sp>
        <p:nvSpPr>
          <p:cNvPr id="40966" name="AutoShape 6"/>
          <p:cNvSpPr>
            <a:spLocks noChangeArrowheads="1"/>
          </p:cNvSpPr>
          <p:nvPr/>
        </p:nvSpPr>
        <p:spPr bwMode="auto">
          <a:xfrm>
            <a:off x="6294438" y="1781175"/>
            <a:ext cx="1281112" cy="385763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161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with open('haiku.txt', 'r') as reader: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data = reader.read()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(len(data))</a:t>
            </a:r>
            <a:endParaRPr lang="en-US" altLang="en-US" sz="2400" i="1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3011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4633912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How many characters in a file?</a:t>
            </a:r>
            <a:endParaRPr lang="en-US" altLang="en-US" sz="2800">
              <a:latin typeface="DFKai-SB" pitchFamily="65" charset="-128"/>
            </a:endParaRPr>
          </a:p>
        </p:txBody>
      </p:sp>
      <p:sp>
        <p:nvSpPr>
          <p:cNvPr id="43012" name="Line 4"/>
          <p:cNvSpPr>
            <a:spLocks noChangeShapeType="1"/>
          </p:cNvSpPr>
          <p:nvPr/>
        </p:nvSpPr>
        <p:spPr bwMode="auto">
          <a:xfrm flipH="1" flipV="1">
            <a:off x="4406900" y="2627313"/>
            <a:ext cx="1209675" cy="69215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3013" name="Text Box 4"/>
          <p:cNvSpPr txBox="1">
            <a:spLocks noChangeArrowheads="1"/>
          </p:cNvSpPr>
          <p:nvPr/>
        </p:nvSpPr>
        <p:spPr bwMode="auto">
          <a:xfrm>
            <a:off x="5673725" y="2973388"/>
            <a:ext cx="3065463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Read entire content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of file into a string</a:t>
            </a:r>
            <a:endParaRPr lang="en-US" altLang="en-US" sz="2800">
              <a:solidFill>
                <a:schemeClr val="accent2"/>
              </a:solidFill>
              <a:latin typeface="DFKai-SB" pitchFamily="65" charset="-128"/>
            </a:endParaRPr>
          </a:p>
        </p:txBody>
      </p:sp>
      <p:sp>
        <p:nvSpPr>
          <p:cNvPr id="43014" name="AutoShape 6"/>
          <p:cNvSpPr>
            <a:spLocks noChangeArrowheads="1"/>
          </p:cNvSpPr>
          <p:nvPr/>
        </p:nvSpPr>
        <p:spPr bwMode="auto">
          <a:xfrm>
            <a:off x="2333625" y="2109788"/>
            <a:ext cx="2419350" cy="403225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161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with open('haiku.txt', 'r') as reader: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data = reader.read()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(len(data))</a:t>
            </a:r>
            <a:endParaRPr lang="en-US" altLang="en-US" sz="2400" i="1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5059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4633912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How many characters in a file?</a:t>
            </a:r>
            <a:endParaRPr lang="en-US" altLang="en-US" sz="2800">
              <a:latin typeface="DFKai-SB" pitchFamily="65" charset="-128"/>
            </a:endParaRPr>
          </a:p>
        </p:txBody>
      </p:sp>
      <p:sp>
        <p:nvSpPr>
          <p:cNvPr id="45060" name="Line 4"/>
          <p:cNvSpPr>
            <a:spLocks noChangeShapeType="1"/>
          </p:cNvSpPr>
          <p:nvPr/>
        </p:nvSpPr>
        <p:spPr bwMode="auto">
          <a:xfrm flipH="1" flipV="1">
            <a:off x="1928813" y="2511425"/>
            <a:ext cx="3687762" cy="808038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5061" name="Text Box 4"/>
          <p:cNvSpPr txBox="1">
            <a:spLocks noChangeArrowheads="1"/>
          </p:cNvSpPr>
          <p:nvPr/>
        </p:nvSpPr>
        <p:spPr bwMode="auto">
          <a:xfrm>
            <a:off x="5673725" y="2973388"/>
            <a:ext cx="3448050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Now has a copy of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all the bytes that were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in the file</a:t>
            </a:r>
            <a:endParaRPr lang="en-US" altLang="en-US" sz="2800">
              <a:solidFill>
                <a:schemeClr val="accent2"/>
              </a:solidFill>
              <a:latin typeface="DFKai-SB" pitchFamily="65" charset="-128"/>
            </a:endParaRPr>
          </a:p>
        </p:txBody>
      </p:sp>
      <p:sp>
        <p:nvSpPr>
          <p:cNvPr id="45062" name="AutoShape 6"/>
          <p:cNvSpPr>
            <a:spLocks noChangeArrowheads="1"/>
          </p:cNvSpPr>
          <p:nvPr/>
        </p:nvSpPr>
        <p:spPr bwMode="auto">
          <a:xfrm>
            <a:off x="1065213" y="2109788"/>
            <a:ext cx="806450" cy="401637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629525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Been using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800">
                <a:latin typeface="Calibri" panose="020F0502020204030204" pitchFamily="34" charset="0"/>
              </a:rPr>
              <a:t> to see what programs are doing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4633912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How many characters in a file?</a:t>
            </a:r>
            <a:endParaRPr lang="en-US" altLang="en-US" sz="2800">
              <a:latin typeface="DFKai-SB" pitchFamily="65" charset="-128"/>
            </a:endParaRPr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1411288" y="3433763"/>
            <a:ext cx="7800975" cy="267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1pPr>
            <a:lvl2pPr eaLnBrk="0"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2pPr>
            <a:lvl3pPr eaLnBrk="0"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3pPr>
            <a:lvl4pPr eaLnBrk="0"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4pPr>
            <a:lvl5pPr eaLnBrk="0"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800" dirty="0" smtClean="0">
                <a:solidFill>
                  <a:schemeClr val="accent2"/>
                </a:solidFill>
                <a:latin typeface="Calibri" panose="020F0502020204030204" pitchFamily="34" charset="0"/>
              </a:rPr>
              <a:t>Why don't we need to </a:t>
            </a:r>
            <a:r>
              <a:rPr lang="en-US" altLang="en-US" sz="2800" i="1" dirty="0" smtClean="0">
                <a:solidFill>
                  <a:schemeClr val="accent2"/>
                </a:solidFill>
                <a:latin typeface="Calibri" panose="020F0502020204030204" pitchFamily="34" charset="0"/>
              </a:rPr>
              <a:t>close</a:t>
            </a:r>
            <a:r>
              <a:rPr lang="en-US" altLang="en-US" sz="2800" dirty="0" smtClean="0">
                <a:solidFill>
                  <a:schemeClr val="accent2"/>
                </a:solidFill>
                <a:latin typeface="Calibri" panose="020F0502020204030204" pitchFamily="34" charset="0"/>
              </a:rPr>
              <a:t> the file?</a:t>
            </a:r>
          </a:p>
          <a:p>
            <a:pPr marL="0" indent="0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800" dirty="0" smtClean="0">
                <a:solidFill>
                  <a:schemeClr val="accent2"/>
                </a:solidFill>
                <a:latin typeface="Calibri" panose="020F0502020204030204" pitchFamily="34" charset="0"/>
              </a:rPr>
              <a:t>Since Python now uses the "with" statement we can trust the file will be automatically closed when we leave the context of the "with" (indented) block.</a:t>
            </a:r>
            <a:endParaRPr lang="en-US" altLang="en-US" sz="2800" dirty="0" smtClean="0">
              <a:solidFill>
                <a:schemeClr val="accent2"/>
              </a:solidFill>
              <a:latin typeface="DFKai-SB" pitchFamily="65" charset="-120"/>
            </a:endParaRPr>
          </a:p>
        </p:txBody>
      </p:sp>
      <p:sp>
        <p:nvSpPr>
          <p:cNvPr id="47108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161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with open('haiku.txt', 'r') as reader: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data = reader.read()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(len(data))</a:t>
            </a:r>
            <a:endParaRPr lang="en-US" altLang="en-US" sz="2400" i="1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4633912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How many characters in a file?</a:t>
            </a:r>
            <a:endParaRPr lang="en-US" altLang="en-US" sz="2800">
              <a:latin typeface="DFKai-SB" pitchFamily="65" charset="-128"/>
            </a:endParaRPr>
          </a:p>
        </p:txBody>
      </p:sp>
      <p:sp>
        <p:nvSpPr>
          <p:cNvPr id="49155" name="Text Box 4"/>
          <p:cNvSpPr txBox="1">
            <a:spLocks noChangeArrowheads="1"/>
          </p:cNvSpPr>
          <p:nvPr/>
        </p:nvSpPr>
        <p:spPr bwMode="auto">
          <a:xfrm>
            <a:off x="5673725" y="2973388"/>
            <a:ext cx="33274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Report how many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characters were read </a:t>
            </a:r>
            <a:endParaRPr lang="en-US" altLang="en-US" sz="2800">
              <a:solidFill>
                <a:schemeClr val="accent2"/>
              </a:solidFill>
              <a:latin typeface="DFKai-SB" pitchFamily="65" charset="-128"/>
            </a:endParaRPr>
          </a:p>
        </p:txBody>
      </p:sp>
      <p:sp>
        <p:nvSpPr>
          <p:cNvPr id="49156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161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with open('haiku.txt', 'r') as reader: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data = reader.read()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(len(data))</a:t>
            </a:r>
            <a:endParaRPr lang="en-US" altLang="en-US" sz="2400" i="1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9157" name="Line 4"/>
          <p:cNvSpPr>
            <a:spLocks noChangeShapeType="1"/>
          </p:cNvSpPr>
          <p:nvPr/>
        </p:nvSpPr>
        <p:spPr bwMode="auto">
          <a:xfrm flipH="1" flipV="1">
            <a:off x="3600450" y="3089275"/>
            <a:ext cx="2016125" cy="230188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9158" name="AutoShape 6"/>
          <p:cNvSpPr>
            <a:spLocks noChangeArrowheads="1"/>
          </p:cNvSpPr>
          <p:nvPr/>
        </p:nvSpPr>
        <p:spPr bwMode="auto">
          <a:xfrm>
            <a:off x="604838" y="2800350"/>
            <a:ext cx="2938462" cy="460375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161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with open('haiku.txt', 'r') as reader: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data = reader.read()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(len(data))</a:t>
            </a:r>
            <a:endParaRPr lang="en-US" altLang="en-US" sz="2400" i="1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1203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4633912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How many characters in a file?</a:t>
            </a:r>
            <a:endParaRPr lang="en-US" altLang="en-US" sz="2800">
              <a:latin typeface="DFKai-SB" pitchFamily="65" charset="-128"/>
            </a:endParaRPr>
          </a:p>
        </p:txBody>
      </p:sp>
      <p:sp>
        <p:nvSpPr>
          <p:cNvPr id="51204" name="Line 4"/>
          <p:cNvSpPr>
            <a:spLocks noChangeShapeType="1"/>
          </p:cNvSpPr>
          <p:nvPr/>
        </p:nvSpPr>
        <p:spPr bwMode="auto">
          <a:xfrm flipH="1" flipV="1">
            <a:off x="3600450" y="3089275"/>
            <a:ext cx="2016125" cy="230188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1205" name="Text Box 4"/>
          <p:cNvSpPr txBox="1">
            <a:spLocks noChangeArrowheads="1"/>
          </p:cNvSpPr>
          <p:nvPr/>
        </p:nvSpPr>
        <p:spPr bwMode="auto">
          <a:xfrm>
            <a:off x="5673725" y="2973388"/>
            <a:ext cx="33274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Report how many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characters were read </a:t>
            </a:r>
            <a:endParaRPr lang="en-US" altLang="en-US" sz="2800">
              <a:solidFill>
                <a:schemeClr val="accent2"/>
              </a:solidFill>
              <a:latin typeface="DFKai-SB" pitchFamily="65" charset="-128"/>
            </a:endParaRPr>
          </a:p>
        </p:txBody>
      </p:sp>
      <p:sp>
        <p:nvSpPr>
          <p:cNvPr id="51206" name="AutoShape 6"/>
          <p:cNvSpPr>
            <a:spLocks noChangeArrowheads="1"/>
          </p:cNvSpPr>
          <p:nvPr/>
        </p:nvSpPr>
        <p:spPr bwMode="auto">
          <a:xfrm>
            <a:off x="604838" y="2800350"/>
            <a:ext cx="2938462" cy="460375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51207" name="Text Box 4"/>
          <p:cNvSpPr txBox="1">
            <a:spLocks noChangeArrowheads="1"/>
          </p:cNvSpPr>
          <p:nvPr/>
        </p:nvSpPr>
        <p:spPr bwMode="auto">
          <a:xfrm>
            <a:off x="6019800" y="4240213"/>
            <a:ext cx="1036638" cy="66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bytes</a:t>
            </a:r>
            <a:endParaRPr lang="en-US" altLang="en-US" sz="2800">
              <a:solidFill>
                <a:schemeClr val="accent2"/>
              </a:solidFill>
              <a:latin typeface="DFKai-SB" pitchFamily="65" charset="-128"/>
            </a:endParaRPr>
          </a:p>
        </p:txBody>
      </p:sp>
      <p:sp>
        <p:nvSpPr>
          <p:cNvPr id="51208" name="Line 8"/>
          <p:cNvSpPr>
            <a:spLocks noChangeShapeType="1"/>
          </p:cNvSpPr>
          <p:nvPr/>
        </p:nvSpPr>
        <p:spPr bwMode="auto">
          <a:xfrm>
            <a:off x="5675313" y="3908425"/>
            <a:ext cx="1727200" cy="346075"/>
          </a:xfrm>
          <a:prstGeom prst="line">
            <a:avLst/>
          </a:prstGeom>
          <a:noFill/>
          <a:ln w="19050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1209" name="Line 9"/>
          <p:cNvSpPr>
            <a:spLocks noChangeShapeType="1"/>
          </p:cNvSpPr>
          <p:nvPr/>
        </p:nvSpPr>
        <p:spPr bwMode="auto">
          <a:xfrm flipH="1">
            <a:off x="5675313" y="3908425"/>
            <a:ext cx="1727200" cy="346075"/>
          </a:xfrm>
          <a:prstGeom prst="line">
            <a:avLst/>
          </a:prstGeom>
          <a:noFill/>
          <a:ln w="19050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4633912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How many characters in a file?</a:t>
            </a:r>
            <a:endParaRPr lang="en-US" altLang="en-US" sz="2800">
              <a:latin typeface="DFKai-SB" pitchFamily="65" charset="-128"/>
            </a:endParaRPr>
          </a:p>
        </p:txBody>
      </p:sp>
      <p:sp>
        <p:nvSpPr>
          <p:cNvPr id="53251" name="Text Box 2"/>
          <p:cNvSpPr txBox="1">
            <a:spLocks noChangeArrowheads="1"/>
          </p:cNvSpPr>
          <p:nvPr/>
        </p:nvSpPr>
        <p:spPr bwMode="auto">
          <a:xfrm>
            <a:off x="546100" y="3319463"/>
            <a:ext cx="8513763" cy="207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293</a:t>
            </a:r>
          </a:p>
        </p:txBody>
      </p:sp>
      <p:sp>
        <p:nvSpPr>
          <p:cNvPr id="53252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161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with open('haiku.txt', 'r') as reader: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data = reader.read()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(len(data))</a:t>
            </a:r>
            <a:endParaRPr lang="en-US" altLang="en-US" sz="2400" i="1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312025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If the file might be large, better to read in chunks</a:t>
            </a:r>
            <a:endParaRPr lang="en-US" altLang="en-US" sz="2800">
              <a:latin typeface="DFKai-SB" pitchFamily="65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312025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If the file might be large, better to read in chunks</a:t>
            </a:r>
            <a:endParaRPr lang="en-US" altLang="en-US" sz="2800">
              <a:latin typeface="DFKai-SB" pitchFamily="65" charset="-128"/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454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lvl="1" indent="-742950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with open('haiku.txt', 'r') as reader: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alt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reader.read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(64)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 != '':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(data))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data = </a:t>
            </a:r>
            <a:r>
              <a:rPr lang="en-US" alt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reader.read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(64)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(data))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454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lvl="1" indent="-742950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with open('haiku.txt', 'r') as reader: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alt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reader.read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(64)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 != '':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(data))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data = </a:t>
            </a:r>
            <a:r>
              <a:rPr lang="en-US" alt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reader.read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(64)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(data))</a:t>
            </a:r>
          </a:p>
        </p:txBody>
      </p:sp>
      <p:sp>
        <p:nvSpPr>
          <p:cNvPr id="59395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312025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If the file might be large, better to read in chunks</a:t>
            </a:r>
            <a:endParaRPr lang="en-US" altLang="en-US" sz="2800">
              <a:latin typeface="DFKai-SB" pitchFamily="65" charset="-128"/>
            </a:endParaRPr>
          </a:p>
        </p:txBody>
      </p:sp>
      <p:sp>
        <p:nvSpPr>
          <p:cNvPr id="59396" name="Line 4"/>
          <p:cNvSpPr>
            <a:spLocks noChangeShapeType="1"/>
          </p:cNvSpPr>
          <p:nvPr/>
        </p:nvSpPr>
        <p:spPr bwMode="auto">
          <a:xfrm flipH="1" flipV="1">
            <a:off x="5097463" y="2511425"/>
            <a:ext cx="573087" cy="84138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9397" name="Text Box 4"/>
          <p:cNvSpPr txBox="1">
            <a:spLocks noChangeArrowheads="1"/>
          </p:cNvSpPr>
          <p:nvPr/>
        </p:nvSpPr>
        <p:spPr bwMode="auto">
          <a:xfrm>
            <a:off x="5729288" y="2251075"/>
            <a:ext cx="3632200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Read (at most) 64 bytes</a:t>
            </a:r>
            <a:endParaRPr lang="en-US" altLang="en-US" sz="2800">
              <a:solidFill>
                <a:schemeClr val="accent2"/>
              </a:solidFill>
              <a:latin typeface="DFKai-SB" pitchFamily="65" charset="-128"/>
            </a:endParaRPr>
          </a:p>
        </p:txBody>
      </p:sp>
      <p:sp>
        <p:nvSpPr>
          <p:cNvPr id="59398" name="AutoShape 6"/>
          <p:cNvSpPr>
            <a:spLocks noChangeArrowheads="1"/>
          </p:cNvSpPr>
          <p:nvPr/>
        </p:nvSpPr>
        <p:spPr bwMode="auto">
          <a:xfrm>
            <a:off x="2333625" y="2097088"/>
            <a:ext cx="2763838" cy="414337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454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lvl="1" indent="-742950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with open('haiku.txt', 'r') as reader: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alt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reader.read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(64)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 != '':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(data))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data = </a:t>
            </a:r>
            <a:r>
              <a:rPr lang="en-US" alt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reader.read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(64)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(data))</a:t>
            </a:r>
          </a:p>
        </p:txBody>
      </p:sp>
      <p:sp>
        <p:nvSpPr>
          <p:cNvPr id="61443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312025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If the file might be large, better to read in chunks</a:t>
            </a:r>
            <a:endParaRPr lang="en-US" altLang="en-US" sz="2800">
              <a:latin typeface="DFKai-SB" pitchFamily="65" charset="-128"/>
            </a:endParaRPr>
          </a:p>
        </p:txBody>
      </p:sp>
      <p:sp>
        <p:nvSpPr>
          <p:cNvPr id="61444" name="AutoShape 6"/>
          <p:cNvSpPr>
            <a:spLocks noChangeArrowheads="1"/>
          </p:cNvSpPr>
          <p:nvPr/>
        </p:nvSpPr>
        <p:spPr bwMode="auto">
          <a:xfrm>
            <a:off x="2333625" y="2097088"/>
            <a:ext cx="2763838" cy="414337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61445" name="Line 7"/>
          <p:cNvSpPr>
            <a:spLocks noChangeShapeType="1"/>
          </p:cNvSpPr>
          <p:nvPr/>
        </p:nvSpPr>
        <p:spPr bwMode="auto">
          <a:xfrm flipH="1" flipV="1">
            <a:off x="5213350" y="2511425"/>
            <a:ext cx="687388" cy="100013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1446" name="Text Box 4"/>
          <p:cNvSpPr txBox="1">
            <a:spLocks noChangeArrowheads="1"/>
          </p:cNvSpPr>
          <p:nvPr/>
        </p:nvSpPr>
        <p:spPr bwMode="auto">
          <a:xfrm>
            <a:off x="5959475" y="2266950"/>
            <a:ext cx="3632200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Read (at most) 64 bytes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Or the empty string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if there is no more data</a:t>
            </a:r>
            <a:endParaRPr lang="en-US" altLang="en-US" sz="2800">
              <a:solidFill>
                <a:schemeClr val="accent2"/>
              </a:solidFill>
              <a:latin typeface="DFKai-SB" pitchFamily="65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454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lvl="1" indent="-742950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with open('haiku.txt', 'r') as reader: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alt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reader.read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(64)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 != '':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(data))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data = </a:t>
            </a:r>
            <a:r>
              <a:rPr lang="en-US" alt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reader.read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(64)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(data))</a:t>
            </a:r>
          </a:p>
        </p:txBody>
      </p:sp>
      <p:sp>
        <p:nvSpPr>
          <p:cNvPr id="63491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312025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If the file might be large, better to read in chunks</a:t>
            </a:r>
            <a:endParaRPr lang="en-US" altLang="en-US" sz="2800">
              <a:latin typeface="DFKai-SB" pitchFamily="65" charset="-128"/>
            </a:endParaRPr>
          </a:p>
        </p:txBody>
      </p:sp>
      <p:sp>
        <p:nvSpPr>
          <p:cNvPr id="63492" name="AutoShape 6"/>
          <p:cNvSpPr>
            <a:spLocks noChangeArrowheads="1"/>
          </p:cNvSpPr>
          <p:nvPr/>
        </p:nvSpPr>
        <p:spPr bwMode="auto">
          <a:xfrm>
            <a:off x="2160588" y="2463800"/>
            <a:ext cx="2016125" cy="403225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63493" name="Line 7"/>
          <p:cNvSpPr>
            <a:spLocks noChangeShapeType="1"/>
          </p:cNvSpPr>
          <p:nvPr/>
        </p:nvSpPr>
        <p:spPr bwMode="auto">
          <a:xfrm flipH="1" flipV="1">
            <a:off x="4349750" y="2686050"/>
            <a:ext cx="1441450" cy="180975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3494" name="Text Box 4"/>
          <p:cNvSpPr txBox="1">
            <a:spLocks noChangeArrowheads="1"/>
          </p:cNvSpPr>
          <p:nvPr/>
        </p:nvSpPr>
        <p:spPr bwMode="auto">
          <a:xfrm>
            <a:off x="5870575" y="2513013"/>
            <a:ext cx="3605213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Keep looping as long as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the last read returned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some data</a:t>
            </a:r>
            <a:endParaRPr lang="en-US" altLang="en-US" sz="2800">
              <a:solidFill>
                <a:schemeClr val="accent2"/>
              </a:solidFill>
              <a:latin typeface="DFKai-SB" pitchFamily="65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454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lvl="1" indent="-742950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with open('haiku.txt', 'r') as reader: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alt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reader.read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(64)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 != '':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(data))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data = </a:t>
            </a:r>
            <a:r>
              <a:rPr lang="en-US" alt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reader.read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(64)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(data))</a:t>
            </a:r>
          </a:p>
        </p:txBody>
      </p:sp>
      <p:sp>
        <p:nvSpPr>
          <p:cNvPr id="65539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312025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If the file might be large, better to read in chunks</a:t>
            </a:r>
            <a:endParaRPr lang="en-US" altLang="en-US" sz="2800">
              <a:latin typeface="DFKai-SB" pitchFamily="65" charset="-128"/>
            </a:endParaRPr>
          </a:p>
        </p:txBody>
      </p:sp>
      <p:sp>
        <p:nvSpPr>
          <p:cNvPr id="65540" name="AutoShape 4"/>
          <p:cNvSpPr>
            <a:spLocks noChangeArrowheads="1"/>
          </p:cNvSpPr>
          <p:nvPr/>
        </p:nvSpPr>
        <p:spPr bwMode="auto">
          <a:xfrm>
            <a:off x="1757363" y="2800350"/>
            <a:ext cx="2995612" cy="460375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65541" name="Line 5"/>
          <p:cNvSpPr>
            <a:spLocks noChangeShapeType="1"/>
          </p:cNvSpPr>
          <p:nvPr/>
        </p:nvSpPr>
        <p:spPr bwMode="auto">
          <a:xfrm flipH="1" flipV="1">
            <a:off x="4752975" y="3030538"/>
            <a:ext cx="1198563" cy="1143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5542" name="Text Box 4"/>
          <p:cNvSpPr txBox="1">
            <a:spLocks noChangeArrowheads="1"/>
          </p:cNvSpPr>
          <p:nvPr/>
        </p:nvSpPr>
        <p:spPr bwMode="auto">
          <a:xfrm>
            <a:off x="6010275" y="2800350"/>
            <a:ext cx="2947988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Do something with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the data</a:t>
            </a:r>
            <a:endParaRPr lang="en-US" altLang="en-US" sz="2800">
              <a:solidFill>
                <a:schemeClr val="accent2"/>
              </a:solidFill>
              <a:latin typeface="DFKai-SB" pitchFamily="65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629525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Been using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800">
                <a:latin typeface="Calibri" panose="020F0502020204030204" pitchFamily="34" charset="0"/>
              </a:rPr>
              <a:t> to see what programs are doing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How to save data to files?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454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lvl="1" indent="-742950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with open('haiku.txt', 'r') as reader: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alt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reader.read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(64)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 != '':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(data))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data = </a:t>
            </a:r>
            <a:r>
              <a:rPr lang="en-US" alt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reader.read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(64)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(data))</a:t>
            </a:r>
          </a:p>
        </p:txBody>
      </p:sp>
      <p:sp>
        <p:nvSpPr>
          <p:cNvPr id="67587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312025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If the file might be large, better to read in chunks</a:t>
            </a:r>
            <a:endParaRPr lang="en-US" altLang="en-US" sz="2800">
              <a:latin typeface="DFKai-SB" pitchFamily="65" charset="-128"/>
            </a:endParaRPr>
          </a:p>
        </p:txBody>
      </p:sp>
      <p:sp>
        <p:nvSpPr>
          <p:cNvPr id="67588" name="AutoShape 4"/>
          <p:cNvSpPr>
            <a:spLocks noChangeArrowheads="1"/>
          </p:cNvSpPr>
          <p:nvPr/>
        </p:nvSpPr>
        <p:spPr bwMode="auto">
          <a:xfrm>
            <a:off x="1814513" y="3203575"/>
            <a:ext cx="3975100" cy="460375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67589" name="Line 5"/>
          <p:cNvSpPr>
            <a:spLocks noChangeShapeType="1"/>
          </p:cNvSpPr>
          <p:nvPr/>
        </p:nvSpPr>
        <p:spPr bwMode="auto">
          <a:xfrm flipH="1" flipV="1">
            <a:off x="5327650" y="3690938"/>
            <a:ext cx="292100" cy="344487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7590" name="Text Box 4"/>
          <p:cNvSpPr txBox="1">
            <a:spLocks noChangeArrowheads="1"/>
          </p:cNvSpPr>
          <p:nvPr/>
        </p:nvSpPr>
        <p:spPr bwMode="auto">
          <a:xfrm>
            <a:off x="5619750" y="3690938"/>
            <a:ext cx="2243138" cy="66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(Try to) reload</a:t>
            </a:r>
            <a:endParaRPr lang="en-US" altLang="en-US" sz="2800">
              <a:solidFill>
                <a:schemeClr val="accent2"/>
              </a:solidFill>
              <a:latin typeface="DFKai-SB" pitchFamily="65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454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lvl="1" indent="-742950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with open('haiku.txt', 'r') as reader: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alt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reader.read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(64)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 != '':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(data))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data = </a:t>
            </a:r>
            <a:r>
              <a:rPr lang="en-US" alt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reader.read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(64)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(data))</a:t>
            </a:r>
          </a:p>
        </p:txBody>
      </p:sp>
      <p:sp>
        <p:nvSpPr>
          <p:cNvPr id="69635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312025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If the file might be large, better to read in chunks</a:t>
            </a:r>
            <a:endParaRPr lang="en-US" altLang="en-US" sz="2800">
              <a:latin typeface="DFKai-SB" pitchFamily="65" charset="-128"/>
            </a:endParaRPr>
          </a:p>
        </p:txBody>
      </p:sp>
      <p:sp>
        <p:nvSpPr>
          <p:cNvPr id="69636" name="AutoShape 4"/>
          <p:cNvSpPr>
            <a:spLocks noChangeArrowheads="1"/>
          </p:cNvSpPr>
          <p:nvPr/>
        </p:nvSpPr>
        <p:spPr bwMode="auto">
          <a:xfrm>
            <a:off x="1066800" y="3556000"/>
            <a:ext cx="2936875" cy="460375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69637" name="Line 5"/>
          <p:cNvSpPr>
            <a:spLocks noChangeShapeType="1"/>
          </p:cNvSpPr>
          <p:nvPr/>
        </p:nvSpPr>
        <p:spPr bwMode="auto">
          <a:xfrm flipH="1" flipV="1">
            <a:off x="4117975" y="3836988"/>
            <a:ext cx="1382713" cy="115887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9638" name="Text Box 4"/>
          <p:cNvSpPr txBox="1">
            <a:spLocks noChangeArrowheads="1"/>
          </p:cNvSpPr>
          <p:nvPr/>
        </p:nvSpPr>
        <p:spPr bwMode="auto">
          <a:xfrm>
            <a:off x="5559425" y="3506788"/>
            <a:ext cx="3706813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Should be 0 (or the loop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would still be running)</a:t>
            </a:r>
            <a:endParaRPr lang="en-US" altLang="en-US" sz="2800">
              <a:solidFill>
                <a:schemeClr val="accent2"/>
              </a:solidFill>
              <a:latin typeface="DFKai-SB" pitchFamily="65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4722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>
              <a:latin typeface="DFKai-SB" pitchFamily="65" charset="-128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 i="1">
              <a:solidFill>
                <a:srgbClr val="006600"/>
              </a:solidFill>
              <a:latin typeface="DFKai-SB" pitchFamily="65" charset="-128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 i="1">
              <a:solidFill>
                <a:srgbClr val="006600"/>
              </a:solidFill>
              <a:latin typeface="DFKai-SB" pitchFamily="65" charset="-128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 i="1">
              <a:solidFill>
                <a:srgbClr val="006600"/>
              </a:solidFill>
              <a:latin typeface="DFKai-SB" pitchFamily="65" charset="-128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 i="1">
              <a:solidFill>
                <a:srgbClr val="006600"/>
              </a:solidFill>
              <a:latin typeface="DFKai-SB" pitchFamily="65" charset="-128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 i="1">
              <a:solidFill>
                <a:srgbClr val="006600"/>
              </a:solidFill>
              <a:latin typeface="DFKai-SB" pitchFamily="65" charset="-128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64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64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64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64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37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454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lvl="1" indent="-742950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with open('haiku.txt', 'r') as reader: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alt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reader.read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(64)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 != '':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(data))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data = </a:t>
            </a:r>
            <a:r>
              <a:rPr lang="en-US" alt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reader.read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(64)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(data))</a:t>
            </a:r>
          </a:p>
        </p:txBody>
      </p:sp>
      <p:sp>
        <p:nvSpPr>
          <p:cNvPr id="7168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312025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If the file might be large, better to read in chunks</a:t>
            </a:r>
            <a:endParaRPr lang="en-US" altLang="en-US" sz="2800">
              <a:latin typeface="DFKai-SB" pitchFamily="65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454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lvl="1" indent="-742950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with open('haiku.txt', 'r') as reader: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alt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reader.read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(64)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 != '':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(data))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data = </a:t>
            </a:r>
            <a:r>
              <a:rPr lang="en-US" alt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reader.read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(64)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(data))</a:t>
            </a:r>
          </a:p>
        </p:txBody>
      </p:sp>
      <p:sp>
        <p:nvSpPr>
          <p:cNvPr id="73731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312025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If the file might be large, better to read in chunks</a:t>
            </a:r>
            <a:endParaRPr lang="en-US" altLang="en-US" sz="2800">
              <a:latin typeface="DFKai-SB" pitchFamily="65" charset="-128"/>
            </a:endParaRPr>
          </a:p>
        </p:txBody>
      </p:sp>
      <p:sp>
        <p:nvSpPr>
          <p:cNvPr id="73732" name="Text Box 4"/>
          <p:cNvSpPr txBox="1">
            <a:spLocks noChangeArrowheads="1"/>
          </p:cNvSpPr>
          <p:nvPr/>
        </p:nvSpPr>
        <p:spPr bwMode="auto">
          <a:xfrm>
            <a:off x="3887788" y="4183063"/>
            <a:ext cx="3059112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Don't do this unless</a:t>
            </a:r>
          </a:p>
        </p:txBody>
      </p:sp>
      <p:sp>
        <p:nvSpPr>
          <p:cNvPr id="73733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4722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>
              <a:latin typeface="DFKai-SB" pitchFamily="65" charset="-128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 i="1">
              <a:solidFill>
                <a:srgbClr val="006600"/>
              </a:solidFill>
              <a:latin typeface="DFKai-SB" pitchFamily="65" charset="-128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 i="1">
              <a:solidFill>
                <a:srgbClr val="006600"/>
              </a:solidFill>
              <a:latin typeface="DFKai-SB" pitchFamily="65" charset="-128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 i="1">
              <a:solidFill>
                <a:srgbClr val="006600"/>
              </a:solidFill>
              <a:latin typeface="DFKai-SB" pitchFamily="65" charset="-128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 i="1">
              <a:solidFill>
                <a:srgbClr val="006600"/>
              </a:solidFill>
              <a:latin typeface="DFKai-SB" pitchFamily="65" charset="-128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 i="1">
              <a:solidFill>
                <a:srgbClr val="006600"/>
              </a:solidFill>
              <a:latin typeface="DFKai-SB" pitchFamily="65" charset="-128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64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64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64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64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37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4722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>
              <a:latin typeface="DFKai-SB" pitchFamily="65" charset="-128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 i="1">
              <a:solidFill>
                <a:srgbClr val="006600"/>
              </a:solidFill>
              <a:latin typeface="DFKai-SB" pitchFamily="65" charset="-128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 i="1">
              <a:solidFill>
                <a:srgbClr val="006600"/>
              </a:solidFill>
              <a:latin typeface="DFKai-SB" pitchFamily="65" charset="-128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 i="1">
              <a:solidFill>
                <a:srgbClr val="006600"/>
              </a:solidFill>
              <a:latin typeface="DFKai-SB" pitchFamily="65" charset="-128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 i="1">
              <a:solidFill>
                <a:srgbClr val="006600"/>
              </a:solidFill>
              <a:latin typeface="DFKai-SB" pitchFamily="65" charset="-128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 i="1">
              <a:solidFill>
                <a:srgbClr val="006600"/>
              </a:solidFill>
              <a:latin typeface="DFKai-SB" pitchFamily="65" charset="-128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64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64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64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64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37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454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lvl="1" indent="-742950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with open('haiku.txt', 'r') as reader: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alt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reader.read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(64)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 != '':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(data))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data = </a:t>
            </a:r>
            <a:r>
              <a:rPr lang="en-US" alt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reader.read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(64)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(data))</a:t>
            </a:r>
          </a:p>
        </p:txBody>
      </p:sp>
      <p:sp>
        <p:nvSpPr>
          <p:cNvPr id="7578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312025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If the file might be large, better to read in chunks</a:t>
            </a:r>
            <a:endParaRPr lang="en-US" altLang="en-US" sz="2800">
              <a:latin typeface="DFKai-SB" pitchFamily="65" charset="-128"/>
            </a:endParaRPr>
          </a:p>
        </p:txBody>
      </p:sp>
      <p:sp>
        <p:nvSpPr>
          <p:cNvPr id="75781" name="Text Box 4"/>
          <p:cNvSpPr txBox="1">
            <a:spLocks noChangeArrowheads="1"/>
          </p:cNvSpPr>
          <p:nvPr/>
        </p:nvSpPr>
        <p:spPr bwMode="auto">
          <a:xfrm>
            <a:off x="3887788" y="4183063"/>
            <a:ext cx="5045075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Don't do this unless the file really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might be very large (or infinite)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102350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More common to read one line at a time</a:t>
            </a:r>
            <a:endParaRPr lang="en-US" altLang="en-US" sz="2800">
              <a:latin typeface="DFKai-SB" pitchFamily="65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102350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More common to read one line at a time</a:t>
            </a:r>
            <a:endParaRPr lang="en-US" altLang="en-US" sz="2800">
              <a:latin typeface="DFKai-SB" pitchFamily="65" charset="-128"/>
            </a:endParaRPr>
          </a:p>
        </p:txBody>
      </p:sp>
      <p:sp>
        <p:nvSpPr>
          <p:cNvPr id="79875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380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with open('haiku.txt', 'r') as reader: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line = reader.readline()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total = 0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count = 0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line != '':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count += 1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total += len(line)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line = reader.readline()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('average', float(total) / float(count))</a:t>
            </a:r>
            <a:endParaRPr lang="en-US" altLang="en-US" sz="2400" i="1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380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with open('haiku.txt', 'r') as reader: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line = reader.readline()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total = 0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count = 0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line != '':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count += 1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total += len(line)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line = reader.readline()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('average', float(total) / float(count))</a:t>
            </a:r>
            <a:endParaRPr lang="en-US" altLang="en-US" sz="2400" i="1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923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102350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More common to read one line at a time</a:t>
            </a:r>
            <a:endParaRPr lang="en-US" altLang="en-US" sz="2800">
              <a:latin typeface="DFKai-SB" pitchFamily="65" charset="-128"/>
            </a:endParaRPr>
          </a:p>
        </p:txBody>
      </p:sp>
      <p:sp>
        <p:nvSpPr>
          <p:cNvPr id="81924" name="AutoShape 4"/>
          <p:cNvSpPr>
            <a:spLocks noChangeArrowheads="1"/>
          </p:cNvSpPr>
          <p:nvPr/>
        </p:nvSpPr>
        <p:spPr bwMode="auto">
          <a:xfrm>
            <a:off x="1008063" y="2100263"/>
            <a:ext cx="4551362" cy="460375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81925" name="Line 5"/>
          <p:cNvSpPr>
            <a:spLocks noChangeShapeType="1"/>
          </p:cNvSpPr>
          <p:nvPr/>
        </p:nvSpPr>
        <p:spPr bwMode="auto">
          <a:xfrm flipH="1" flipV="1">
            <a:off x="5559425" y="2627313"/>
            <a:ext cx="458788" cy="13335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1926" name="Text Box 4"/>
          <p:cNvSpPr txBox="1">
            <a:spLocks noChangeArrowheads="1"/>
          </p:cNvSpPr>
          <p:nvPr/>
        </p:nvSpPr>
        <p:spPr bwMode="auto">
          <a:xfrm>
            <a:off x="6076950" y="2314575"/>
            <a:ext cx="2700338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Read a single line</a:t>
            </a:r>
            <a:endParaRPr lang="en-US" altLang="en-US" sz="2800">
              <a:solidFill>
                <a:schemeClr val="accent2"/>
              </a:solidFill>
              <a:latin typeface="DFKai-SB" pitchFamily="65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380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with open('haiku.txt', 'r') as reader: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line = reader.readline()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total = 0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count = 0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line != '':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count += 1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total += len(line)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line = reader.readline()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('average', float(total) / float(count))</a:t>
            </a:r>
            <a:endParaRPr lang="en-US" altLang="en-US" sz="2400" i="1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3971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102350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More common to read one line at a time</a:t>
            </a:r>
            <a:endParaRPr lang="en-US" altLang="en-US" sz="2800">
              <a:latin typeface="DFKai-SB" pitchFamily="65" charset="-128"/>
            </a:endParaRPr>
          </a:p>
        </p:txBody>
      </p:sp>
      <p:sp>
        <p:nvSpPr>
          <p:cNvPr id="83972" name="AutoShape 4"/>
          <p:cNvSpPr>
            <a:spLocks noChangeArrowheads="1"/>
          </p:cNvSpPr>
          <p:nvPr/>
        </p:nvSpPr>
        <p:spPr bwMode="auto">
          <a:xfrm>
            <a:off x="950913" y="3195638"/>
            <a:ext cx="3282950" cy="460375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83973" name="Line 5"/>
          <p:cNvSpPr>
            <a:spLocks noChangeShapeType="1"/>
          </p:cNvSpPr>
          <p:nvPr/>
        </p:nvSpPr>
        <p:spPr bwMode="auto">
          <a:xfrm flipH="1" flipV="1">
            <a:off x="4233863" y="3492500"/>
            <a:ext cx="1266825" cy="100013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3974" name="Text Box 4"/>
          <p:cNvSpPr txBox="1">
            <a:spLocks noChangeArrowheads="1"/>
          </p:cNvSpPr>
          <p:nvPr/>
        </p:nvSpPr>
        <p:spPr bwMode="auto">
          <a:xfrm>
            <a:off x="5559425" y="3146425"/>
            <a:ext cx="3057525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Keep looping until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no more lines in file</a:t>
            </a:r>
            <a:endParaRPr lang="en-US" altLang="en-US" sz="2800">
              <a:solidFill>
                <a:schemeClr val="accent2"/>
              </a:solidFill>
              <a:latin typeface="DFKai-SB" pitchFamily="65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380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with open('haiku.txt', 'r') as reader: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line = reader.readline()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total = 0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count = 0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line != '':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count += 1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total += len(line)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line = reader.readline()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('average', float(total) / float(count))</a:t>
            </a:r>
            <a:endParaRPr lang="en-US" altLang="en-US" sz="2400" i="1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6019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102350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More common to read one line at a time</a:t>
            </a:r>
            <a:endParaRPr lang="en-US" altLang="en-US" sz="2800">
              <a:latin typeface="DFKai-SB" pitchFamily="65" charset="-128"/>
            </a:endParaRPr>
          </a:p>
        </p:txBody>
      </p:sp>
      <p:sp>
        <p:nvSpPr>
          <p:cNvPr id="86020" name="AutoShape 4"/>
          <p:cNvSpPr>
            <a:spLocks noChangeArrowheads="1"/>
          </p:cNvSpPr>
          <p:nvPr/>
        </p:nvSpPr>
        <p:spPr bwMode="auto">
          <a:xfrm>
            <a:off x="1814513" y="4289425"/>
            <a:ext cx="4378325" cy="460375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86021" name="Line 5"/>
          <p:cNvSpPr>
            <a:spLocks noChangeShapeType="1"/>
          </p:cNvSpPr>
          <p:nvPr/>
        </p:nvSpPr>
        <p:spPr bwMode="auto">
          <a:xfrm flipH="1">
            <a:off x="6192838" y="3870325"/>
            <a:ext cx="401637" cy="4191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6022" name="Text Box 4"/>
          <p:cNvSpPr txBox="1">
            <a:spLocks noChangeArrowheads="1"/>
          </p:cNvSpPr>
          <p:nvPr/>
        </p:nvSpPr>
        <p:spPr bwMode="auto">
          <a:xfrm>
            <a:off x="6653213" y="3424238"/>
            <a:ext cx="2243137" cy="66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(Try to) reload</a:t>
            </a:r>
            <a:endParaRPr lang="en-US" altLang="en-US" sz="2800">
              <a:solidFill>
                <a:schemeClr val="accent2"/>
              </a:solidFill>
              <a:latin typeface="DFKai-SB" pitchFamily="65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629525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Been using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800">
                <a:latin typeface="Calibri" panose="020F0502020204030204" pitchFamily="34" charset="0"/>
              </a:rPr>
              <a:t> to see what programs are doing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How to save data to files?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And read data from them?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102350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More common to read one line at a time</a:t>
            </a:r>
            <a:endParaRPr lang="en-US" altLang="en-US" sz="2800">
              <a:latin typeface="DFKai-SB" pitchFamily="65" charset="-128"/>
            </a:endParaRPr>
          </a:p>
        </p:txBody>
      </p:sp>
      <p:sp>
        <p:nvSpPr>
          <p:cNvPr id="88067" name="Text Box 2"/>
          <p:cNvSpPr txBox="1">
            <a:spLocks noChangeArrowheads="1"/>
          </p:cNvSpPr>
          <p:nvPr/>
        </p:nvSpPr>
        <p:spPr bwMode="auto">
          <a:xfrm>
            <a:off x="546100" y="5508625"/>
            <a:ext cx="8666163" cy="1093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average 19.533333333333335</a:t>
            </a:r>
          </a:p>
        </p:txBody>
      </p:sp>
      <p:sp>
        <p:nvSpPr>
          <p:cNvPr id="88068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380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with open('haiku.txt', 'r') as reader: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line = reader.readline()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total = 0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count = 0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line != '':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count += 1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total += len(line)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line = reader.readline()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('average', float(total) / float(count))</a:t>
            </a:r>
            <a:endParaRPr lang="en-US" altLang="en-US" sz="2400" i="1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024687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Often more convenient to read all lines at once</a:t>
            </a:r>
            <a:endParaRPr lang="en-US" altLang="en-US" sz="2800">
              <a:latin typeface="DFKai-SB" pitchFamily="65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024687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Often more convenient to read all lines at once</a:t>
            </a:r>
            <a:endParaRPr lang="en-US" altLang="en-US" sz="2800">
              <a:latin typeface="DFKai-SB" pitchFamily="65" charset="-128"/>
            </a:endParaRPr>
          </a:p>
        </p:txBody>
      </p:sp>
      <p:sp>
        <p:nvSpPr>
          <p:cNvPr id="92163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3916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with open('haiku.txt', 'r') as reader: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contents = reader.readlines()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total = 0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count = 0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line </a:t>
            </a: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contents: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count += 1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total += len(line)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('average', float(total) / float(count))</a:t>
            </a:r>
            <a:endParaRPr lang="en-US" altLang="en-US" sz="2400" i="1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3916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with open('haiku.txt', 'r') as reader: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contents = reader.readlines()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total = 0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count = 0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line </a:t>
            </a: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contents: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count += 1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total += len(line)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('average', float(total) / float(count))</a:t>
            </a:r>
            <a:endParaRPr lang="en-US" altLang="en-US" sz="2400" i="1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4211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024687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Often more convenient to read all lines at once</a:t>
            </a:r>
            <a:endParaRPr lang="en-US" altLang="en-US" sz="2800">
              <a:latin typeface="DFKai-SB" pitchFamily="65" charset="-128"/>
            </a:endParaRPr>
          </a:p>
        </p:txBody>
      </p:sp>
      <p:sp>
        <p:nvSpPr>
          <p:cNvPr id="94212" name="AutoShape 4"/>
          <p:cNvSpPr>
            <a:spLocks noChangeArrowheads="1"/>
          </p:cNvSpPr>
          <p:nvPr/>
        </p:nvSpPr>
        <p:spPr bwMode="auto">
          <a:xfrm>
            <a:off x="3070225" y="2100263"/>
            <a:ext cx="3335338" cy="460375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94213" name="Line 5"/>
          <p:cNvSpPr>
            <a:spLocks noChangeShapeType="1"/>
          </p:cNvSpPr>
          <p:nvPr/>
        </p:nvSpPr>
        <p:spPr bwMode="auto">
          <a:xfrm flipH="1" flipV="1">
            <a:off x="6076950" y="2566988"/>
            <a:ext cx="328613" cy="458787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94214" name="Text Box 4"/>
          <p:cNvSpPr txBox="1">
            <a:spLocks noChangeArrowheads="1"/>
          </p:cNvSpPr>
          <p:nvPr/>
        </p:nvSpPr>
        <p:spPr bwMode="auto">
          <a:xfrm>
            <a:off x="6481763" y="2566988"/>
            <a:ext cx="2424112" cy="138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All lines in file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as list of strings</a:t>
            </a:r>
            <a:endParaRPr lang="en-US" altLang="en-US" sz="2800">
              <a:solidFill>
                <a:schemeClr val="accent2"/>
              </a:solidFill>
              <a:latin typeface="DFKai-SB" pitchFamily="65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3916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with open('haiku.txt', 'r') as reader: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contents = reader.readlines()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total = 0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count = 0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line </a:t>
            </a: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contents: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count += 1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total += len(line)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('average', float(total) / float(count))</a:t>
            </a:r>
            <a:endParaRPr lang="en-US" altLang="en-US" sz="2400" i="1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6259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024687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Often more convenient to read all lines at once</a:t>
            </a:r>
            <a:endParaRPr lang="en-US" altLang="en-US" sz="2800">
              <a:latin typeface="DFKai-SB" pitchFamily="65" charset="-128"/>
            </a:endParaRPr>
          </a:p>
        </p:txBody>
      </p:sp>
      <p:sp>
        <p:nvSpPr>
          <p:cNvPr id="96260" name="AutoShape 4"/>
          <p:cNvSpPr>
            <a:spLocks noChangeArrowheads="1"/>
          </p:cNvSpPr>
          <p:nvPr/>
        </p:nvSpPr>
        <p:spPr bwMode="auto">
          <a:xfrm>
            <a:off x="1065213" y="3203575"/>
            <a:ext cx="3917950" cy="460375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96261" name="Line 5"/>
          <p:cNvSpPr>
            <a:spLocks noChangeShapeType="1"/>
          </p:cNvSpPr>
          <p:nvPr/>
        </p:nvSpPr>
        <p:spPr bwMode="auto">
          <a:xfrm flipH="1">
            <a:off x="5097463" y="2525713"/>
            <a:ext cx="1384300" cy="677862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96262" name="Text Box 4"/>
          <p:cNvSpPr txBox="1">
            <a:spLocks noChangeArrowheads="1"/>
          </p:cNvSpPr>
          <p:nvPr/>
        </p:nvSpPr>
        <p:spPr bwMode="auto">
          <a:xfrm>
            <a:off x="6481763" y="2051050"/>
            <a:ext cx="23876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Loop over lines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with </a:t>
            </a:r>
            <a:r>
              <a:rPr lang="en-US" altLang="en-US" sz="2800">
                <a:solidFill>
                  <a:schemeClr val="accent2"/>
                </a:solidFill>
                <a:latin typeface="DFKai-SB" pitchFamily="65" charset="-128"/>
                <a:ea typeface="DFKai-SB" pitchFamily="65" charset="-128"/>
                <a:cs typeface="Inconsolata" charset="0"/>
              </a:rPr>
              <a:t>for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024687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Often more convenient to read all lines at once</a:t>
            </a:r>
            <a:endParaRPr lang="en-US" altLang="en-US" sz="2800">
              <a:latin typeface="DFKai-SB" pitchFamily="65" charset="-128"/>
            </a:endParaRPr>
          </a:p>
        </p:txBody>
      </p:sp>
      <p:sp>
        <p:nvSpPr>
          <p:cNvPr id="98307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3916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with open('haiku.txt', 'r') as reader: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contents = reader.readlines()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total = 0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count = 0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line </a:t>
            </a: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contents: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count += 1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total += len(line)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('average', float(total) / float(count))</a:t>
            </a:r>
            <a:endParaRPr lang="en-US" altLang="en-US" sz="2400" i="1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8308" name="Text Box 2"/>
          <p:cNvSpPr txBox="1">
            <a:spLocks noChangeArrowheads="1"/>
          </p:cNvSpPr>
          <p:nvPr/>
        </p:nvSpPr>
        <p:spPr bwMode="auto">
          <a:xfrm>
            <a:off x="546100" y="5508625"/>
            <a:ext cx="8666163" cy="1093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average 19.533333333333335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953375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"Read lines as list" + "loop over list" is common idiom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953375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"Read lines as list" + "loop over list" is common idiom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So Python provides "loop over lines in file"</a:t>
            </a:r>
            <a:endParaRPr lang="en-US" altLang="en-US" sz="2800">
              <a:latin typeface="DFKai-SB" pitchFamily="65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953375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"Read lines as list" + "loop over list" is common idiom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So Python provides "loop over lines in file"</a:t>
            </a:r>
            <a:endParaRPr lang="en-US" altLang="en-US" sz="2800">
              <a:latin typeface="DFKai-SB" pitchFamily="65" charset="-128"/>
            </a:endParaRPr>
          </a:p>
        </p:txBody>
      </p:sp>
      <p:sp>
        <p:nvSpPr>
          <p:cNvPr id="104451" name="Text Box 2"/>
          <p:cNvSpPr txBox="1">
            <a:spLocks noChangeArrowheads="1"/>
          </p:cNvSpPr>
          <p:nvPr/>
        </p:nvSpPr>
        <p:spPr bwMode="auto">
          <a:xfrm>
            <a:off x="546100" y="2297113"/>
            <a:ext cx="8666163" cy="3440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with open('haiku.txt', 'r') as reader: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total = 0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count = 0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line </a:t>
            </a: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reader: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count += 1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total += len(line)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('average', float(total) / float(count))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Text Box 2"/>
          <p:cNvSpPr txBox="1">
            <a:spLocks noChangeArrowheads="1"/>
          </p:cNvSpPr>
          <p:nvPr/>
        </p:nvSpPr>
        <p:spPr bwMode="auto">
          <a:xfrm>
            <a:off x="546100" y="2297113"/>
            <a:ext cx="8666163" cy="3440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with open('haiku.txt', 'r') as reader: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total = 0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count = 0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line </a:t>
            </a: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reader: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count += 1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total += len(line)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('average', float(total) / float(count))</a:t>
            </a:r>
          </a:p>
        </p:txBody>
      </p:sp>
      <p:sp>
        <p:nvSpPr>
          <p:cNvPr id="106499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953375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"Read lines as list" + "loop over list" is common idiom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So Python provides "loop over lines in file"</a:t>
            </a:r>
            <a:endParaRPr lang="en-US" altLang="en-US" sz="2800">
              <a:latin typeface="DFKai-SB" pitchFamily="65" charset="-128"/>
            </a:endParaRPr>
          </a:p>
        </p:txBody>
      </p:sp>
      <p:sp>
        <p:nvSpPr>
          <p:cNvPr id="106500" name="AutoShape 4"/>
          <p:cNvSpPr>
            <a:spLocks noChangeArrowheads="1"/>
          </p:cNvSpPr>
          <p:nvPr/>
        </p:nvSpPr>
        <p:spPr bwMode="auto">
          <a:xfrm>
            <a:off x="1054100" y="3433763"/>
            <a:ext cx="3544888" cy="460375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06501" name="Line 5"/>
          <p:cNvSpPr>
            <a:spLocks noChangeShapeType="1"/>
          </p:cNvSpPr>
          <p:nvPr/>
        </p:nvSpPr>
        <p:spPr bwMode="auto">
          <a:xfrm flipH="1">
            <a:off x="4598988" y="3260725"/>
            <a:ext cx="698500" cy="173038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6502" name="Text Box 4"/>
          <p:cNvSpPr txBox="1">
            <a:spLocks noChangeArrowheads="1"/>
          </p:cNvSpPr>
          <p:nvPr/>
        </p:nvSpPr>
        <p:spPr bwMode="auto">
          <a:xfrm>
            <a:off x="5367338" y="2857500"/>
            <a:ext cx="41656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Assign lines of text in file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to loop variable one by one</a:t>
            </a:r>
            <a:endParaRPr lang="en-US" altLang="en-US" sz="2800">
              <a:solidFill>
                <a:schemeClr val="accent2"/>
              </a:solidFill>
              <a:latin typeface="DFKai-SB" pitchFamily="65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629525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Been using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800">
                <a:latin typeface="Calibri" panose="020F0502020204030204" pitchFamily="34" charset="0"/>
              </a:rPr>
              <a:t> to see what programs are doing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How to save data to files?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And read data from them?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Python's solution looks very much like C's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953375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"Read lines as list" + "loop over list" is common idiom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So Python provides "loop over lines in file"</a:t>
            </a:r>
            <a:endParaRPr lang="en-US" altLang="en-US" sz="2800">
              <a:latin typeface="DFKai-SB" pitchFamily="65" charset="-128"/>
            </a:endParaRPr>
          </a:p>
        </p:txBody>
      </p:sp>
      <p:sp>
        <p:nvSpPr>
          <p:cNvPr id="108547" name="Text Box 2"/>
          <p:cNvSpPr txBox="1">
            <a:spLocks noChangeArrowheads="1"/>
          </p:cNvSpPr>
          <p:nvPr/>
        </p:nvSpPr>
        <p:spPr bwMode="auto">
          <a:xfrm>
            <a:off x="546100" y="2297113"/>
            <a:ext cx="8666163" cy="3440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with open('haiku.txt', 'r') as reader: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total = 0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count = 0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line </a:t>
            </a: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reader: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count += 1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total += len(line)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('average', float(total) / float(count))</a:t>
            </a:r>
          </a:p>
        </p:txBody>
      </p:sp>
      <p:sp>
        <p:nvSpPr>
          <p:cNvPr id="108548" name="Text Box 2"/>
          <p:cNvSpPr txBox="1">
            <a:spLocks noChangeArrowheads="1"/>
          </p:cNvSpPr>
          <p:nvPr/>
        </p:nvSpPr>
        <p:spPr bwMode="auto">
          <a:xfrm>
            <a:off x="546100" y="5508625"/>
            <a:ext cx="8666163" cy="1093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average 19.533333333333335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177087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Put data in a file using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altLang="en-US" sz="2800">
                <a:latin typeface="Calibri" panose="020F0502020204030204" pitchFamily="34" charset="0"/>
              </a:rPr>
              <a:t> or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writelines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Text Box 2"/>
          <p:cNvSpPr txBox="1">
            <a:spLocks noChangeArrowheads="1"/>
          </p:cNvSpPr>
          <p:nvPr/>
        </p:nvSpPr>
        <p:spPr bwMode="auto">
          <a:xfrm>
            <a:off x="144463" y="1706563"/>
            <a:ext cx="9747250" cy="167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with open('temp.txt', 'w') as writer: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writer.write('elements')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writer.writelines(['He', 'Ne', 'Ar', 'Kr'])</a:t>
            </a:r>
          </a:p>
        </p:txBody>
      </p:sp>
      <p:sp>
        <p:nvSpPr>
          <p:cNvPr id="112643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177087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Put data in a file using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altLang="en-US" sz="2800">
                <a:latin typeface="Calibri" panose="020F0502020204030204" pitchFamily="34" charset="0"/>
              </a:rPr>
              <a:t> or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writelines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Text Box 2"/>
          <p:cNvSpPr txBox="1">
            <a:spLocks noChangeArrowheads="1"/>
          </p:cNvSpPr>
          <p:nvPr/>
        </p:nvSpPr>
        <p:spPr bwMode="auto">
          <a:xfrm>
            <a:off x="144463" y="1706563"/>
            <a:ext cx="9747250" cy="167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with open('temp.txt', 'w') as writer: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writer.write('elements')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writer.writelines(['He', 'Ne', 'Ar', 'Kr'])</a:t>
            </a:r>
          </a:p>
        </p:txBody>
      </p:sp>
      <p:sp>
        <p:nvSpPr>
          <p:cNvPr id="114691" name="AutoShape 4"/>
          <p:cNvSpPr>
            <a:spLocks noChangeArrowheads="1"/>
          </p:cNvSpPr>
          <p:nvPr/>
        </p:nvSpPr>
        <p:spPr bwMode="auto">
          <a:xfrm>
            <a:off x="1122363" y="1706563"/>
            <a:ext cx="806450" cy="460375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14692" name="Line 5"/>
          <p:cNvSpPr>
            <a:spLocks noChangeShapeType="1"/>
          </p:cNvSpPr>
          <p:nvPr/>
        </p:nvSpPr>
        <p:spPr bwMode="auto">
          <a:xfrm flipH="1" flipV="1">
            <a:off x="2101850" y="2166938"/>
            <a:ext cx="2362200" cy="1382712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4693" name="Text Box 4"/>
          <p:cNvSpPr txBox="1">
            <a:spLocks noChangeArrowheads="1"/>
          </p:cNvSpPr>
          <p:nvPr/>
        </p:nvSpPr>
        <p:spPr bwMode="auto">
          <a:xfrm>
            <a:off x="4579938" y="3203575"/>
            <a:ext cx="2287587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Same function</a:t>
            </a:r>
            <a:endParaRPr lang="en-US" altLang="en-US" sz="2800">
              <a:solidFill>
                <a:schemeClr val="accent2"/>
              </a:solidFill>
              <a:latin typeface="DFKai-SB" pitchFamily="65" charset="-128"/>
            </a:endParaRPr>
          </a:p>
        </p:txBody>
      </p:sp>
      <p:sp>
        <p:nvSpPr>
          <p:cNvPr id="11469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177087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Put data in a file using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altLang="en-US" sz="2800">
                <a:latin typeface="Calibri" panose="020F0502020204030204" pitchFamily="34" charset="0"/>
              </a:rPr>
              <a:t> or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writelines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Text Box 2"/>
          <p:cNvSpPr txBox="1">
            <a:spLocks noChangeArrowheads="1"/>
          </p:cNvSpPr>
          <p:nvPr/>
        </p:nvSpPr>
        <p:spPr bwMode="auto">
          <a:xfrm>
            <a:off x="144463" y="1706563"/>
            <a:ext cx="9747250" cy="167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with open('temp.txt', 'w') as writer: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writer.write('elements')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writer.writelines(['He', 'Ne', 'Ar', 'Kr'])</a:t>
            </a:r>
          </a:p>
        </p:txBody>
      </p:sp>
      <p:sp>
        <p:nvSpPr>
          <p:cNvPr id="116739" name="AutoShape 4"/>
          <p:cNvSpPr>
            <a:spLocks noChangeArrowheads="1"/>
          </p:cNvSpPr>
          <p:nvPr/>
        </p:nvSpPr>
        <p:spPr bwMode="auto">
          <a:xfrm>
            <a:off x="2101850" y="1706563"/>
            <a:ext cx="1785938" cy="460375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16740" name="Line 5"/>
          <p:cNvSpPr>
            <a:spLocks noChangeShapeType="1"/>
          </p:cNvSpPr>
          <p:nvPr/>
        </p:nvSpPr>
        <p:spPr bwMode="auto">
          <a:xfrm flipH="1" flipV="1">
            <a:off x="3732213" y="2224088"/>
            <a:ext cx="1584325" cy="1284287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6741" name="Text Box 4"/>
          <p:cNvSpPr txBox="1">
            <a:spLocks noChangeArrowheads="1"/>
          </p:cNvSpPr>
          <p:nvPr/>
        </p:nvSpPr>
        <p:spPr bwMode="auto">
          <a:xfrm>
            <a:off x="5432425" y="3162300"/>
            <a:ext cx="3505200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File to write to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(is created if it doesn't 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exist)</a:t>
            </a:r>
          </a:p>
        </p:txBody>
      </p:sp>
      <p:sp>
        <p:nvSpPr>
          <p:cNvPr id="11674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177087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Put data in a file using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altLang="en-US" sz="2800">
                <a:latin typeface="Calibri" panose="020F0502020204030204" pitchFamily="34" charset="0"/>
              </a:rPr>
              <a:t> or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writelines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Text Box 2"/>
          <p:cNvSpPr txBox="1">
            <a:spLocks noChangeArrowheads="1"/>
          </p:cNvSpPr>
          <p:nvPr/>
        </p:nvSpPr>
        <p:spPr bwMode="auto">
          <a:xfrm>
            <a:off x="144463" y="1706563"/>
            <a:ext cx="9747250" cy="167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with open('temp.txt', 'w') as writer: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writer.write('elements')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writer.writelines(['He', 'Ne', 'Ar', 'Kr'])</a:t>
            </a:r>
          </a:p>
        </p:txBody>
      </p:sp>
      <p:sp>
        <p:nvSpPr>
          <p:cNvPr id="118787" name="AutoShape 4"/>
          <p:cNvSpPr>
            <a:spLocks noChangeArrowheads="1"/>
          </p:cNvSpPr>
          <p:nvPr/>
        </p:nvSpPr>
        <p:spPr bwMode="auto">
          <a:xfrm>
            <a:off x="4233863" y="1706563"/>
            <a:ext cx="577850" cy="460375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18788" name="Line 7"/>
          <p:cNvSpPr>
            <a:spLocks noChangeShapeType="1"/>
          </p:cNvSpPr>
          <p:nvPr/>
        </p:nvSpPr>
        <p:spPr bwMode="auto">
          <a:xfrm flipH="1" flipV="1">
            <a:off x="4579938" y="2166938"/>
            <a:ext cx="863600" cy="1227137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8789" name="Text Box 4"/>
          <p:cNvSpPr txBox="1">
            <a:spLocks noChangeArrowheads="1"/>
          </p:cNvSpPr>
          <p:nvPr/>
        </p:nvSpPr>
        <p:spPr bwMode="auto">
          <a:xfrm>
            <a:off x="5443538" y="3268663"/>
            <a:ext cx="29083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For writing instead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of reading</a:t>
            </a:r>
            <a:endParaRPr lang="en-US" altLang="en-US" sz="2800">
              <a:solidFill>
                <a:schemeClr val="accent2"/>
              </a:solidFill>
              <a:latin typeface="DFKai-SB" pitchFamily="65" charset="-128"/>
            </a:endParaRPr>
          </a:p>
        </p:txBody>
      </p:sp>
      <p:sp>
        <p:nvSpPr>
          <p:cNvPr id="11879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177087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Put data in a file using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altLang="en-US" sz="2800">
                <a:latin typeface="Calibri" panose="020F0502020204030204" pitchFamily="34" charset="0"/>
              </a:rPr>
              <a:t> or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writelines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Text Box 2"/>
          <p:cNvSpPr txBox="1">
            <a:spLocks noChangeArrowheads="1"/>
          </p:cNvSpPr>
          <p:nvPr/>
        </p:nvSpPr>
        <p:spPr bwMode="auto">
          <a:xfrm>
            <a:off x="144463" y="1706563"/>
            <a:ext cx="9747250" cy="167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with open('temp.txt', 'w') as writer: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writer.write('elements')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writer.writelines(['He', 'Ne', 'Ar', 'Kr'])</a:t>
            </a:r>
          </a:p>
        </p:txBody>
      </p:sp>
      <p:sp>
        <p:nvSpPr>
          <p:cNvPr id="120835" name="AutoShape 9"/>
          <p:cNvSpPr>
            <a:spLocks noChangeArrowheads="1"/>
          </p:cNvSpPr>
          <p:nvPr/>
        </p:nvSpPr>
        <p:spPr bwMode="auto">
          <a:xfrm>
            <a:off x="2965450" y="2109788"/>
            <a:ext cx="2074863" cy="460375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20836" name="Line 10"/>
          <p:cNvSpPr>
            <a:spLocks noChangeShapeType="1"/>
          </p:cNvSpPr>
          <p:nvPr/>
        </p:nvSpPr>
        <p:spPr bwMode="auto">
          <a:xfrm flipH="1" flipV="1">
            <a:off x="4406900" y="2670175"/>
            <a:ext cx="449263" cy="111125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0837" name="Text Box 4"/>
          <p:cNvSpPr txBox="1">
            <a:spLocks noChangeArrowheads="1"/>
          </p:cNvSpPr>
          <p:nvPr/>
        </p:nvSpPr>
        <p:spPr bwMode="auto">
          <a:xfrm>
            <a:off x="4752975" y="3656013"/>
            <a:ext cx="3071813" cy="66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Write a single string</a:t>
            </a:r>
            <a:endParaRPr lang="en-US" altLang="en-US" sz="2800">
              <a:solidFill>
                <a:schemeClr val="accent2"/>
              </a:solidFill>
              <a:latin typeface="DFKai-SB" pitchFamily="65" charset="-128"/>
            </a:endParaRPr>
          </a:p>
        </p:txBody>
      </p:sp>
      <p:sp>
        <p:nvSpPr>
          <p:cNvPr id="12083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177087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Put data in a file using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altLang="en-US" sz="2800">
                <a:latin typeface="Calibri" panose="020F0502020204030204" pitchFamily="34" charset="0"/>
              </a:rPr>
              <a:t> or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writelines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Text Box 2"/>
          <p:cNvSpPr txBox="1">
            <a:spLocks noChangeArrowheads="1"/>
          </p:cNvSpPr>
          <p:nvPr/>
        </p:nvSpPr>
        <p:spPr bwMode="auto">
          <a:xfrm>
            <a:off x="144463" y="1706563"/>
            <a:ext cx="8666162" cy="167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with open('temp.txt', 'w') as writer: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writer.write('elements')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writer.writelines(['He', 'Ne', 'Ar', 'Kr'])</a:t>
            </a:r>
          </a:p>
        </p:txBody>
      </p:sp>
      <p:sp>
        <p:nvSpPr>
          <p:cNvPr id="122883" name="AutoShape 6"/>
          <p:cNvSpPr>
            <a:spLocks noChangeArrowheads="1"/>
          </p:cNvSpPr>
          <p:nvPr/>
        </p:nvSpPr>
        <p:spPr bwMode="auto">
          <a:xfrm>
            <a:off x="4056063" y="2454275"/>
            <a:ext cx="4267200" cy="460375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22884" name="Line 7"/>
          <p:cNvSpPr>
            <a:spLocks noChangeShapeType="1"/>
          </p:cNvSpPr>
          <p:nvPr/>
        </p:nvSpPr>
        <p:spPr bwMode="auto">
          <a:xfrm flipH="1" flipV="1">
            <a:off x="5151438" y="3040063"/>
            <a:ext cx="449262" cy="111125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2885" name="Text Box 4"/>
          <p:cNvSpPr txBox="1">
            <a:spLocks noChangeArrowheads="1"/>
          </p:cNvSpPr>
          <p:nvPr/>
        </p:nvSpPr>
        <p:spPr bwMode="auto">
          <a:xfrm>
            <a:off x="5497513" y="4025900"/>
            <a:ext cx="27432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Write each string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in a list as a line</a:t>
            </a:r>
            <a:endParaRPr lang="en-US" altLang="en-US" sz="2800">
              <a:solidFill>
                <a:schemeClr val="accent2"/>
              </a:solidFill>
              <a:latin typeface="DFKai-SB" pitchFamily="65" charset="-128"/>
            </a:endParaRPr>
          </a:p>
        </p:txBody>
      </p:sp>
      <p:sp>
        <p:nvSpPr>
          <p:cNvPr id="12288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177087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Put data in a file using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altLang="en-US" sz="2800">
                <a:latin typeface="Calibri" panose="020F0502020204030204" pitchFamily="34" charset="0"/>
              </a:rPr>
              <a:t> or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writelines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177087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Put data in a file using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altLang="en-US" sz="2800">
                <a:latin typeface="Calibri" panose="020F0502020204030204" pitchFamily="34" charset="0"/>
              </a:rPr>
              <a:t> or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writelines</a:t>
            </a:r>
          </a:p>
        </p:txBody>
      </p:sp>
      <p:sp>
        <p:nvSpPr>
          <p:cNvPr id="124931" name="Text Box 2"/>
          <p:cNvSpPr txBox="1">
            <a:spLocks noChangeArrowheads="1"/>
          </p:cNvSpPr>
          <p:nvPr/>
        </p:nvSpPr>
        <p:spPr bwMode="auto">
          <a:xfrm>
            <a:off x="546100" y="3435350"/>
            <a:ext cx="8666163" cy="573088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elementsHeNeArKr</a:t>
            </a:r>
          </a:p>
        </p:txBody>
      </p:sp>
      <p:sp>
        <p:nvSpPr>
          <p:cNvPr id="124932" name="Text Box 2"/>
          <p:cNvSpPr txBox="1">
            <a:spLocks noChangeArrowheads="1"/>
          </p:cNvSpPr>
          <p:nvPr/>
        </p:nvSpPr>
        <p:spPr bwMode="auto">
          <a:xfrm>
            <a:off x="144463" y="1706563"/>
            <a:ext cx="8666162" cy="167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with open('temp.txt', 'w') as writer: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writer.write('elements')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writer.writelines(['He', 'Ne', 'Ar', 'Kr'])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177087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Put data in a file using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altLang="en-US" sz="2800">
                <a:latin typeface="Calibri" panose="020F0502020204030204" pitchFamily="34" charset="0"/>
              </a:rPr>
              <a:t> or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writelines</a:t>
            </a:r>
          </a:p>
        </p:txBody>
      </p:sp>
      <p:sp>
        <p:nvSpPr>
          <p:cNvPr id="126979" name="Text Box 2"/>
          <p:cNvSpPr txBox="1">
            <a:spLocks noChangeArrowheads="1"/>
          </p:cNvSpPr>
          <p:nvPr/>
        </p:nvSpPr>
        <p:spPr bwMode="auto">
          <a:xfrm>
            <a:off x="546100" y="3435350"/>
            <a:ext cx="8666163" cy="573088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elementsHeNeArKr</a:t>
            </a:r>
          </a:p>
        </p:txBody>
      </p:sp>
      <p:sp>
        <p:nvSpPr>
          <p:cNvPr id="126980" name="Text Box 4"/>
          <p:cNvSpPr txBox="1">
            <a:spLocks noChangeArrowheads="1"/>
          </p:cNvSpPr>
          <p:nvPr/>
        </p:nvSpPr>
        <p:spPr bwMode="auto">
          <a:xfrm>
            <a:off x="925513" y="4113213"/>
            <a:ext cx="5553075" cy="67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rgbClr val="000000"/>
                </a:solidFill>
                <a:latin typeface="Calibri" panose="020F0502020204030204" pitchFamily="34" charset="0"/>
              </a:rPr>
              <a:t>Python only writes what you tell it to</a:t>
            </a:r>
          </a:p>
        </p:txBody>
      </p:sp>
      <p:sp>
        <p:nvSpPr>
          <p:cNvPr id="126981" name="Text Box 2"/>
          <p:cNvSpPr txBox="1">
            <a:spLocks noChangeArrowheads="1"/>
          </p:cNvSpPr>
          <p:nvPr/>
        </p:nvSpPr>
        <p:spPr bwMode="auto">
          <a:xfrm>
            <a:off x="144463" y="1706563"/>
            <a:ext cx="8666162" cy="167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with open('temp.txt', 'w') as writer: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writer.write('elements')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writer.writelines(['He', 'Ne', 'Ar', 'Kr'])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629525" cy="332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Been using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800">
                <a:latin typeface="Calibri" panose="020F0502020204030204" pitchFamily="34" charset="0"/>
              </a:rPr>
              <a:t> to see what programs are doing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How to save data to files?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And read data from them?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Python's solution looks very much like C's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–	A file is a sequence of bytes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Text Box 2"/>
          <p:cNvSpPr txBox="1">
            <a:spLocks noChangeArrowheads="1"/>
          </p:cNvSpPr>
          <p:nvPr/>
        </p:nvSpPr>
        <p:spPr bwMode="auto">
          <a:xfrm>
            <a:off x="144463" y="1706563"/>
            <a:ext cx="8666162" cy="167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with open('temp.txt', 'w') as writer: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writer.write('elements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en-US" altLang="en-US" sz="240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writer.writelines(['He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en-US" altLang="en-US" sz="240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'Ne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en-US" altLang="en-US" sz="240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'Ar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en-US" altLang="en-US" sz="240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'Kr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en-US" altLang="en-US" sz="240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'])</a:t>
            </a:r>
          </a:p>
        </p:txBody>
      </p:sp>
      <p:sp>
        <p:nvSpPr>
          <p:cNvPr id="129027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177087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Put data in a file using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altLang="en-US" sz="2800">
                <a:latin typeface="Calibri" panose="020F0502020204030204" pitchFamily="34" charset="0"/>
              </a:rPr>
              <a:t> or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writelines</a:t>
            </a:r>
          </a:p>
        </p:txBody>
      </p:sp>
      <p:sp>
        <p:nvSpPr>
          <p:cNvPr id="129028" name="AutoShape 4"/>
          <p:cNvSpPr>
            <a:spLocks noChangeArrowheads="1"/>
          </p:cNvSpPr>
          <p:nvPr/>
        </p:nvSpPr>
        <p:spPr bwMode="auto">
          <a:xfrm>
            <a:off x="4662488" y="2166938"/>
            <a:ext cx="460375" cy="334962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29029" name="Line 5"/>
          <p:cNvSpPr>
            <a:spLocks noChangeShapeType="1"/>
          </p:cNvSpPr>
          <p:nvPr/>
        </p:nvSpPr>
        <p:spPr bwMode="auto">
          <a:xfrm flipV="1">
            <a:off x="7542213" y="3146425"/>
            <a:ext cx="1227137" cy="576263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9030" name="Text Box 4"/>
          <p:cNvSpPr txBox="1">
            <a:spLocks noChangeArrowheads="1"/>
          </p:cNvSpPr>
          <p:nvPr/>
        </p:nvSpPr>
        <p:spPr bwMode="auto">
          <a:xfrm>
            <a:off x="1181100" y="3549650"/>
            <a:ext cx="7011988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Have to provide end-of-line characters yourself</a:t>
            </a:r>
            <a:endParaRPr lang="en-US" altLang="en-US" sz="2800">
              <a:solidFill>
                <a:schemeClr val="accent2"/>
              </a:solidFill>
              <a:latin typeface="DFKai-SB" pitchFamily="65" charset="-128"/>
            </a:endParaRPr>
          </a:p>
        </p:txBody>
      </p:sp>
      <p:sp>
        <p:nvSpPr>
          <p:cNvPr id="129031" name="Line 11"/>
          <p:cNvSpPr>
            <a:spLocks noChangeShapeType="1"/>
          </p:cNvSpPr>
          <p:nvPr/>
        </p:nvSpPr>
        <p:spPr bwMode="auto">
          <a:xfrm flipV="1">
            <a:off x="7024688" y="3146425"/>
            <a:ext cx="574675" cy="576263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9032" name="Line 12"/>
          <p:cNvSpPr>
            <a:spLocks noChangeShapeType="1"/>
          </p:cNvSpPr>
          <p:nvPr/>
        </p:nvSpPr>
        <p:spPr bwMode="auto">
          <a:xfrm flipH="1" flipV="1">
            <a:off x="6423025" y="3146425"/>
            <a:ext cx="25400" cy="576263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9033" name="Line 13"/>
          <p:cNvSpPr>
            <a:spLocks noChangeShapeType="1"/>
          </p:cNvSpPr>
          <p:nvPr/>
        </p:nvSpPr>
        <p:spPr bwMode="auto">
          <a:xfrm flipH="1" flipV="1">
            <a:off x="5122863" y="3146425"/>
            <a:ext cx="806450" cy="576263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9034" name="AutoShape 4"/>
          <p:cNvSpPr>
            <a:spLocks noChangeArrowheads="1"/>
          </p:cNvSpPr>
          <p:nvPr/>
        </p:nvSpPr>
        <p:spPr bwMode="auto">
          <a:xfrm>
            <a:off x="4662488" y="2495550"/>
            <a:ext cx="460375" cy="334963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29035" name="AutoShape 4"/>
          <p:cNvSpPr>
            <a:spLocks noChangeArrowheads="1"/>
          </p:cNvSpPr>
          <p:nvPr/>
        </p:nvSpPr>
        <p:spPr bwMode="auto">
          <a:xfrm>
            <a:off x="6159500" y="2493963"/>
            <a:ext cx="460375" cy="334962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29036" name="AutoShape 4"/>
          <p:cNvSpPr>
            <a:spLocks noChangeArrowheads="1"/>
          </p:cNvSpPr>
          <p:nvPr/>
        </p:nvSpPr>
        <p:spPr bwMode="auto">
          <a:xfrm>
            <a:off x="7599363" y="2493963"/>
            <a:ext cx="460375" cy="334962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29037" name="AutoShape 4"/>
          <p:cNvSpPr>
            <a:spLocks noChangeArrowheads="1"/>
          </p:cNvSpPr>
          <p:nvPr/>
        </p:nvSpPr>
        <p:spPr bwMode="auto">
          <a:xfrm>
            <a:off x="9040813" y="2495550"/>
            <a:ext cx="460375" cy="334963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177087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Put data in a file using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altLang="en-US" sz="2800">
                <a:latin typeface="Calibri" panose="020F0502020204030204" pitchFamily="34" charset="0"/>
              </a:rPr>
              <a:t> or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writelines</a:t>
            </a:r>
          </a:p>
        </p:txBody>
      </p:sp>
      <p:sp>
        <p:nvSpPr>
          <p:cNvPr id="132099" name="Text Box 2"/>
          <p:cNvSpPr txBox="1">
            <a:spLocks noChangeArrowheads="1"/>
          </p:cNvSpPr>
          <p:nvPr/>
        </p:nvSpPr>
        <p:spPr bwMode="auto">
          <a:xfrm>
            <a:off x="546100" y="3435350"/>
            <a:ext cx="8666163" cy="1957388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5000" rIns="90000" bIns="4500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00000"/>
              </a:lnSpc>
              <a:defRPr/>
            </a:pPr>
            <a:r>
              <a:rPr lang="en-US" altLang="en-US" sz="2400" i="1" dirty="0" smtClean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elements</a:t>
            </a:r>
          </a:p>
          <a:p>
            <a:pPr eaLnBrk="1">
              <a:lnSpc>
                <a:spcPct val="100000"/>
              </a:lnSpc>
              <a:defRPr/>
            </a:pPr>
            <a:r>
              <a:rPr lang="en-US" altLang="en-US" sz="2400" i="1" dirty="0" smtClean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</a:t>
            </a:r>
          </a:p>
          <a:p>
            <a:pPr eaLnBrk="1">
              <a:lnSpc>
                <a:spcPct val="100000"/>
              </a:lnSpc>
              <a:defRPr/>
            </a:pPr>
            <a:r>
              <a:rPr lang="en-US" altLang="en-US" sz="2400" i="1" dirty="0" smtClean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</a:t>
            </a:r>
          </a:p>
          <a:p>
            <a:pPr eaLnBrk="1">
              <a:lnSpc>
                <a:spcPct val="100000"/>
              </a:lnSpc>
              <a:defRPr/>
            </a:pPr>
            <a:r>
              <a:rPr lang="en-US" altLang="en-US" sz="2400" i="1" dirty="0" err="1" smtClean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</a:t>
            </a:r>
            <a:endParaRPr lang="en-US" altLang="en-US" sz="2400" i="1" dirty="0" smtClean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>
              <a:lnSpc>
                <a:spcPct val="100000"/>
              </a:lnSpc>
              <a:defRPr/>
            </a:pPr>
            <a:r>
              <a:rPr lang="en-US" altLang="en-US" sz="2400" i="1" dirty="0" smtClean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Kr</a:t>
            </a:r>
          </a:p>
        </p:txBody>
      </p:sp>
      <p:sp>
        <p:nvSpPr>
          <p:cNvPr id="131076" name="Text Box 2"/>
          <p:cNvSpPr txBox="1">
            <a:spLocks noChangeArrowheads="1"/>
          </p:cNvSpPr>
          <p:nvPr/>
        </p:nvSpPr>
        <p:spPr bwMode="auto">
          <a:xfrm>
            <a:off x="144463" y="1706563"/>
            <a:ext cx="8666162" cy="167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with open('temp.txt', 'w') as writer: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writer.write('elements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en-US" altLang="en-US" sz="240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writer.writelines(['He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en-US" altLang="en-US" sz="240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'Ne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en-US" altLang="en-US" sz="240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'Ar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en-US" altLang="en-US" sz="240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'Kr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en-US" altLang="en-US" sz="240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'])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924800" cy="461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Been using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800">
                <a:latin typeface="Calibri" panose="020F0502020204030204" pitchFamily="34" charset="0"/>
              </a:rPr>
              <a:t> to see what programs are doing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How to save data to files?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And read data from them?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Python's solution looks very much like C's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–	A file is a sequence of bytes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–	But it's often more useful to treat it as a sequence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	of lines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4252912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Sample data file: "haiku.txt"</a:t>
            </a:r>
            <a:endParaRPr lang="en-US" altLang="en-US" sz="2800">
              <a:latin typeface="DFKai-SB" pitchFamily="65" charset="-128"/>
            </a:endParaRPr>
          </a:p>
        </p:txBody>
      </p:sp>
      <p:sp>
        <p:nvSpPr>
          <p:cNvPr id="22531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449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latin typeface="Courier New" panose="02070309020205020404" pitchFamily="49" charset="0"/>
                <a:cs typeface="Courier New" panose="02070309020205020404" pitchFamily="49" charset="0"/>
              </a:rPr>
              <a:t>Three things are certain: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latin typeface="Courier New" panose="02070309020205020404" pitchFamily="49" charset="0"/>
                <a:cs typeface="Courier New" panose="02070309020205020404" pitchFamily="49" charset="0"/>
              </a:rPr>
              <a:t>Death, taxes, and lost data.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latin typeface="Courier New" panose="02070309020205020404" pitchFamily="49" charset="0"/>
                <a:cs typeface="Courier New" panose="02070309020205020404" pitchFamily="49" charset="0"/>
              </a:rPr>
              <a:t>Guess which has occurred.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000" i="1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latin typeface="Courier New" panose="02070309020205020404" pitchFamily="49" charset="0"/>
                <a:cs typeface="Courier New" panose="02070309020205020404" pitchFamily="49" charset="0"/>
              </a:rPr>
              <a:t>Errors have occurred.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latin typeface="Courier New" panose="02070309020205020404" pitchFamily="49" charset="0"/>
                <a:cs typeface="Courier New" panose="02070309020205020404" pitchFamily="49" charset="0"/>
              </a:rPr>
              <a:t>We won't tell you where or why.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latin typeface="Courier New" panose="02070309020205020404" pitchFamily="49" charset="0"/>
                <a:cs typeface="Courier New" panose="02070309020205020404" pitchFamily="49" charset="0"/>
              </a:rPr>
              <a:t>Lazy programmers.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000" i="1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latin typeface="Courier New" panose="02070309020205020404" pitchFamily="49" charset="0"/>
                <a:cs typeface="Courier New" panose="02070309020205020404" pitchFamily="49" charset="0"/>
              </a:rPr>
              <a:t>With searching comes loss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latin typeface="Courier New" panose="02070309020205020404" pitchFamily="49" charset="0"/>
                <a:cs typeface="Courier New" panose="02070309020205020404" pitchFamily="49" charset="0"/>
              </a:rPr>
              <a:t>and the presence of absence: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latin typeface="Courier New" panose="02070309020205020404" pitchFamily="49" charset="0"/>
                <a:cs typeface="Courier New" panose="02070309020205020404" pitchFamily="49" charset="0"/>
              </a:rPr>
              <a:t>"My Thesis" not found.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000" i="1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latin typeface="Courier New" panose="02070309020205020404" pitchFamily="49" charset="0"/>
                <a:cs typeface="Courier New" panose="02070309020205020404" pitchFamily="49" charset="0"/>
              </a:rPr>
              <a:t>A crash reduces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latin typeface="Courier New" panose="02070309020205020404" pitchFamily="49" charset="0"/>
                <a:cs typeface="Courier New" panose="02070309020205020404" pitchFamily="49" charset="0"/>
              </a:rPr>
              <a:t>your expensive computer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latin typeface="Courier New" panose="02070309020205020404" pitchFamily="49" charset="0"/>
                <a:cs typeface="Courier New" panose="02070309020205020404" pitchFamily="49" charset="0"/>
              </a:rPr>
              <a:t>to a simple stone.</a:t>
            </a:r>
            <a:endParaRPr lang="en-US" altLang="en-US" sz="2000" i="1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4633912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How many characters in a file?</a:t>
            </a:r>
            <a:endParaRPr lang="en-US" altLang="en-US" sz="2800">
              <a:latin typeface="DFKai-SB" pitchFamily="65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UKRI-stfc-nerc-ceda-ncas-nceo-softwarecarpentry-Presentation-Templat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KRI-stfc-nerc-ceda-ncas-nceo-softwarecarpentry-Presentation-Template.pptx" id="{3B8AF6F5-812E-41B1-BAB1-E35F4A3D09E8}" vid="{C9AE9EAB-9635-41B0-B34C-FD6CE403B25B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UKRI-stfc-nerc-ceda-ncas-nceo-softwarecarpentry-Presentation-Template</Template>
  <TotalTime>3618</TotalTime>
  <Words>2341</Words>
  <Application>Microsoft Office PowerPoint</Application>
  <PresentationFormat>Custom</PresentationFormat>
  <Paragraphs>506</Paragraphs>
  <Slides>61</Slides>
  <Notes>60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70" baseType="lpstr">
      <vt:lpstr>Arial</vt:lpstr>
      <vt:lpstr>Arial Unicode MS</vt:lpstr>
      <vt:lpstr>Calibri</vt:lpstr>
      <vt:lpstr>Times New Roman</vt:lpstr>
      <vt:lpstr>MS PGothic</vt:lpstr>
      <vt:lpstr>Courier New</vt:lpstr>
      <vt:lpstr>DFKai-SB</vt:lpstr>
      <vt:lpstr>Inconsolata</vt:lpstr>
      <vt:lpstr>UKRI-stfc-nerc-ceda-ncas-nceo-softwarecarpentry-Presentation-Template</vt:lpstr>
      <vt:lpstr>Python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Greg Wilson</dc:creator>
  <cp:lastModifiedBy>Godfrey, Tommy (STFC,RAL,RALSP)</cp:lastModifiedBy>
  <cp:revision>235</cp:revision>
  <cp:lastPrinted>1601-01-01T00:00:00Z</cp:lastPrinted>
  <dcterms:created xsi:type="dcterms:W3CDTF">2010-10-10T15:50:44Z</dcterms:created>
  <dcterms:modified xsi:type="dcterms:W3CDTF">2018-10-09T09:35:42Z</dcterms:modified>
</cp:coreProperties>
</file>