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20" r:id="rId1"/>
  </p:sldMasterIdLst>
  <p:notesMasterIdLst>
    <p:notesMasterId r:id="rId63"/>
  </p:notesMasterIdLst>
  <p:sldIdLst>
    <p:sldId id="434" r:id="rId2"/>
    <p:sldId id="284" r:id="rId3"/>
    <p:sldId id="301" r:id="rId4"/>
    <p:sldId id="302" r:id="rId5"/>
    <p:sldId id="304" r:id="rId6"/>
    <p:sldId id="351" r:id="rId7"/>
    <p:sldId id="352" r:id="rId8"/>
    <p:sldId id="295" r:id="rId9"/>
    <p:sldId id="305" r:id="rId10"/>
    <p:sldId id="399" r:id="rId11"/>
    <p:sldId id="400" r:id="rId12"/>
    <p:sldId id="401" r:id="rId13"/>
    <p:sldId id="402" r:id="rId14"/>
    <p:sldId id="403" r:id="rId15"/>
    <p:sldId id="404" r:id="rId16"/>
    <p:sldId id="405" r:id="rId17"/>
    <p:sldId id="406" r:id="rId18"/>
    <p:sldId id="407" r:id="rId19"/>
    <p:sldId id="408" r:id="rId20"/>
    <p:sldId id="409" r:id="rId21"/>
    <p:sldId id="413" r:id="rId22"/>
    <p:sldId id="414" r:id="rId23"/>
    <p:sldId id="415" r:id="rId24"/>
    <p:sldId id="416" r:id="rId25"/>
    <p:sldId id="417" r:id="rId26"/>
    <p:sldId id="418" r:id="rId27"/>
    <p:sldId id="419" r:id="rId28"/>
    <p:sldId id="420" r:id="rId29"/>
    <p:sldId id="421" r:id="rId30"/>
    <p:sldId id="430" r:id="rId31"/>
    <p:sldId id="431" r:id="rId32"/>
    <p:sldId id="423" r:id="rId33"/>
    <p:sldId id="424" r:id="rId34"/>
    <p:sldId id="432" r:id="rId35"/>
    <p:sldId id="433" r:id="rId36"/>
    <p:sldId id="435" r:id="rId37"/>
    <p:sldId id="293" r:id="rId38"/>
    <p:sldId id="309" r:id="rId39"/>
    <p:sldId id="310" r:id="rId40"/>
    <p:sldId id="311" r:id="rId41"/>
    <p:sldId id="294" r:id="rId42"/>
    <p:sldId id="312" r:id="rId43"/>
    <p:sldId id="313" r:id="rId44"/>
    <p:sldId id="314" r:id="rId45"/>
    <p:sldId id="315" r:id="rId46"/>
    <p:sldId id="353" r:id="rId47"/>
    <p:sldId id="354" r:id="rId48"/>
    <p:sldId id="355" r:id="rId49"/>
    <p:sldId id="428" r:id="rId50"/>
    <p:sldId id="286" r:id="rId51"/>
    <p:sldId id="339" r:id="rId52"/>
    <p:sldId id="340" r:id="rId53"/>
    <p:sldId id="341" r:id="rId54"/>
    <p:sldId id="342" r:id="rId55"/>
    <p:sldId id="343" r:id="rId56"/>
    <p:sldId id="288" r:id="rId57"/>
    <p:sldId id="344" r:id="rId58"/>
    <p:sldId id="346" r:id="rId59"/>
    <p:sldId id="348" r:id="rId60"/>
    <p:sldId id="350" r:id="rId61"/>
    <p:sldId id="429" r:id="rId62"/>
  </p:sldIdLst>
  <p:sldSz cx="10080625" cy="7559675"/>
  <p:notesSz cx="7772400" cy="100584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00CC99"/>
    <a:srgbClr val="A50021"/>
    <a:srgbClr val="000066"/>
    <a:srgbClr val="FFFF00"/>
    <a:srgbClr val="00FF00"/>
    <a:srgbClr val="00FF99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4" autoAdjust="0"/>
    <p:restoredTop sz="94727" autoAdjust="0"/>
  </p:normalViewPr>
  <p:slideViewPr>
    <p:cSldViewPr>
      <p:cViewPr varScale="1">
        <p:scale>
          <a:sx n="60" d="100"/>
          <a:sy n="60" d="100"/>
        </p:scale>
        <p:origin x="1284" y="5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192" y="1341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52EA11-C768-45FC-AEA8-F438DAED34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ＭＳ Ｐゴシック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E99900C-5678-4CA9-889E-3087F52C369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26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5523679-D8DB-42C9-BAF2-6A374749764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969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B16F021-2E7E-4658-9151-6753FF4F9A1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174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0D0A301-1969-463A-B9F8-D6677EE7166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379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CB16ED6-98D0-4D6F-BBCF-28671BCC976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584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01DD388-5768-4242-B959-78E9F476FE9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789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987C590-1358-45BB-A04C-BD7335C61AF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993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DCD8676-989A-4FBA-8A97-86B7806B00D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198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BDE770B-8A99-4A1D-AB27-C66ECEE155D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403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EAEB901-C45F-4D54-B07F-7F663515C95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608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86E8766-2C4C-49CF-B2B2-338A3E2875E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813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F028751-CFE3-45E6-95DF-3D69DB842B5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31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2E1F257-EC34-4F7B-A58A-5F59241FA95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017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17FB8CE-5027-4441-9BC1-B3E0EC5DCF9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222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901746D-4341-4F30-8067-C5DB30C376F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427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0CCBCDF-3358-4681-A6F7-55DF787EE25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632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1BF50F7-5B19-4F2C-9B7C-077F09AE2D5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837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F63A49D-9D3F-4434-8354-07F80C80A36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041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9DDD9C1-4A09-4E9D-AF6F-C7160217152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246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DD6C82F-5621-493A-A35D-23936D7E4ED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451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A694CC0-F3CE-44FB-A164-A332CAA997C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656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557DD05-D75A-4EDD-AF74-8F9D3E0F961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065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FEDCFD0-A6B5-41F8-A72B-B956866D11C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36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30AA2FF-384F-4DB1-8774-52AB0334F73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270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565D813-F0BD-4E87-8DD0-F73FDAEED05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475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CF8120C-D954-4C7D-8791-DB01B90E5BF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680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AAED1B6-CB0B-4864-AD2E-4FB4DE39AB0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987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82F2AE5-B901-48EA-92C0-B34A50C981E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192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38ABFEC-55BA-4FDB-BD7D-953AE665BEE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397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35A30A8-5441-4578-AC89-FD27131398B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601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2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95CD9F6-F251-40E9-BE35-0A340F58127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806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E524158-9EAB-4203-9663-DE9D7ECA19D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011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86FF4B6-23AA-4F0E-BA0E-78950AA3D9A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216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B42EAB0-C760-4ACB-9BF9-37355EF81A2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41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60CFBE0-4EAA-4A18-B4FE-571F6B5E288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421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2A69563-218C-4A7E-A308-744D4184422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625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6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DD27214-F527-4295-A516-4EAA593CC9A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830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6A94554-3EC3-46AC-811E-E6493779AE1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035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999F041-7334-4A9F-9617-3329967ED10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240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0BAAF75-0925-41F2-9795-56A2FB50AD2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445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F75C658-E85B-4791-8733-0401E13DBE1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649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50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ADD3615-3E33-4752-8FC0-40678B96551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854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3CF704D-3D06-49C7-A9D2-FEB484FDD37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059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314DCFF-4479-4DB2-B3FB-02F68CBCB06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264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61D87B9-482F-4FF2-9111-6AAAC815C27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945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5A6166F-BA8F-4A13-867C-40F3BDA4A67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469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3978D7E-6065-43EC-86FC-15C7CB3EEDD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673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4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56D5BDE-9D50-4983-8A29-D2743C27967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878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78F6F8A-A943-4C11-AA85-D2712A4A03A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083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51F5109-CFF2-41C4-8B07-1D7BF6F0637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288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0AA3A76-50DC-4C71-9DAE-54688E6E869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493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1D25A5C-7344-4867-9717-DF4D7C008B4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697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DE09AF1-61FB-4170-AAE2-31F481C8848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150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2ADBD75-DEE1-47AE-9A6E-54394D3D158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355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392CF1A-ACB3-4B6F-9098-C2C5941D754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560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BEFB39B-68FE-4423-BD63-095042B94A0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765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82963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3305175" y="-36513"/>
            <a:ext cx="1355725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3144838" y="0"/>
            <a:ext cx="1746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423" y="3667052"/>
            <a:ext cx="8568531" cy="9515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614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422" y="4632949"/>
            <a:ext cx="7560469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46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518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91424" y="366705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1424" y="4632949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754688" y="436517"/>
            <a:ext cx="3968750" cy="6349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92113" y="5260975"/>
            <a:ext cx="2268537" cy="401638"/>
          </a:xfrm>
          <a:prstGeom prst="rect">
            <a:avLst/>
          </a:prstGeom>
        </p:spPr>
        <p:txBody>
          <a:bodyPr/>
          <a:lstStyle>
            <a:lvl1pPr>
              <a:defRPr sz="1764">
                <a:solidFill>
                  <a:srgbClr val="63666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F75295D9-B715-4C25-B8FD-9E5C752929DD}" type="datetimeFigureOut">
              <a:rPr lang="en-GB"/>
              <a:pPr>
                <a:defRPr/>
              </a:pPr>
              <a:t>09/10/2018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546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63423" y="1867129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63423" y="2833027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63422" y="3881795"/>
            <a:ext cx="9289611" cy="26945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63538" y="3460750"/>
            <a:ext cx="2268537" cy="401638"/>
          </a:xfrm>
          <a:prstGeom prst="rect">
            <a:avLst/>
          </a:prstGeom>
        </p:spPr>
        <p:txBody>
          <a:bodyPr/>
          <a:lstStyle>
            <a:lvl1pPr>
              <a:defRPr sz="1764">
                <a:solidFill>
                  <a:srgbClr val="63666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F91FA85B-CF5D-4C1C-B59A-F361F72D96B5}" type="datetimeFigureOut">
              <a:rPr lang="en-GB"/>
              <a:pPr>
                <a:defRPr/>
              </a:pPr>
              <a:t>09/10/2018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6233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025" y="289733"/>
            <a:ext cx="5096316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894365" y="1441938"/>
            <a:ext cx="3787670" cy="52599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441938"/>
            <a:ext cx="5096316" cy="4686293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04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48028" y="345703"/>
            <a:ext cx="9328878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647149"/>
            <a:ext cx="9328878" cy="4607807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181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7419" y="226750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07418" y="3266606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 baseline="0">
                <a:solidFill>
                  <a:srgbClr val="63666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998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781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680200"/>
            <a:ext cx="16795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8" y="6756400"/>
            <a:ext cx="1444625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6742113"/>
            <a:ext cx="162718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414338" y="1516063"/>
            <a:ext cx="9280525" cy="479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73038" y="6470650"/>
            <a:ext cx="185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414338" y="419100"/>
            <a:ext cx="928052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6735763"/>
            <a:ext cx="20780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86" r:id="rId7"/>
  </p:sldLayoutIdLst>
  <p:txStyles>
    <p:titleStyle>
      <a:lvl1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+mn-lt"/>
          <a:ea typeface="+mj-ea"/>
          <a:cs typeface="Calibri" panose="020F0502020204030204" pitchFamily="34" charset="0"/>
        </a:defRPr>
      </a:lvl1pPr>
      <a:lvl2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4572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50825" indent="-250825" algn="l" defTabSz="1006475" rtl="0" eaLnBrk="0" fontAlgn="base" hangingPunct="0">
        <a:lnSpc>
          <a:spcPct val="90000"/>
        </a:lnSpc>
        <a:spcBef>
          <a:spcPts val="11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55650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377825" y="3667125"/>
            <a:ext cx="8567738" cy="950913"/>
          </a:xfrm>
        </p:spPr>
        <p:txBody>
          <a:bodyPr/>
          <a:lstStyle/>
          <a:p>
            <a:pPr eaLnBrk="1" hangingPunct="1"/>
            <a:r>
              <a:rPr lang="en-GB" altLang="en-US" sz="6000" smtClean="0"/>
              <a:t>Python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377825" y="4632325"/>
            <a:ext cx="7559675" cy="609600"/>
          </a:xfrm>
        </p:spPr>
        <p:txBody>
          <a:bodyPr/>
          <a:lstStyle/>
          <a:p>
            <a:pPr eaLnBrk="1" hangingPunct="1"/>
            <a:r>
              <a:rPr lang="en-GB" altLang="en-US" sz="2400" smtClean="0"/>
              <a:t>Strings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1026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either ' or " (as long as they match)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923925" y="2735263"/>
            <a:ext cx="7691438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the same no matter how they're created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26628" name="Text Box 2"/>
          <p:cNvSpPr txBox="1">
            <a:spLocks noChangeArrowheads="1"/>
          </p:cNvSpPr>
          <p:nvPr/>
        </p:nvSpPr>
        <p:spPr bwMode="auto">
          <a:xfrm>
            <a:off x="546100" y="1820863"/>
            <a:ext cx="9159875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('Alan', "Turing")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Alan Turing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1026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either ' or " (as long as they match)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546100" y="1820863"/>
            <a:ext cx="9159875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('Alan', "Turing")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Alan Turing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923925" y="2735263"/>
            <a:ext cx="7691438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the same no matter how they're created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28677" name="Text Box 2"/>
          <p:cNvSpPr txBox="1">
            <a:spLocks noChangeArrowheads="1"/>
          </p:cNvSpPr>
          <p:nvPr/>
        </p:nvSpPr>
        <p:spPr bwMode="auto">
          <a:xfrm>
            <a:off x="544513" y="3714750"/>
            <a:ext cx="9159875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('Alan'== "Alan")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62463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compared character by character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from left to right</a:t>
            </a:r>
            <a:endParaRPr lang="en-US" altLang="en-US" sz="2800"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62463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compared character by character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from left to right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546100" y="2343150"/>
            <a:ext cx="9159875" cy="417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('a' &lt; 'b')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62463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compared character by character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from left to right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546100" y="2343150"/>
            <a:ext cx="9159875" cy="417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('a' &lt; 'b')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('ab' &lt; 'abc')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62463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compared character by character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from left to right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546100" y="2343150"/>
            <a:ext cx="9159875" cy="417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('a' &lt; 'b')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('ab' &lt; 'abc')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('1' &lt; '9')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62463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compared character by character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from left to right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546100" y="2343150"/>
            <a:ext cx="9159875" cy="417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('a' &lt; 'b')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('ab' &lt; 'abc')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('1' &lt; '9')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('100' &lt; '9')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62463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compared character by character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from left to right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546100" y="2343150"/>
            <a:ext cx="9159875" cy="417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('a' &lt; 'b')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('ab' &lt; 'abc')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('1' &lt; '9')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('100' &lt; '9')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('A' &lt; 'a')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200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</a:t>
            </a:r>
            <a:r>
              <a:rPr lang="en-US" altLang="en-US" sz="2800" i="1">
                <a:latin typeface="Calibri" panose="020F0502020204030204" pitchFamily="34" charset="0"/>
              </a:rPr>
              <a:t>immutable</a:t>
            </a:r>
            <a:r>
              <a:rPr lang="en-US" altLang="en-US" sz="2800">
                <a:latin typeface="Calibri" panose="020F0502020204030204" pitchFamily="34" charset="0"/>
              </a:rPr>
              <a:t> : cannot be changed in place</a:t>
            </a:r>
            <a:endParaRPr lang="en-US" altLang="en-US" sz="2800"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200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</a:t>
            </a:r>
            <a:r>
              <a:rPr lang="en-US" altLang="en-US" sz="2800" i="1">
                <a:latin typeface="Calibri" panose="020F0502020204030204" pitchFamily="34" charset="0"/>
              </a:rPr>
              <a:t>immutable</a:t>
            </a:r>
            <a:r>
              <a:rPr lang="en-US" altLang="en-US" sz="2800">
                <a:latin typeface="Calibri" panose="020F0502020204030204" pitchFamily="34" charset="0"/>
              </a:rPr>
              <a:t> : cannot be changed in place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9159875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name = 'Darwin'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name[0] = 'C'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 i="1">
                <a:solidFill>
                  <a:srgbClr val="A50021"/>
                </a:solidFill>
                <a:latin typeface="Courier New" panose="02070309020205020404" pitchFamily="49" charset="0"/>
              </a:rPr>
              <a:t>TypeError: 'str' object does not support item assignment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3149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sequences of characters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200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</a:t>
            </a:r>
            <a:r>
              <a:rPr lang="en-US" altLang="en-US" sz="2800" i="1">
                <a:latin typeface="Calibri" panose="020F0502020204030204" pitchFamily="34" charset="0"/>
              </a:rPr>
              <a:t>immutable</a:t>
            </a:r>
            <a:r>
              <a:rPr lang="en-US" altLang="en-US" sz="2800">
                <a:latin typeface="Calibri" panose="020F0502020204030204" pitchFamily="34" charset="0"/>
              </a:rPr>
              <a:t> : cannot be changed in place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9159875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name = 'Darwin'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name[0] = 'C'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 i="1">
                <a:solidFill>
                  <a:srgbClr val="A50021"/>
                </a:solidFill>
                <a:latin typeface="Courier New" panose="02070309020205020404" pitchFamily="49" charset="0"/>
              </a:rPr>
              <a:t>TypeError: 'str' object does not support item assignment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925513" y="2843213"/>
            <a:ext cx="5432425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Immutability improves performance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3005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+ to concatenate strings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3005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+ to concatenate strings</a:t>
            </a:r>
          </a:p>
        </p:txBody>
      </p: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546100" y="1762125"/>
            <a:ext cx="9159875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name = 'Charles' + ' ' + 'Darwin'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(name)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Charles Darwin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3005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+ to concatenate strings</a:t>
            </a:r>
          </a:p>
        </p:txBody>
      </p:sp>
      <p:sp>
        <p:nvSpPr>
          <p:cNvPr id="53251" name="Text Box 4"/>
          <p:cNvSpPr txBox="1">
            <a:spLocks noChangeArrowheads="1"/>
          </p:cNvSpPr>
          <p:nvPr/>
        </p:nvSpPr>
        <p:spPr bwMode="auto">
          <a:xfrm>
            <a:off x="925513" y="3089275"/>
            <a:ext cx="1841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925513" y="3046413"/>
            <a:ext cx="6643687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Concatenation always produces a new string</a:t>
            </a:r>
          </a:p>
        </p:txBody>
      </p:sp>
      <p:sp>
        <p:nvSpPr>
          <p:cNvPr id="53253" name="Text Box 2"/>
          <p:cNvSpPr txBox="1">
            <a:spLocks noChangeArrowheads="1"/>
          </p:cNvSpPr>
          <p:nvPr/>
        </p:nvSpPr>
        <p:spPr bwMode="auto">
          <a:xfrm>
            <a:off x="546100" y="1762125"/>
            <a:ext cx="9159875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name = 'Charles' + ' ' + 'Darwin'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(name)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Charles Darwin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3005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+ to concatenate strings</a:t>
            </a:r>
          </a:p>
        </p:txBody>
      </p:sp>
      <p:sp>
        <p:nvSpPr>
          <p:cNvPr id="55299" name="Text Box 4"/>
          <p:cNvSpPr txBox="1">
            <a:spLocks noChangeArrowheads="1"/>
          </p:cNvSpPr>
          <p:nvPr/>
        </p:nvSpPr>
        <p:spPr bwMode="auto">
          <a:xfrm>
            <a:off x="925513" y="3089275"/>
            <a:ext cx="1841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925513" y="3046413"/>
            <a:ext cx="6643687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Concatenation always produces a new string</a:t>
            </a:r>
          </a:p>
        </p:txBody>
      </p:sp>
      <p:sp>
        <p:nvSpPr>
          <p:cNvPr id="55301" name="Text Box 2"/>
          <p:cNvSpPr txBox="1">
            <a:spLocks noChangeArrowheads="1"/>
          </p:cNvSpPr>
          <p:nvPr/>
        </p:nvSpPr>
        <p:spPr bwMode="auto">
          <a:xfrm>
            <a:off x="6769100" y="4356100"/>
            <a:ext cx="2879725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'Charles</a:t>
            </a:r>
            <a:r>
              <a:rPr lang="en-US" altLang="en-US" sz="2400">
                <a:latin typeface="DFKai-SB" pitchFamily="65" charset="-128"/>
              </a:rPr>
              <a:t>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400">
              <a:latin typeface="DFKai-SB" pitchFamily="65" charset="-128"/>
            </a:endParaRPr>
          </a:p>
        </p:txBody>
      </p:sp>
      <p:sp>
        <p:nvSpPr>
          <p:cNvPr id="55302" name="Text Box 2"/>
          <p:cNvSpPr txBox="1">
            <a:spLocks noChangeArrowheads="1"/>
          </p:cNvSpPr>
          <p:nvPr/>
        </p:nvSpPr>
        <p:spPr bwMode="auto">
          <a:xfrm>
            <a:off x="4810125" y="4356100"/>
            <a:ext cx="1555750" cy="460375"/>
          </a:xfrm>
          <a:prstGeom prst="rect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</a:p>
        </p:txBody>
      </p:sp>
      <p:sp>
        <p:nvSpPr>
          <p:cNvPr id="55303" name="Line 10"/>
          <p:cNvSpPr>
            <a:spLocks noChangeShapeType="1"/>
          </p:cNvSpPr>
          <p:nvPr/>
        </p:nvSpPr>
        <p:spPr bwMode="auto">
          <a:xfrm flipV="1">
            <a:off x="6365875" y="4586288"/>
            <a:ext cx="460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5304" name="Text Box 2"/>
          <p:cNvSpPr txBox="1">
            <a:spLocks noChangeArrowheads="1"/>
          </p:cNvSpPr>
          <p:nvPr/>
        </p:nvSpPr>
        <p:spPr bwMode="auto">
          <a:xfrm>
            <a:off x="546100" y="4240213"/>
            <a:ext cx="3168650" cy="253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original = 'Charles'</a:t>
            </a:r>
          </a:p>
        </p:txBody>
      </p:sp>
      <p:sp>
        <p:nvSpPr>
          <p:cNvPr id="55305" name="Text Box 2"/>
          <p:cNvSpPr txBox="1">
            <a:spLocks noChangeArrowheads="1"/>
          </p:cNvSpPr>
          <p:nvPr/>
        </p:nvSpPr>
        <p:spPr bwMode="auto">
          <a:xfrm>
            <a:off x="546100" y="1762125"/>
            <a:ext cx="9159875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name = 'Charles' + ' ' + 'Darwin'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(name)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Charles Darwin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3005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+ to concatenate strings</a:t>
            </a:r>
          </a:p>
        </p:txBody>
      </p:sp>
      <p:sp>
        <p:nvSpPr>
          <p:cNvPr id="57347" name="Text Box 4"/>
          <p:cNvSpPr txBox="1">
            <a:spLocks noChangeArrowheads="1"/>
          </p:cNvSpPr>
          <p:nvPr/>
        </p:nvSpPr>
        <p:spPr bwMode="auto">
          <a:xfrm>
            <a:off x="925513" y="3089275"/>
            <a:ext cx="1841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925513" y="3046413"/>
            <a:ext cx="6643687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Concatenation always produces a new string</a:t>
            </a:r>
          </a:p>
        </p:txBody>
      </p:sp>
      <p:sp>
        <p:nvSpPr>
          <p:cNvPr id="57349" name="Text Box 2"/>
          <p:cNvSpPr txBox="1">
            <a:spLocks noChangeArrowheads="1"/>
          </p:cNvSpPr>
          <p:nvPr/>
        </p:nvSpPr>
        <p:spPr bwMode="auto">
          <a:xfrm>
            <a:off x="5040313" y="5105400"/>
            <a:ext cx="979487" cy="460375"/>
          </a:xfrm>
          <a:prstGeom prst="rect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</p:txBody>
      </p:sp>
      <p:sp>
        <p:nvSpPr>
          <p:cNvPr id="57350" name="Line 11"/>
          <p:cNvSpPr>
            <a:spLocks noChangeShapeType="1"/>
          </p:cNvSpPr>
          <p:nvPr/>
        </p:nvSpPr>
        <p:spPr bwMode="auto">
          <a:xfrm flipV="1">
            <a:off x="6019800" y="4702175"/>
            <a:ext cx="806450" cy="633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351" name="Text Box 2"/>
          <p:cNvSpPr txBox="1">
            <a:spLocks noChangeArrowheads="1"/>
          </p:cNvSpPr>
          <p:nvPr/>
        </p:nvSpPr>
        <p:spPr bwMode="auto">
          <a:xfrm>
            <a:off x="546100" y="4240213"/>
            <a:ext cx="3168650" cy="253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original = 'Charles'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name = original</a:t>
            </a:r>
          </a:p>
        </p:txBody>
      </p:sp>
      <p:sp>
        <p:nvSpPr>
          <p:cNvPr id="57352" name="Text Box 2"/>
          <p:cNvSpPr txBox="1">
            <a:spLocks noChangeArrowheads="1"/>
          </p:cNvSpPr>
          <p:nvPr/>
        </p:nvSpPr>
        <p:spPr bwMode="auto">
          <a:xfrm>
            <a:off x="6769100" y="4356100"/>
            <a:ext cx="2879725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'Charles</a:t>
            </a:r>
            <a:r>
              <a:rPr lang="en-US" altLang="en-US" sz="2400">
                <a:latin typeface="DFKai-SB" pitchFamily="65" charset="-128"/>
              </a:rPr>
              <a:t>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400">
              <a:latin typeface="DFKai-SB" pitchFamily="65" charset="-128"/>
            </a:endParaRPr>
          </a:p>
        </p:txBody>
      </p:sp>
      <p:sp>
        <p:nvSpPr>
          <p:cNvPr id="57353" name="Text Box 2"/>
          <p:cNvSpPr txBox="1">
            <a:spLocks noChangeArrowheads="1"/>
          </p:cNvSpPr>
          <p:nvPr/>
        </p:nvSpPr>
        <p:spPr bwMode="auto">
          <a:xfrm>
            <a:off x="4810125" y="4356100"/>
            <a:ext cx="1555750" cy="460375"/>
          </a:xfrm>
          <a:prstGeom prst="rect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 flipV="1">
            <a:off x="6365875" y="4586288"/>
            <a:ext cx="460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355" name="Text Box 2"/>
          <p:cNvSpPr txBox="1">
            <a:spLocks noChangeArrowheads="1"/>
          </p:cNvSpPr>
          <p:nvPr/>
        </p:nvSpPr>
        <p:spPr bwMode="auto">
          <a:xfrm>
            <a:off x="546100" y="1762125"/>
            <a:ext cx="9159875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name = 'Charles' + ' ' + 'Darwin'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(name)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Charles Darwin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3005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+ to concatenate strings</a:t>
            </a:r>
          </a:p>
        </p:txBody>
      </p:sp>
      <p:sp>
        <p:nvSpPr>
          <p:cNvPr id="59395" name="Text Box 4"/>
          <p:cNvSpPr txBox="1">
            <a:spLocks noChangeArrowheads="1"/>
          </p:cNvSpPr>
          <p:nvPr/>
        </p:nvSpPr>
        <p:spPr bwMode="auto">
          <a:xfrm>
            <a:off x="925513" y="3089275"/>
            <a:ext cx="1841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925513" y="3046413"/>
            <a:ext cx="6643687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Concatenation always produces a new string</a:t>
            </a:r>
          </a:p>
        </p:txBody>
      </p:sp>
      <p:sp>
        <p:nvSpPr>
          <p:cNvPr id="59397" name="Text Box 2"/>
          <p:cNvSpPr txBox="1">
            <a:spLocks noChangeArrowheads="1"/>
          </p:cNvSpPr>
          <p:nvPr/>
        </p:nvSpPr>
        <p:spPr bwMode="auto">
          <a:xfrm>
            <a:off x="546100" y="4240213"/>
            <a:ext cx="3168650" cy="253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original = 'Charles'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name = original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name += ' Darwin'</a:t>
            </a:r>
          </a:p>
        </p:txBody>
      </p:sp>
      <p:sp>
        <p:nvSpPr>
          <p:cNvPr id="59398" name="Text Box 2"/>
          <p:cNvSpPr txBox="1">
            <a:spLocks noChangeArrowheads="1"/>
          </p:cNvSpPr>
          <p:nvPr/>
        </p:nvSpPr>
        <p:spPr bwMode="auto">
          <a:xfrm>
            <a:off x="6769100" y="4356100"/>
            <a:ext cx="2879725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'Charles'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'Charles Darwin'</a:t>
            </a:r>
          </a:p>
        </p:txBody>
      </p:sp>
      <p:sp>
        <p:nvSpPr>
          <p:cNvPr id="59399" name="Line 14"/>
          <p:cNvSpPr>
            <a:spLocks noChangeShapeType="1"/>
          </p:cNvSpPr>
          <p:nvPr/>
        </p:nvSpPr>
        <p:spPr bwMode="auto">
          <a:xfrm flipV="1">
            <a:off x="6019800" y="5335588"/>
            <a:ext cx="806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400" name="Text Box 2"/>
          <p:cNvSpPr txBox="1">
            <a:spLocks noChangeArrowheads="1"/>
          </p:cNvSpPr>
          <p:nvPr/>
        </p:nvSpPr>
        <p:spPr bwMode="auto">
          <a:xfrm>
            <a:off x="5040313" y="5105400"/>
            <a:ext cx="979487" cy="460375"/>
          </a:xfrm>
          <a:prstGeom prst="rect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</p:txBody>
      </p:sp>
      <p:sp>
        <p:nvSpPr>
          <p:cNvPr id="59401" name="Text Box 2"/>
          <p:cNvSpPr txBox="1">
            <a:spLocks noChangeArrowheads="1"/>
          </p:cNvSpPr>
          <p:nvPr/>
        </p:nvSpPr>
        <p:spPr bwMode="auto">
          <a:xfrm>
            <a:off x="4810125" y="4356100"/>
            <a:ext cx="1555750" cy="460375"/>
          </a:xfrm>
          <a:prstGeom prst="rect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</a:p>
        </p:txBody>
      </p:sp>
      <p:sp>
        <p:nvSpPr>
          <p:cNvPr id="59402" name="Line 10"/>
          <p:cNvSpPr>
            <a:spLocks noChangeShapeType="1"/>
          </p:cNvSpPr>
          <p:nvPr/>
        </p:nvSpPr>
        <p:spPr bwMode="auto">
          <a:xfrm flipV="1">
            <a:off x="6365875" y="4586288"/>
            <a:ext cx="460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403" name="Text Box 2"/>
          <p:cNvSpPr txBox="1">
            <a:spLocks noChangeArrowheads="1"/>
          </p:cNvSpPr>
          <p:nvPr/>
        </p:nvSpPr>
        <p:spPr bwMode="auto">
          <a:xfrm>
            <a:off x="546100" y="1762125"/>
            <a:ext cx="9159875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name = 'Charles' + ' ' + 'Darwin'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(name)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Charles Darwin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3800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often formatted with +…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3800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often formatted with +…</a:t>
            </a:r>
          </a:p>
        </p:txBody>
      </p:sp>
      <p:sp>
        <p:nvSpPr>
          <p:cNvPr id="63491" name="Text Box 2"/>
          <p:cNvSpPr txBox="1">
            <a:spLocks noChangeArrowheads="1"/>
          </p:cNvSpPr>
          <p:nvPr/>
        </p:nvSpPr>
        <p:spPr bwMode="auto">
          <a:xfrm>
            <a:off x="546100" y="1762125"/>
            <a:ext cx="915987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</a:rPr>
              <a:t>('reagant: ' + str(reagant_id) + ' produced ' + \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str(percentage_yield) + '% yield')</a:t>
            </a:r>
            <a:endParaRPr lang="en-US" altLang="en-US" sz="20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3800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often formatted with +…</a:t>
            </a:r>
          </a:p>
        </p:txBody>
      </p:sp>
      <p:sp>
        <p:nvSpPr>
          <p:cNvPr id="65539" name="Text Box 4"/>
          <p:cNvSpPr txBox="1">
            <a:spLocks noChangeArrowheads="1"/>
          </p:cNvSpPr>
          <p:nvPr/>
        </p:nvSpPr>
        <p:spPr bwMode="auto">
          <a:xfrm>
            <a:off x="925513" y="5811838"/>
            <a:ext cx="33909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There's a better way...</a:t>
            </a:r>
          </a:p>
        </p:txBody>
      </p:sp>
      <p:sp>
        <p:nvSpPr>
          <p:cNvPr id="65540" name="Text Box 2"/>
          <p:cNvSpPr txBox="1">
            <a:spLocks noChangeArrowheads="1"/>
          </p:cNvSpPr>
          <p:nvPr/>
        </p:nvSpPr>
        <p:spPr bwMode="auto">
          <a:xfrm>
            <a:off x="546100" y="1762125"/>
            <a:ext cx="915987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</a:rPr>
              <a:t>('reagant: ' + str(reagant_id) + ' produced ' + \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str(percentage_yield) + '% yield')</a:t>
            </a:r>
            <a:endParaRPr lang="en-US" altLang="en-US" sz="20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485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sequences of characters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No separate character type: just a string of length 1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"/>
          <p:cNvSpPr>
            <a:spLocks noChangeArrowheads="1"/>
          </p:cNvSpPr>
          <p:nvPr/>
        </p:nvSpPr>
        <p:spPr bwMode="auto">
          <a:xfrm>
            <a:off x="523875" y="1603375"/>
            <a:ext cx="906780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3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Accessing arguments by position</a:t>
            </a: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GB" altLang="en-US">
              <a:latin typeface="Calibri" panose="020F0502020204030204" pitchFamily="34" charset="0"/>
            </a:endParaRPr>
          </a:p>
          <a:p>
            <a:pPr>
              <a:spcBef>
                <a:spcPct val="30000"/>
              </a:spcBef>
            </a:pPr>
            <a:r>
              <a:rPr lang="en-GB" altLang="en-US" sz="200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'{0}, {1}, {2}'</a:t>
            </a:r>
            <a:r>
              <a:rPr lang="en-GB" altLang="en-US" sz="200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GB" altLang="en-US" sz="20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00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GB" altLang="en-US" sz="20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sz="200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en-GB" altLang="en-US" sz="20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sz="200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en-GB" altLang="en-US" sz="20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GB" altLang="en-US" sz="20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'a, b, c' </a:t>
            </a:r>
            <a:r>
              <a:rPr lang="en-GB" altLang="en-US" sz="24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altLang="en-US" sz="24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4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altLang="en-US" sz="24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00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'{}, {}, {}'</a:t>
            </a:r>
            <a:r>
              <a:rPr lang="en-GB" altLang="en-US" sz="200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GB" altLang="en-US" sz="20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00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GB" altLang="en-US" sz="20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sz="200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en-GB" altLang="en-US" sz="20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sz="200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en-GB" altLang="en-US" sz="20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>
              <a:spcBef>
                <a:spcPct val="30000"/>
              </a:spcBef>
            </a:pPr>
            <a:r>
              <a:rPr lang="en-GB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'a, b, c' </a:t>
            </a:r>
            <a:r>
              <a:rPr lang="en-GB" altLang="en-US" sz="24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altLang="en-US" sz="24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4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altLang="en-US" sz="24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00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'{2}, {1}, {0}'</a:t>
            </a:r>
            <a:r>
              <a:rPr lang="en-GB" altLang="en-US" sz="200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GB" altLang="en-US" sz="20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00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GB" altLang="en-US" sz="20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sz="200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en-GB" altLang="en-US" sz="20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sz="200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en-GB" altLang="en-US" sz="20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GB" altLang="en-US" sz="20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'c, b, a'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"/>
          <p:cNvSpPr>
            <a:spLocks noChangeArrowheads="1"/>
          </p:cNvSpPr>
          <p:nvPr/>
        </p:nvSpPr>
        <p:spPr bwMode="auto">
          <a:xfrm>
            <a:off x="512763" y="1474788"/>
            <a:ext cx="9188450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3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Accessing arguments by name</a:t>
            </a:r>
          </a:p>
          <a:p>
            <a:pPr algn="just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GB" altLang="en-US" sz="1600">
              <a:latin typeface="Calibri" panose="020F0502020204030204" pitchFamily="34" charset="0"/>
            </a:endParaRPr>
          </a:p>
          <a:p>
            <a:pPr>
              <a:spcBef>
                <a:spcPct val="30000"/>
              </a:spcBef>
            </a:pPr>
            <a:r>
              <a:rPr lang="en-GB" altLang="en-US" sz="240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'Coordinates: {latitude}, {longitude}'</a:t>
            </a:r>
            <a:r>
              <a:rPr lang="en-GB" altLang="en-US" sz="240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GB" altLang="en-US" sz="24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latitude</a:t>
            </a:r>
            <a:r>
              <a:rPr lang="en-GB" altLang="en-US" sz="240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altLang="en-US" sz="240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'37.24N'</a:t>
            </a:r>
            <a:r>
              <a:rPr lang="en-GB" altLang="en-US" sz="24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GB" altLang="en-US" sz="24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longitude</a:t>
            </a:r>
            <a:r>
              <a:rPr lang="en-GB" altLang="en-US" sz="240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altLang="en-US" sz="240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'-115.81W'</a:t>
            </a:r>
            <a:r>
              <a:rPr lang="en-GB" altLang="en-US" sz="24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altLang="en-US" sz="28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altLang="en-US" sz="28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'Coordinates: 37.24N, -115.81W' </a:t>
            </a:r>
            <a:r>
              <a:rPr lang="en-GB" altLang="en-US" sz="24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altLang="en-US" sz="24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altLang="en-US" sz="240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30000"/>
              </a:spcBef>
              <a:buFont typeface="Times New Roman" panose="02020603050405020304" pitchFamily="18" charset="0"/>
              <a:buNone/>
            </a:pPr>
            <a:r>
              <a:rPr lang="en-GB" altLang="en-US" sz="3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Lots more examples here:</a:t>
            </a:r>
          </a:p>
          <a:p>
            <a:pPr>
              <a:spcBef>
                <a:spcPct val="30000"/>
              </a:spcBef>
            </a:pPr>
            <a:endParaRPr lang="en-GB" altLang="en-US" sz="240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611" name="Rectangle 1"/>
          <p:cNvSpPr>
            <a:spLocks noChangeArrowheads="1"/>
          </p:cNvSpPr>
          <p:nvPr/>
        </p:nvSpPr>
        <p:spPr bwMode="auto">
          <a:xfrm>
            <a:off x="449263" y="5680075"/>
            <a:ext cx="9315450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2600">
                <a:solidFill>
                  <a:schemeClr val="accent2"/>
                </a:solidFill>
                <a:latin typeface="Calibri" panose="020F0502020204030204" pitchFamily="34" charset="0"/>
              </a:rPr>
              <a:t>https://docs.python.org/2/library/string.html#format-examples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698500" y="1914525"/>
            <a:ext cx="7373938" cy="403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output = 'reagant: {:d}'.format(123)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(output)</a:t>
            </a:r>
            <a:endParaRPr lang="en-US" altLang="en-US" sz="2400" b="1"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reagant: 123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69635" name="Text Box 4"/>
          <p:cNvSpPr txBox="1">
            <a:spLocks noChangeArrowheads="1"/>
          </p:cNvSpPr>
          <p:nvPr/>
        </p:nvSpPr>
        <p:spPr bwMode="auto">
          <a:xfrm>
            <a:off x="757238" y="993775"/>
            <a:ext cx="84439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>
                <a:latin typeface="Calibri" panose="020F0502020204030204" pitchFamily="34" charset="0"/>
              </a:rPr>
              <a:t>Use "</a:t>
            </a:r>
            <a:r>
              <a:rPr lang="en-US" alt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sz="3200">
                <a:latin typeface="Calibri" panose="020F0502020204030204" pitchFamily="34" charset="0"/>
              </a:rPr>
              <a:t>" in the format string to specify the format: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698500" y="1914525"/>
            <a:ext cx="7373938" cy="403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output = 'reagant: {:d}'.format(123)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(output)</a:t>
            </a:r>
            <a:endParaRPr lang="en-US" altLang="en-US" sz="2400" b="1"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reagant: 123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percentage_yield = 12.3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('yield: {:6.2f}'.format(percentage_yield))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yield:  12.30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32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71683" name="Text Box 4"/>
          <p:cNvSpPr txBox="1">
            <a:spLocks noChangeArrowheads="1"/>
          </p:cNvSpPr>
          <p:nvPr/>
        </p:nvSpPr>
        <p:spPr bwMode="auto">
          <a:xfrm>
            <a:off x="757238" y="993775"/>
            <a:ext cx="84439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>
                <a:latin typeface="Calibri" panose="020F0502020204030204" pitchFamily="34" charset="0"/>
              </a:rPr>
              <a:t>Use "</a:t>
            </a:r>
            <a:r>
              <a:rPr lang="en-US" alt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sz="3200">
                <a:latin typeface="Calibri" panose="020F0502020204030204" pitchFamily="34" charset="0"/>
              </a:rPr>
              <a:t>" in the format string to specify the format: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628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3200" dirty="0" smtClean="0">
                <a:latin typeface="+mn-lt"/>
              </a:rPr>
              <a:t>Use "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en-US" altLang="en-US" sz="3200" dirty="0" smtClean="0">
                <a:latin typeface="+mn-lt"/>
              </a:rPr>
              <a:t>" for "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3200" dirty="0" smtClean="0">
                <a:latin typeface="+mn-lt"/>
              </a:rPr>
              <a:t>" and "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r>
              <a:rPr lang="en-US" altLang="en-US" sz="3200" dirty="0" smtClean="0">
                <a:latin typeface="+mn-lt"/>
              </a:rPr>
              <a:t>" for "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3200" dirty="0" smtClean="0">
                <a:latin typeface="+mn-lt"/>
              </a:rPr>
              <a:t>" characters</a:t>
            </a:r>
          </a:p>
        </p:txBody>
      </p:sp>
      <p:sp>
        <p:nvSpPr>
          <p:cNvPr id="73731" name="Text Box 2"/>
          <p:cNvSpPr txBox="1">
            <a:spLocks noChangeArrowheads="1"/>
          </p:cNvSpPr>
          <p:nvPr/>
        </p:nvSpPr>
        <p:spPr bwMode="auto">
          <a:xfrm>
            <a:off x="546100" y="1762125"/>
            <a:ext cx="7373938" cy="403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output = 'reagant: {{ {:d} }}'.format(123)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(output)</a:t>
            </a:r>
            <a:endParaRPr lang="en-US" altLang="en-US" sz="2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reagant: { 123 }</a:t>
            </a:r>
            <a:endParaRPr lang="en-US" altLang="en-US" sz="28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791325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>
                <a:latin typeface="Calibri" panose="020F0502020204030204" pitchFamily="34" charset="0"/>
              </a:rPr>
              <a:t>You will also see (in older python code):</a:t>
            </a:r>
          </a:p>
        </p:txBody>
      </p:sp>
      <p:sp>
        <p:nvSpPr>
          <p:cNvPr id="75779" name="Text Box 2"/>
          <p:cNvSpPr txBox="1">
            <a:spLocks noChangeArrowheads="1"/>
          </p:cNvSpPr>
          <p:nvPr/>
        </p:nvSpPr>
        <p:spPr bwMode="auto">
          <a:xfrm>
            <a:off x="777875" y="1762125"/>
            <a:ext cx="8813800" cy="403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('reagant: %d' % 123)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reagant: 123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('Name: %s; weight: %.2fkg' % ('Bert', 122))  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Name: Bert; weight: 122.00kg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777875" y="5011738"/>
            <a:ext cx="8512175" cy="149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>
                <a:latin typeface="Calibri" panose="020F0502020204030204" pitchFamily="34" charset="0"/>
              </a:rPr>
              <a:t>This is an alternative approach to string</a:t>
            </a:r>
            <a:br>
              <a:rPr lang="en-US" altLang="en-US" sz="3200">
                <a:latin typeface="Calibri" panose="020F0502020204030204" pitchFamily="34" charset="0"/>
              </a:rPr>
            </a:br>
            <a:r>
              <a:rPr lang="en-US" altLang="en-US" sz="3200">
                <a:latin typeface="Calibri" panose="020F0502020204030204" pitchFamily="34" charset="0"/>
              </a:rPr>
              <a:t>formatting that is now discouraged. </a:t>
            </a:r>
            <a:r>
              <a:rPr lang="en-US" altLang="en-US" sz="3200">
                <a:latin typeface="Calibri" panose="020F0502020204030204" pitchFamily="34" charset="0"/>
                <a:sym typeface="Wingdings" panose="05000000000000000000" pitchFamily="2" charset="2"/>
              </a:rPr>
              <a:t></a:t>
            </a:r>
            <a:endParaRPr lang="en-US" altLang="en-US" sz="32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4"/>
          <p:cNvSpPr txBox="1">
            <a:spLocks noChangeArrowheads="1"/>
          </p:cNvSpPr>
          <p:nvPr/>
        </p:nvSpPr>
        <p:spPr bwMode="auto">
          <a:xfrm>
            <a:off x="925513" y="496888"/>
            <a:ext cx="8383587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>
                <a:latin typeface="Calibri" panose="020F0502020204030204" pitchFamily="34" charset="0"/>
              </a:rPr>
              <a:t>A handy way to format strings in modern Python:</a:t>
            </a: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777875" y="2109788"/>
            <a:ext cx="88138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name = "Andy"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(f"Hello {name}")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Andy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birth_year = 1995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(f"You are {current_year - birth_year}!")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 are 23!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919163" y="1187450"/>
            <a:ext cx="1679575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 b="1">
                <a:latin typeface="Calibri" panose="020F0502020204030204" pitchFamily="34" charset="0"/>
              </a:rPr>
              <a:t>f-strings: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0690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800">
                <a:latin typeface="Calibri" panose="020F0502020204030204" pitchFamily="34" charset="0"/>
              </a:rPr>
              <a:t> to represent a newline character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74846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 smtClean="0">
                <a:latin typeface="Calibri" panose="020F0502020204030204" pitchFamily="34" charset="0"/>
              </a:rPr>
              <a:t>Use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8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n-US" altLang="en-US" sz="2800" dirty="0" smtClean="0">
                <a:latin typeface="Calibri" panose="020F0502020204030204" pitchFamily="34" charset="0"/>
              </a:rPr>
              <a:t>to represent a newline character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 smtClean="0">
                <a:latin typeface="Calibri" panose="020F0502020204030204" pitchFamily="34" charset="0"/>
              </a:rPr>
              <a:t>Use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\'</a:t>
            </a:r>
            <a:r>
              <a:rPr lang="en-US" altLang="en-US" sz="2800" dirty="0" smtClean="0">
                <a:latin typeface="Calibri" panose="020F0502020204030204" pitchFamily="34" charset="0"/>
              </a:rPr>
              <a:t> for single quote,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lang="en-US" altLang="en-US" sz="2800" dirty="0" smtClean="0">
                <a:latin typeface="Calibri" panose="020F0502020204030204" pitchFamily="34" charset="0"/>
              </a:rPr>
              <a:t> for double quote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546100" y="2397125"/>
            <a:ext cx="9159875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</a:rPr>
              <a:t>('There isn\'t time\nto do it right.')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There isn't time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to do it right.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0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82947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74846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800">
                <a:latin typeface="Calibri" panose="020F0502020204030204" pitchFamily="34" charset="0"/>
              </a:rPr>
              <a:t> to represent a newline character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\'</a:t>
            </a:r>
            <a:r>
              <a:rPr lang="en-US" altLang="en-US" sz="2800">
                <a:latin typeface="Calibri" panose="020F0502020204030204" pitchFamily="34" charset="0"/>
              </a:rPr>
              <a:t> for single quote,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lang="en-US" altLang="en-US" sz="2800">
                <a:latin typeface="Calibri" panose="020F0502020204030204" pitchFamily="34" charset="0"/>
              </a:rPr>
              <a:t> for double quote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485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sequences of characters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No separate character type: just a string of length 1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Indexed exactly like lists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546100" y="2397125"/>
            <a:ext cx="9159875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</a:rPr>
              <a:t>('There isn\'t time\nto do it right.')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There isn't time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to do it right.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000" i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</a:rPr>
              <a:t>("But you said,\n\"There is time to do it over.\"")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But you said,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"There is time to do it over."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000" i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0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84995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74846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800">
                <a:latin typeface="Calibri" panose="020F0502020204030204" pitchFamily="34" charset="0"/>
              </a:rPr>
              <a:t> to represent a newline character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\'</a:t>
            </a:r>
            <a:r>
              <a:rPr lang="en-US" altLang="en-US" sz="2800">
                <a:latin typeface="Calibri" panose="020F0502020204030204" pitchFamily="34" charset="0"/>
              </a:rPr>
              <a:t> for single quote,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lang="en-US" altLang="en-US" sz="2800">
                <a:latin typeface="Calibri" panose="020F0502020204030204" pitchFamily="34" charset="0"/>
              </a:rPr>
              <a:t> for double quote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593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en-US" altLang="en-US" sz="2800">
                <a:latin typeface="Calibri" panose="020F0502020204030204" pitchFamily="34" charset="0"/>
              </a:rPr>
              <a:t> for a literal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en-US" sz="2800">
                <a:latin typeface="Calibri" panose="020F0502020204030204" pitchFamily="34" charset="0"/>
              </a:rPr>
              <a:t> character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546100" y="1763713"/>
            <a:ext cx="9159875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</a:rPr>
              <a:t>('Most mathematicians write a\\b instead of a%b.')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Most mathematicians write a\b instead of a%b.</a:t>
            </a:r>
          </a:p>
        </p:txBody>
      </p:sp>
      <p:sp>
        <p:nvSpPr>
          <p:cNvPr id="89091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593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en-US" altLang="en-US" sz="2800">
                <a:latin typeface="Calibri" panose="020F0502020204030204" pitchFamily="34" charset="0"/>
              </a:rPr>
              <a:t> for a literal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en-US" sz="2800">
                <a:latin typeface="Calibri" panose="020F0502020204030204" pitchFamily="34" charset="0"/>
              </a:rPr>
              <a:t> character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4"/>
          <p:cNvSpPr txBox="1">
            <a:spLocks noChangeArrowheads="1"/>
          </p:cNvSpPr>
          <p:nvPr/>
        </p:nvSpPr>
        <p:spPr bwMode="auto">
          <a:xfrm>
            <a:off x="925513" y="2800350"/>
            <a:ext cx="60642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Common pattern with </a:t>
            </a:r>
            <a:r>
              <a:rPr lang="en-US" altLang="en-US" sz="2800" i="1">
                <a:latin typeface="Calibri" panose="020F0502020204030204" pitchFamily="34" charset="0"/>
              </a:rPr>
              <a:t>escape sequences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91139" name="Text Box 2"/>
          <p:cNvSpPr txBox="1">
            <a:spLocks noChangeArrowheads="1"/>
          </p:cNvSpPr>
          <p:nvPr/>
        </p:nvSpPr>
        <p:spPr bwMode="auto">
          <a:xfrm>
            <a:off x="546100" y="1763713"/>
            <a:ext cx="9159875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</a:rPr>
              <a:t>('Most mathematicians write a\\b instead of a%b.')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Most mathematicians write a\b instead of a%b.</a:t>
            </a: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593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en-US" altLang="en-US" sz="2800">
                <a:latin typeface="Calibri" panose="020F0502020204030204" pitchFamily="34" charset="0"/>
              </a:rPr>
              <a:t> for a literal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en-US" sz="2800">
                <a:latin typeface="Calibri" panose="020F0502020204030204" pitchFamily="34" charset="0"/>
              </a:rPr>
              <a:t> character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4"/>
          <p:cNvSpPr txBox="1">
            <a:spLocks noChangeArrowheads="1"/>
          </p:cNvSpPr>
          <p:nvPr/>
        </p:nvSpPr>
        <p:spPr bwMode="auto">
          <a:xfrm>
            <a:off x="925513" y="2800350"/>
            <a:ext cx="78041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Common pattern with </a:t>
            </a:r>
            <a:r>
              <a:rPr lang="en-US" altLang="en-US" sz="2800" i="1">
                <a:latin typeface="Calibri" panose="020F0502020204030204" pitchFamily="34" charset="0"/>
              </a:rPr>
              <a:t>escape sequences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Use a character to mean "what follows is special"</a:t>
            </a:r>
          </a:p>
        </p:txBody>
      </p:sp>
      <p:sp>
        <p:nvSpPr>
          <p:cNvPr id="93187" name="Text Box 2"/>
          <p:cNvSpPr txBox="1">
            <a:spLocks noChangeArrowheads="1"/>
          </p:cNvSpPr>
          <p:nvPr/>
        </p:nvSpPr>
        <p:spPr bwMode="auto">
          <a:xfrm>
            <a:off x="546100" y="1763713"/>
            <a:ext cx="9159875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</a:rPr>
              <a:t>('Most mathematicians write a\\b instead of a%b.')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Most mathematicians write a\b instead of a%b.</a:t>
            </a:r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593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en-US" altLang="en-US" sz="2800">
                <a:latin typeface="Calibri" panose="020F0502020204030204" pitchFamily="34" charset="0"/>
              </a:rPr>
              <a:t> for a literal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en-US" sz="2800">
                <a:latin typeface="Calibri" panose="020F0502020204030204" pitchFamily="34" charset="0"/>
              </a:rPr>
              <a:t> character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4"/>
          <p:cNvSpPr txBox="1">
            <a:spLocks noChangeArrowheads="1"/>
          </p:cNvSpPr>
          <p:nvPr/>
        </p:nvSpPr>
        <p:spPr bwMode="auto">
          <a:xfrm>
            <a:off x="925513" y="2800350"/>
            <a:ext cx="780415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Common pattern with </a:t>
            </a:r>
            <a:r>
              <a:rPr lang="en-US" altLang="en-US" sz="2800" i="1">
                <a:latin typeface="Calibri" panose="020F0502020204030204" pitchFamily="34" charset="0"/>
              </a:rPr>
              <a:t>escape sequences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Use a character to mean "what follows is special"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Double it up to mean "that character itself"</a:t>
            </a:r>
          </a:p>
        </p:txBody>
      </p:sp>
      <p:sp>
        <p:nvSpPr>
          <p:cNvPr id="95235" name="Text Box 2"/>
          <p:cNvSpPr txBox="1">
            <a:spLocks noChangeArrowheads="1"/>
          </p:cNvSpPr>
          <p:nvPr/>
        </p:nvSpPr>
        <p:spPr bwMode="auto">
          <a:xfrm>
            <a:off x="546100" y="1763713"/>
            <a:ext cx="9159875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</a:rPr>
              <a:t>('Most mathematicians write a\\b instead of a%b.')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Most mathematicians write a\b instead of a%b.</a:t>
            </a: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593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en-US" altLang="en-US" sz="2800">
                <a:latin typeface="Calibri" panose="020F0502020204030204" pitchFamily="34" charset="0"/>
              </a:rPr>
              <a:t> for a literal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en-US" sz="2800">
                <a:latin typeface="Calibri" panose="020F0502020204030204" pitchFamily="34" charset="0"/>
              </a:rPr>
              <a:t> character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4"/>
          <p:cNvSpPr txBox="1">
            <a:spLocks noChangeArrowheads="1"/>
          </p:cNvSpPr>
          <p:nvPr/>
        </p:nvSpPr>
        <p:spPr bwMode="auto">
          <a:xfrm>
            <a:off x="927100" y="841375"/>
            <a:ext cx="75787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triple quotes (either kind) for multi-line strings</a:t>
            </a:r>
            <a:endParaRPr lang="en-US" altLang="en-US" sz="2800"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4"/>
          <p:cNvSpPr txBox="1">
            <a:spLocks noChangeArrowheads="1"/>
          </p:cNvSpPr>
          <p:nvPr/>
        </p:nvSpPr>
        <p:spPr bwMode="auto">
          <a:xfrm>
            <a:off x="927100" y="841375"/>
            <a:ext cx="75787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triple quotes (either kind) for multi-line strings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99331" name="Text Box 2"/>
          <p:cNvSpPr txBox="1">
            <a:spLocks noChangeArrowheads="1"/>
          </p:cNvSpPr>
          <p:nvPr/>
        </p:nvSpPr>
        <p:spPr bwMode="auto">
          <a:xfrm>
            <a:off x="547688" y="1874838"/>
            <a:ext cx="4492625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quote = """We can only see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short distance ahead,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 we can see plenty there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that needs to be done."""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547688" y="1874838"/>
            <a:ext cx="4492625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quote = """We can only see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short distance ahea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d,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bu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we can see plenty there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that needs to be done."""</a:t>
            </a:r>
          </a:p>
        </p:txBody>
      </p:sp>
      <p:graphicFrame>
        <p:nvGraphicFramePr>
          <p:cNvPr id="440356" name="Group 36"/>
          <p:cNvGraphicFramePr>
            <a:graphicFrameLocks noGrp="1"/>
          </p:cNvGraphicFramePr>
          <p:nvPr/>
        </p:nvGraphicFramePr>
        <p:xfrm>
          <a:off x="6596063" y="3257550"/>
          <a:ext cx="2266950" cy="519113"/>
        </p:xfrm>
        <a:graphic>
          <a:graphicData uri="http://schemas.openxmlformats.org/drawingml/2006/table">
            <a:tbl>
              <a:tblPr/>
              <a:tblGrid>
                <a:gridCol w="42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48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9113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</a:t>
                      </a:r>
                    </a:p>
                  </a:txBody>
                  <a:tcPr marT="26812" marB="268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</a:t>
                      </a:r>
                    </a:p>
                  </a:txBody>
                  <a:tcPr marT="26812" marB="268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\n</a:t>
                      </a:r>
                    </a:p>
                  </a:txBody>
                  <a:tcPr marT="26812" marB="268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T="26812" marB="268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</a:t>
                      </a:r>
                    </a:p>
                  </a:txBody>
                  <a:tcPr marT="26812" marB="268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1393" name="Group 40"/>
          <p:cNvGrpSpPr>
            <a:grpSpLocks/>
          </p:cNvGrpSpPr>
          <p:nvPr/>
        </p:nvGrpSpPr>
        <p:grpSpPr bwMode="auto">
          <a:xfrm>
            <a:off x="4464050" y="2339975"/>
            <a:ext cx="346075" cy="346075"/>
            <a:chOff x="2413" y="2635"/>
            <a:chExt cx="253" cy="254"/>
          </a:xfrm>
        </p:grpSpPr>
        <p:sp>
          <p:nvSpPr>
            <p:cNvPr id="101401" name="AutoShape 37"/>
            <p:cNvSpPr>
              <a:spLocks/>
            </p:cNvSpPr>
            <p:nvPr/>
          </p:nvSpPr>
          <p:spPr bwMode="auto">
            <a:xfrm>
              <a:off x="2413" y="2635"/>
              <a:ext cx="36" cy="254"/>
            </a:xfrm>
            <a:prstGeom prst="leftBracket">
              <a:avLst>
                <a:gd name="adj" fmla="val 58796"/>
              </a:avLst>
            </a:prstGeom>
            <a:noFill/>
            <a:ln w="1905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101402" name="Line 38"/>
            <p:cNvSpPr>
              <a:spLocks noChangeShapeType="1"/>
            </p:cNvSpPr>
            <p:nvPr/>
          </p:nvSpPr>
          <p:spPr bwMode="auto">
            <a:xfrm>
              <a:off x="2449" y="2889"/>
              <a:ext cx="217" cy="0"/>
            </a:xfrm>
            <a:prstGeom prst="line">
              <a:avLst/>
            </a:prstGeom>
            <a:noFill/>
            <a:ln w="1905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1403" name="Line 39"/>
            <p:cNvSpPr>
              <a:spLocks noChangeShapeType="1"/>
            </p:cNvSpPr>
            <p:nvPr/>
          </p:nvSpPr>
          <p:spPr bwMode="auto">
            <a:xfrm>
              <a:off x="2449" y="2635"/>
              <a:ext cx="217" cy="0"/>
            </a:xfrm>
            <a:prstGeom prst="line">
              <a:avLst/>
            </a:prstGeom>
            <a:noFill/>
            <a:ln w="1905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01394" name="Group 41"/>
          <p:cNvGrpSpPr>
            <a:grpSpLocks/>
          </p:cNvGrpSpPr>
          <p:nvPr/>
        </p:nvGrpSpPr>
        <p:grpSpPr bwMode="auto">
          <a:xfrm flipH="1">
            <a:off x="661988" y="2681288"/>
            <a:ext cx="346075" cy="346075"/>
            <a:chOff x="2413" y="2635"/>
            <a:chExt cx="253" cy="254"/>
          </a:xfrm>
        </p:grpSpPr>
        <p:sp>
          <p:nvSpPr>
            <p:cNvPr id="101398" name="AutoShape 42"/>
            <p:cNvSpPr>
              <a:spLocks/>
            </p:cNvSpPr>
            <p:nvPr/>
          </p:nvSpPr>
          <p:spPr bwMode="auto">
            <a:xfrm>
              <a:off x="2413" y="2635"/>
              <a:ext cx="36" cy="254"/>
            </a:xfrm>
            <a:prstGeom prst="leftBracket">
              <a:avLst>
                <a:gd name="adj" fmla="val 58796"/>
              </a:avLst>
            </a:prstGeom>
            <a:noFill/>
            <a:ln w="1905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101399" name="Line 43"/>
            <p:cNvSpPr>
              <a:spLocks noChangeShapeType="1"/>
            </p:cNvSpPr>
            <p:nvPr/>
          </p:nvSpPr>
          <p:spPr bwMode="auto">
            <a:xfrm>
              <a:off x="2449" y="2889"/>
              <a:ext cx="217" cy="0"/>
            </a:xfrm>
            <a:prstGeom prst="line">
              <a:avLst/>
            </a:prstGeom>
            <a:noFill/>
            <a:ln w="1905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1400" name="Line 44"/>
            <p:cNvSpPr>
              <a:spLocks noChangeShapeType="1"/>
            </p:cNvSpPr>
            <p:nvPr/>
          </p:nvSpPr>
          <p:spPr bwMode="auto">
            <a:xfrm>
              <a:off x="2449" y="2635"/>
              <a:ext cx="217" cy="0"/>
            </a:xfrm>
            <a:prstGeom prst="line">
              <a:avLst/>
            </a:prstGeom>
            <a:noFill/>
            <a:ln w="1905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01395" name="Line 45"/>
          <p:cNvSpPr>
            <a:spLocks noChangeShapeType="1"/>
          </p:cNvSpPr>
          <p:nvPr/>
        </p:nvSpPr>
        <p:spPr bwMode="auto">
          <a:xfrm flipH="1" flipV="1">
            <a:off x="4875213" y="2570163"/>
            <a:ext cx="1547812" cy="860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1396" name="Line 46"/>
          <p:cNvSpPr>
            <a:spLocks noChangeShapeType="1"/>
          </p:cNvSpPr>
          <p:nvPr/>
        </p:nvSpPr>
        <p:spPr bwMode="auto">
          <a:xfrm flipH="1" flipV="1">
            <a:off x="1065213" y="2968625"/>
            <a:ext cx="5357812" cy="461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1397" name="Text Box 4"/>
          <p:cNvSpPr txBox="1">
            <a:spLocks noChangeArrowheads="1"/>
          </p:cNvSpPr>
          <p:nvPr/>
        </p:nvSpPr>
        <p:spPr bwMode="auto">
          <a:xfrm>
            <a:off x="927100" y="841375"/>
            <a:ext cx="75787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triple quotes (either kind) for multi-line strings</a:t>
            </a:r>
            <a:endParaRPr lang="en-US" altLang="en-US" sz="2800"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547688" y="1874838"/>
            <a:ext cx="891222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quote = """We can only see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a short distance ahead,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but we can see plenty there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that needs to be done."""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40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quote = "We can only see\na short distance" + \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ahead,\nbut we can see plenty there\nthat" + \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needs to be done."</a:t>
            </a:r>
          </a:p>
        </p:txBody>
      </p:sp>
      <p:sp>
        <p:nvSpPr>
          <p:cNvPr id="103427" name="Text Box 4"/>
          <p:cNvSpPr txBox="1">
            <a:spLocks noChangeArrowheads="1"/>
          </p:cNvSpPr>
          <p:nvPr/>
        </p:nvSpPr>
        <p:spPr bwMode="auto">
          <a:xfrm>
            <a:off x="927100" y="841375"/>
            <a:ext cx="75787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triple quotes (either kind) for multi-line strings</a:t>
            </a:r>
            <a:endParaRPr lang="en-US" altLang="en-US" sz="2800"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485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sequences of characters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No separate character type: just a string of length 1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Indexed exactly like lists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546100" y="3017838"/>
            <a:ext cx="9159875" cy="282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name = 'Darwin'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(name[0], name[-1])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3210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have methods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3210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have methods</a:t>
            </a:r>
          </a:p>
        </p:txBody>
      </p:sp>
      <p:sp>
        <p:nvSpPr>
          <p:cNvPr id="107523" name="Text Box 2"/>
          <p:cNvSpPr txBox="1">
            <a:spLocks noChangeArrowheads="1"/>
          </p:cNvSpPr>
          <p:nvPr/>
        </p:nvSpPr>
        <p:spPr bwMode="auto">
          <a:xfrm>
            <a:off x="258763" y="1762125"/>
            <a:ext cx="9159875" cy="483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name = 'newTON'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(name.capitalize(), name.upper(), name.lower())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Newton NEWTON newton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3210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have methods</a:t>
            </a:r>
          </a:p>
        </p:txBody>
      </p:sp>
      <p:sp>
        <p:nvSpPr>
          <p:cNvPr id="109571" name="Text Box 2"/>
          <p:cNvSpPr txBox="1">
            <a:spLocks noChangeArrowheads="1"/>
          </p:cNvSpPr>
          <p:nvPr/>
        </p:nvSpPr>
        <p:spPr bwMode="auto">
          <a:xfrm>
            <a:off x="258763" y="1762125"/>
            <a:ext cx="9159875" cy="483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name = 'newTON'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(name.capitalize(), name.upper(), name.lower())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Newton NEWTON newton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dna = 'acggtggtcac'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(dna.count('g'), dna.count('x'))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4 0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3210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have methods</a:t>
            </a:r>
          </a:p>
        </p:txBody>
      </p:sp>
      <p:sp>
        <p:nvSpPr>
          <p:cNvPr id="111619" name="Text Box 2"/>
          <p:cNvSpPr txBox="1">
            <a:spLocks noChangeArrowheads="1"/>
          </p:cNvSpPr>
          <p:nvPr/>
        </p:nvSpPr>
        <p:spPr bwMode="auto">
          <a:xfrm>
            <a:off x="258763" y="1762125"/>
            <a:ext cx="9159875" cy="483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name = 'newTON'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(name.capitalize(), name.upper(), name.lower())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Newton NEWTON newton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dna = 'acggtggtcac'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(dna.count('g'), dna.count('x'))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4 0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(dna.find('t'), dna.find('t', 5), dna.find('x'))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7 -1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3210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have methods</a:t>
            </a:r>
          </a:p>
        </p:txBody>
      </p:sp>
      <p:sp>
        <p:nvSpPr>
          <p:cNvPr id="113667" name="Text Box 2"/>
          <p:cNvSpPr txBox="1">
            <a:spLocks noChangeArrowheads="1"/>
          </p:cNvSpPr>
          <p:nvPr/>
        </p:nvSpPr>
        <p:spPr bwMode="auto">
          <a:xfrm>
            <a:off x="258763" y="1762125"/>
            <a:ext cx="9159875" cy="483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name = 'newTON'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(name.capitalize(), name.upper(), name.lower())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Newton NEWTON newton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dna = 'acggtggtcac'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(dna.count('g'), dna.count('x'))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4 0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(dna.find('t'), dna.find('t', 5), dna.find('x'))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7 -1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(dna.replace('t', 'x'))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acggxggxcac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3210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have methods</a:t>
            </a:r>
          </a:p>
        </p:txBody>
      </p:sp>
      <p:sp>
        <p:nvSpPr>
          <p:cNvPr id="115715" name="Text Box 2"/>
          <p:cNvSpPr txBox="1">
            <a:spLocks noChangeArrowheads="1"/>
          </p:cNvSpPr>
          <p:nvPr/>
        </p:nvSpPr>
        <p:spPr bwMode="auto">
          <a:xfrm>
            <a:off x="258763" y="1762125"/>
            <a:ext cx="9159875" cy="483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name = 'newTON'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(name.capitalize(), name.upper(), name.lower())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Newton NEWTON newton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dna = 'acggtggtcac'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(dna.count('g'), dna.count('x'))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4 0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(dna.find('t'), dna.find('t', 5), dna.find('x'))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7 -1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(dna.replace('t', 'x'))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acggxggxcac 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(dna.replace('gt', ''))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acggcac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8831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chain method calls together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8831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chain method calls together</a:t>
            </a:r>
          </a:p>
        </p:txBody>
      </p:sp>
      <p:sp>
        <p:nvSpPr>
          <p:cNvPr id="119811" name="Text Box 2"/>
          <p:cNvSpPr txBox="1">
            <a:spLocks noChangeArrowheads="1"/>
          </p:cNvSpPr>
          <p:nvPr/>
        </p:nvSpPr>
        <p:spPr bwMode="auto">
          <a:xfrm>
            <a:off x="546100" y="1762125"/>
            <a:ext cx="9159875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element = 'cesium'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(element.upper().center(10, '.'))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8831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chain method calls together</a:t>
            </a:r>
          </a:p>
        </p:txBody>
      </p:sp>
      <p:sp>
        <p:nvSpPr>
          <p:cNvPr id="121859" name="Text Box 2"/>
          <p:cNvSpPr txBox="1">
            <a:spLocks noChangeArrowheads="1"/>
          </p:cNvSpPr>
          <p:nvPr/>
        </p:nvSpPr>
        <p:spPr bwMode="auto">
          <a:xfrm>
            <a:off x="546100" y="1762125"/>
            <a:ext cx="9159875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element = 'cesium'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bg2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2400">
                <a:latin typeface="Courier New" panose="02070309020205020404" pitchFamily="49" charset="0"/>
              </a:rPr>
              <a:t>element.upper()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.center(10, '.'))</a:t>
            </a:r>
          </a:p>
        </p:txBody>
      </p:sp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1306513" y="3146425"/>
            <a:ext cx="33496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convert to upper case</a:t>
            </a:r>
          </a:p>
        </p:txBody>
      </p:sp>
      <p:sp>
        <p:nvSpPr>
          <p:cNvPr id="121861" name="Line 5"/>
          <p:cNvSpPr>
            <a:spLocks noChangeShapeType="1"/>
          </p:cNvSpPr>
          <p:nvPr/>
        </p:nvSpPr>
        <p:spPr bwMode="auto">
          <a:xfrm flipV="1">
            <a:off x="3111500" y="2627313"/>
            <a:ext cx="0" cy="6921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8831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chain method calls together</a:t>
            </a:r>
          </a:p>
        </p:txBody>
      </p:sp>
      <p:sp>
        <p:nvSpPr>
          <p:cNvPr id="123907" name="Text Box 2"/>
          <p:cNvSpPr txBox="1">
            <a:spLocks noChangeArrowheads="1"/>
          </p:cNvSpPr>
          <p:nvPr/>
        </p:nvSpPr>
        <p:spPr bwMode="auto">
          <a:xfrm>
            <a:off x="546100" y="1762125"/>
            <a:ext cx="9159875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element = 'cesium'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bg2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(element.upper().</a:t>
            </a:r>
            <a:r>
              <a:rPr lang="en-US" altLang="en-US" sz="2400">
                <a:latin typeface="Courier New" panose="02070309020205020404" pitchFamily="49" charset="0"/>
              </a:rPr>
              <a:t>center(10, '.')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23908" name="Text Box 4"/>
          <p:cNvSpPr txBox="1">
            <a:spLocks noChangeArrowheads="1"/>
          </p:cNvSpPr>
          <p:nvPr/>
        </p:nvSpPr>
        <p:spPr bwMode="auto">
          <a:xfrm>
            <a:off x="3187700" y="3146425"/>
            <a:ext cx="292893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center in a field</a:t>
            </a:r>
          </a:p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10 characters wide</a:t>
            </a:r>
          </a:p>
        </p:txBody>
      </p:sp>
      <p:sp>
        <p:nvSpPr>
          <p:cNvPr id="123909" name="Line 5"/>
          <p:cNvSpPr>
            <a:spLocks noChangeShapeType="1"/>
          </p:cNvSpPr>
          <p:nvPr/>
        </p:nvSpPr>
        <p:spPr bwMode="auto">
          <a:xfrm flipV="1">
            <a:off x="4672013" y="2627313"/>
            <a:ext cx="0" cy="6921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8450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800">
                <a:latin typeface="Calibri" panose="020F0502020204030204" pitchFamily="34" charset="0"/>
              </a:rPr>
              <a:t> iterates through characters</a:t>
            </a:r>
            <a:endParaRPr lang="en-US" altLang="en-US" sz="2800"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8831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chain method calls together</a:t>
            </a:r>
          </a:p>
        </p:txBody>
      </p:sp>
      <p:sp>
        <p:nvSpPr>
          <p:cNvPr id="125955" name="Text Box 2"/>
          <p:cNvSpPr txBox="1">
            <a:spLocks noChangeArrowheads="1"/>
          </p:cNvSpPr>
          <p:nvPr/>
        </p:nvSpPr>
        <p:spPr bwMode="auto">
          <a:xfrm>
            <a:off x="546100" y="1762125"/>
            <a:ext cx="9159875" cy="156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element = 'cesium'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(element.upper().center(10, '.'))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8000"/>
                </a:solidFill>
                <a:latin typeface="Courier New" panose="02070309020205020404" pitchFamily="49" charset="0"/>
              </a:rPr>
              <a:t>..CESIUM..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1"/>
          <p:cNvSpPr>
            <a:spLocks noChangeArrowheads="1"/>
          </p:cNvSpPr>
          <p:nvPr/>
        </p:nvSpPr>
        <p:spPr bwMode="auto">
          <a:xfrm>
            <a:off x="1476375" y="6142038"/>
            <a:ext cx="65024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2400">
                <a:latin typeface="Calibri" panose="020F0502020204030204" pitchFamily="34" charset="0"/>
              </a:rPr>
              <a:t>See: </a:t>
            </a:r>
            <a:r>
              <a:rPr lang="en-GB" altLang="en-US" sz="2400">
                <a:solidFill>
                  <a:schemeClr val="accent2"/>
                </a:solidFill>
                <a:latin typeface="Calibri" panose="020F0502020204030204" pitchFamily="34" charset="0"/>
              </a:rPr>
              <a:t>https://docs.python.org/2/howto/regex.html </a:t>
            </a:r>
            <a:endParaRPr lang="en-GB" altLang="en-US" sz="2400">
              <a:latin typeface="Calibri" panose="020F0502020204030204" pitchFamily="34" charset="0"/>
            </a:endParaRPr>
          </a:p>
        </p:txBody>
      </p:sp>
      <p:sp>
        <p:nvSpPr>
          <p:cNvPr id="128003" name="Title 3"/>
          <p:cNvSpPr>
            <a:spLocks noGrp="1"/>
          </p:cNvSpPr>
          <p:nvPr>
            <p:ph type="title" idx="4294967295"/>
          </p:nvPr>
        </p:nvSpPr>
        <p:spPr>
          <a:xfrm>
            <a:off x="604838" y="438150"/>
            <a:ext cx="9072562" cy="941388"/>
          </a:xfrm>
        </p:spPr>
        <p:txBody>
          <a:bodyPr/>
          <a:lstStyle/>
          <a:p>
            <a:pPr eaLnBrk="1" hangingPunct="1"/>
            <a:r>
              <a:rPr lang="en-GB" altLang="en-US" sz="4000" smtClean="0"/>
              <a:t>The power of </a:t>
            </a:r>
            <a:r>
              <a:rPr lang="en-GB" altLang="en-US" sz="4000" b="1" smtClean="0"/>
              <a:t>regular expressions</a:t>
            </a:r>
          </a:p>
        </p:txBody>
      </p:sp>
      <p:sp>
        <p:nvSpPr>
          <p:cNvPr id="130049" name="Rectangle 1"/>
          <p:cNvSpPr>
            <a:spLocks noChangeArrowheads="1"/>
          </p:cNvSpPr>
          <p:nvPr/>
        </p:nvSpPr>
        <p:spPr bwMode="auto">
          <a:xfrm>
            <a:off x="661988" y="1474788"/>
            <a:ext cx="8813800" cy="43862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sz="2800" dirty="0">
                <a:latin typeface="+mn-lt"/>
              </a:rPr>
              <a:t>When programming in any language you will want to know about </a:t>
            </a:r>
            <a:r>
              <a:rPr lang="en-GB" sz="2800" i="1" dirty="0">
                <a:latin typeface="+mn-lt"/>
              </a:rPr>
              <a:t>regular expressions </a:t>
            </a:r>
            <a:r>
              <a:rPr lang="en-GB" sz="2800" dirty="0">
                <a:latin typeface="+mn-lt"/>
              </a:rPr>
              <a:t>– for advanced string/text processing. In Python use the "re" library. Example uses are:</a:t>
            </a: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GB" sz="1400" dirty="0">
              <a:latin typeface="Arial Unicode MS" pitchFamily="34" charset="-128"/>
            </a:endParaRP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GB" sz="1400" dirty="0">
              <a:latin typeface="Arial Unicode MS" pitchFamily="34" charset="-128"/>
            </a:endParaRPr>
          </a:p>
          <a:p>
            <a:pPr marL="1160463" indent="-116046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/&lt;([A-Z][A-Z0-9]*)\b[^&gt;]*&gt;(.*?)&lt;/\1&gt;/   </a:t>
            </a:r>
            <a:r>
              <a:rPr lang="en-GB" sz="2000" dirty="0">
                <a:latin typeface="Calibri" panose="020F0502020204030204" pitchFamily="34" charset="0"/>
              </a:rPr>
              <a:t>Matches the opening and closing pair of any HTML tag; captures tag name and content.</a:t>
            </a:r>
          </a:p>
          <a:p>
            <a:pPr marL="1160463" indent="-116046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GB" sz="2000" dirty="0">
              <a:latin typeface="Calibri" panose="020F0502020204030204" pitchFamily="34" charset="0"/>
            </a:endParaRPr>
          </a:p>
          <a:p>
            <a:pPr marL="1160463" indent="-116046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/b[</a:t>
            </a:r>
            <a:r>
              <a:rPr lang="en-GB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aeiou</a:t>
            </a:r>
            <a:r>
              <a:rPr lang="en-GB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]+t/  </a:t>
            </a:r>
            <a:r>
              <a:rPr lang="en-GB" sz="2000" dirty="0">
                <a:latin typeface="Calibri" panose="020F0502020204030204" pitchFamily="34" charset="0"/>
              </a:rPr>
              <a:t>Matches "bat" and "bit" etc, but also "boot" and "boat".</a:t>
            </a:r>
          </a:p>
          <a:p>
            <a:pPr marL="1160463" indent="-116046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GB" sz="2000" dirty="0">
              <a:latin typeface="Calibri" panose="020F0502020204030204" pitchFamily="34" charset="0"/>
            </a:endParaRPr>
          </a:p>
          <a:p>
            <a:pPr marL="1171575" indent="-117157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/(\[0-9]{1,3})\.(\[0-9]{1,3})\.(\[0-9]{1,3})\.(\[0-9]{1,3})/     </a:t>
            </a:r>
            <a:r>
              <a:rPr lang="en-GB" sz="2000" dirty="0">
                <a:latin typeface="Calibri" panose="020F0502020204030204" pitchFamily="34" charset="0"/>
              </a:rPr>
              <a:t>Matches any IP </a:t>
            </a:r>
            <a:r>
              <a:rPr lang="en-GB" sz="2000" dirty="0">
                <a:latin typeface="+mn-lt"/>
              </a:rPr>
              <a:t>address ((e.g. 66.70.7.154 ) and </a:t>
            </a:r>
            <a:r>
              <a:rPr lang="en-GB" sz="2000" dirty="0">
                <a:latin typeface="Calibri" panose="020F0502020204030204" pitchFamily="34" charset="0"/>
              </a:rPr>
              <a:t>captures the each number for re-use.</a:t>
            </a:r>
            <a:endParaRPr lang="en-GB" sz="2000" dirty="0">
              <a:latin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8450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800">
                <a:latin typeface="Calibri" panose="020F0502020204030204" pitchFamily="34" charset="0"/>
              </a:rPr>
              <a:t> iterates through characters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546100" y="1722438"/>
            <a:ext cx="91598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name = 'Darwin'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c 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name: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1026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either ' or " (as long as they match)</a:t>
            </a:r>
            <a:endParaRPr lang="en-US" altLang="en-US" sz="2800"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1026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either ' or " (as long as they match)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546100" y="1820863"/>
            <a:ext cx="9159875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('Alan', "Turing")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Alan Turing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KRI-stfc-nerc-ceda-ncas-nceo-softwarecarpentry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softwarecarpentry-Presentation-Template.pptx" id="{3B8AF6F5-812E-41B1-BAB1-E35F4A3D09E8}" vid="{C9AE9EAB-9635-41B0-B34C-FD6CE403B25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UKRI-stfc-nerc-ceda-ncas-nceo-softwarecarpentry-Presentation-Template</Template>
  <TotalTime>13010</TotalTime>
  <Words>1779</Words>
  <Application>Microsoft Office PowerPoint</Application>
  <PresentationFormat>Custom</PresentationFormat>
  <Paragraphs>372</Paragraphs>
  <Slides>61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0" baseType="lpstr">
      <vt:lpstr>Arial</vt:lpstr>
      <vt:lpstr>Arial Unicode MS</vt:lpstr>
      <vt:lpstr>Calibri</vt:lpstr>
      <vt:lpstr>Times New Roman</vt:lpstr>
      <vt:lpstr>MS PGothic</vt:lpstr>
      <vt:lpstr>Courier New</vt:lpstr>
      <vt:lpstr>DFKai-SB</vt:lpstr>
      <vt:lpstr>Wingdings</vt:lpstr>
      <vt:lpstr>UKRI-stfc-nerc-ceda-ncas-nceo-softwarecarpentry-Presentation-Template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power of regular expressions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 Wilson</dc:creator>
  <cp:lastModifiedBy>Godfrey, Tommy (STFC,RAL,RALSP)</cp:lastModifiedBy>
  <cp:revision>267</cp:revision>
  <cp:lastPrinted>1601-01-01T00:00:00Z</cp:lastPrinted>
  <dcterms:created xsi:type="dcterms:W3CDTF">2010-10-10T22:29:27Z</dcterms:created>
  <dcterms:modified xsi:type="dcterms:W3CDTF">2018-10-09T09:35:47Z</dcterms:modified>
</cp:coreProperties>
</file>