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42"/>
  </p:notesMasterIdLst>
  <p:handoutMasterIdLst>
    <p:handoutMasterId r:id="rId43"/>
  </p:handoutMasterIdLst>
  <p:sldIdLst>
    <p:sldId id="479" r:id="rId2"/>
    <p:sldId id="439" r:id="rId3"/>
    <p:sldId id="447" r:id="rId4"/>
    <p:sldId id="448" r:id="rId5"/>
    <p:sldId id="454" r:id="rId6"/>
    <p:sldId id="449" r:id="rId7"/>
    <p:sldId id="450" r:id="rId8"/>
    <p:sldId id="451" r:id="rId9"/>
    <p:sldId id="452" r:id="rId10"/>
    <p:sldId id="440" r:id="rId11"/>
    <p:sldId id="455" r:id="rId12"/>
    <p:sldId id="463" r:id="rId13"/>
    <p:sldId id="464" r:id="rId14"/>
    <p:sldId id="456" r:id="rId15"/>
    <p:sldId id="457" r:id="rId16"/>
    <p:sldId id="458" r:id="rId17"/>
    <p:sldId id="459" r:id="rId18"/>
    <p:sldId id="460" r:id="rId19"/>
    <p:sldId id="461" r:id="rId20"/>
    <p:sldId id="441" r:id="rId21"/>
    <p:sldId id="465" r:id="rId22"/>
    <p:sldId id="442" r:id="rId23"/>
    <p:sldId id="466" r:id="rId24"/>
    <p:sldId id="443" r:id="rId25"/>
    <p:sldId id="467" r:id="rId26"/>
    <p:sldId id="444" r:id="rId27"/>
    <p:sldId id="468" r:id="rId28"/>
    <p:sldId id="469" r:id="rId29"/>
    <p:sldId id="470" r:id="rId30"/>
    <p:sldId id="471" r:id="rId31"/>
    <p:sldId id="445" r:id="rId32"/>
    <p:sldId id="472" r:id="rId33"/>
    <p:sldId id="473" r:id="rId34"/>
    <p:sldId id="474" r:id="rId35"/>
    <p:sldId id="446" r:id="rId36"/>
    <p:sldId id="475" r:id="rId37"/>
    <p:sldId id="476" r:id="rId38"/>
    <p:sldId id="477" r:id="rId39"/>
    <p:sldId id="478" r:id="rId40"/>
    <p:sldId id="282" r:id="rId41"/>
  </p:sldIdLst>
  <p:sldSz cx="10080625" cy="7559675"/>
  <p:notesSz cx="7772400" cy="10058400"/>
  <p:defaultTextStyle>
    <a:defPPr>
      <a:defRPr lang="en-GB"/>
    </a:defPPr>
    <a:lvl1pPr algn="l" defTabSz="457200" rtl="0" eaLnBrk="0" fontAlgn="base" hangingPunct="0">
      <a:spcBef>
        <a:spcPct val="0"/>
      </a:spcBef>
      <a:spcAft>
        <a:spcPct val="0"/>
      </a:spcAft>
      <a:defRPr kern="1200">
        <a:solidFill>
          <a:schemeClr val="tx1"/>
        </a:solidFill>
        <a:latin typeface="Arial" panose="020B0604020202020204" pitchFamily="34" charset="0"/>
        <a:ea typeface="Arial Unicode MS" pitchFamily="34" charset="-128"/>
        <a:cs typeface="+mn-cs"/>
      </a:defRPr>
    </a:lvl1pPr>
    <a:lvl2pPr marL="742950" indent="-285750" algn="l" defTabSz="457200" rtl="0" eaLnBrk="0" fontAlgn="base" hangingPunct="0">
      <a:spcBef>
        <a:spcPct val="0"/>
      </a:spcBef>
      <a:spcAft>
        <a:spcPct val="0"/>
      </a:spcAft>
      <a:defRPr kern="1200">
        <a:solidFill>
          <a:schemeClr val="tx1"/>
        </a:solidFill>
        <a:latin typeface="Arial" panose="020B0604020202020204" pitchFamily="34" charset="0"/>
        <a:ea typeface="Arial Unicode MS" pitchFamily="34" charset="-128"/>
        <a:cs typeface="+mn-cs"/>
      </a:defRPr>
    </a:lvl2pPr>
    <a:lvl3pPr marL="1143000" indent="-228600" algn="l" defTabSz="457200" rtl="0" eaLnBrk="0" fontAlgn="base" hangingPunct="0">
      <a:spcBef>
        <a:spcPct val="0"/>
      </a:spcBef>
      <a:spcAft>
        <a:spcPct val="0"/>
      </a:spcAft>
      <a:defRPr kern="1200">
        <a:solidFill>
          <a:schemeClr val="tx1"/>
        </a:solidFill>
        <a:latin typeface="Arial" panose="020B0604020202020204" pitchFamily="34" charset="0"/>
        <a:ea typeface="Arial Unicode MS" pitchFamily="34" charset="-128"/>
        <a:cs typeface="+mn-cs"/>
      </a:defRPr>
    </a:lvl3pPr>
    <a:lvl4pPr marL="1600200" indent="-228600" algn="l" defTabSz="457200" rtl="0" eaLnBrk="0" fontAlgn="base" hangingPunct="0">
      <a:spcBef>
        <a:spcPct val="0"/>
      </a:spcBef>
      <a:spcAft>
        <a:spcPct val="0"/>
      </a:spcAft>
      <a:defRPr kern="1200">
        <a:solidFill>
          <a:schemeClr val="tx1"/>
        </a:solidFill>
        <a:latin typeface="Arial" panose="020B0604020202020204" pitchFamily="34" charset="0"/>
        <a:ea typeface="Arial Unicode MS" pitchFamily="34" charset="-128"/>
        <a:cs typeface="+mn-cs"/>
      </a:defRPr>
    </a:lvl4pPr>
    <a:lvl5pPr marL="2057400" indent="-228600" algn="l" defTabSz="457200" rtl="0" eaLnBrk="0" fontAlgn="base" hangingPunct="0">
      <a:spcBef>
        <a:spcPct val="0"/>
      </a:spcBef>
      <a:spcAft>
        <a:spcPct val="0"/>
      </a:spcAft>
      <a:defRPr kern="1200">
        <a:solidFill>
          <a:schemeClr val="tx1"/>
        </a:solidFill>
        <a:latin typeface="Arial" panose="020B0604020202020204" pitchFamily="34" charset="0"/>
        <a:ea typeface="Arial Unicode MS"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Arial Unicode MS"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Arial Unicode MS"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Arial Unicode MS"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Arial Unicode MS"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A50021"/>
    <a:srgbClr val="000066"/>
    <a:srgbClr val="FFFF00"/>
    <a:srgbClr val="00FF00"/>
    <a:srgbClr val="00CC99"/>
    <a:srgbClr val="00FF99"/>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86" autoAdjust="0"/>
  </p:normalViewPr>
  <p:slideViewPr>
    <p:cSldViewPr>
      <p:cViewPr varScale="1">
        <p:scale>
          <a:sx n="59" d="100"/>
          <a:sy n="59" d="100"/>
        </p:scale>
        <p:origin x="1328" y="5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notesViewPr>
    <p:cSldViewPr>
      <p:cViewPr varScale="1">
        <p:scale>
          <a:sx n="49" d="100"/>
          <a:sy n="49" d="100"/>
        </p:scale>
        <p:origin x="2600" y="40"/>
      </p:cViewPr>
      <p:guideLst>
        <p:guide orient="horz" pos="2880"/>
        <p:guide pos="2160"/>
      </p:guideLst>
    </p:cSldViewPr>
  </p:notesViewPr>
  <p:gridSpacing cx="57607" cy="57607"/>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3368675" cy="503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a:lnSpc>
                <a:spcPct val="93000"/>
              </a:lnSpc>
              <a:buClr>
                <a:srgbClr val="000000"/>
              </a:buClr>
              <a:buSzPct val="100000"/>
              <a:buFont typeface="Times New Roman" charset="0"/>
              <a:buNone/>
              <a:defRPr sz="1200">
                <a:latin typeface="Arial" charset="0"/>
                <a:ea typeface="+mn-ea"/>
                <a:cs typeface="+mn-cs"/>
              </a:defRPr>
            </a:lvl1pPr>
          </a:lstStyle>
          <a:p>
            <a:pPr>
              <a:defRPr/>
            </a:pPr>
            <a:endParaRPr lang="en-CA"/>
          </a:p>
        </p:txBody>
      </p:sp>
      <p:sp>
        <p:nvSpPr>
          <p:cNvPr id="70659" name="Rectangle 3"/>
          <p:cNvSpPr>
            <a:spLocks noGrp="1" noChangeArrowheads="1"/>
          </p:cNvSpPr>
          <p:nvPr>
            <p:ph type="dt" sz="quarter" idx="1"/>
          </p:nvPr>
        </p:nvSpPr>
        <p:spPr bwMode="auto">
          <a:xfrm>
            <a:off x="4402138" y="0"/>
            <a:ext cx="3368675" cy="5032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a:lnSpc>
                <a:spcPct val="93000"/>
              </a:lnSpc>
              <a:buClr>
                <a:srgbClr val="000000"/>
              </a:buClr>
              <a:buSzPct val="100000"/>
              <a:buFont typeface="Times New Roman" charset="0"/>
              <a:buNone/>
              <a:defRPr sz="1200">
                <a:latin typeface="Arial" charset="0"/>
                <a:ea typeface="+mn-ea"/>
                <a:cs typeface="+mn-cs"/>
              </a:defRPr>
            </a:lvl1pPr>
          </a:lstStyle>
          <a:p>
            <a:pPr>
              <a:defRPr/>
            </a:pPr>
            <a:fld id="{8D813C50-F6D8-441F-88DB-563BDBAA2F2B}" type="datetime1">
              <a:rPr lang="en-CA"/>
              <a:pPr>
                <a:defRPr/>
              </a:pPr>
              <a:t>2018-10-09</a:t>
            </a:fld>
            <a:endParaRPr lang="en-CA"/>
          </a:p>
        </p:txBody>
      </p:sp>
      <p:sp>
        <p:nvSpPr>
          <p:cNvPr id="70660" name="Rectangle 4"/>
          <p:cNvSpPr>
            <a:spLocks noGrp="1" noChangeArrowheads="1"/>
          </p:cNvSpPr>
          <p:nvPr>
            <p:ph type="ftr" sz="quarter" idx="2"/>
          </p:nvPr>
        </p:nvSpPr>
        <p:spPr bwMode="auto">
          <a:xfrm>
            <a:off x="0" y="9553575"/>
            <a:ext cx="3368675" cy="5032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a:lnSpc>
                <a:spcPct val="93000"/>
              </a:lnSpc>
              <a:buClr>
                <a:srgbClr val="000000"/>
              </a:buClr>
              <a:buSzPct val="100000"/>
              <a:buFont typeface="Times New Roman" charset="0"/>
              <a:buNone/>
              <a:defRPr sz="1200">
                <a:latin typeface="Arial" charset="0"/>
                <a:ea typeface="+mn-ea"/>
                <a:cs typeface="+mn-cs"/>
              </a:defRPr>
            </a:lvl1pPr>
          </a:lstStyle>
          <a:p>
            <a:pPr>
              <a:defRPr/>
            </a:pPr>
            <a:endParaRPr lang="en-CA"/>
          </a:p>
        </p:txBody>
      </p:sp>
      <p:sp>
        <p:nvSpPr>
          <p:cNvPr id="70661" name="Rectangle 5"/>
          <p:cNvSpPr>
            <a:spLocks noGrp="1" noChangeArrowheads="1"/>
          </p:cNvSpPr>
          <p:nvPr>
            <p:ph type="sldNum" sz="quarter" idx="3"/>
          </p:nvPr>
        </p:nvSpPr>
        <p:spPr bwMode="auto">
          <a:xfrm>
            <a:off x="4402138" y="9553575"/>
            <a:ext cx="3368675" cy="5032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a:lnSpc>
                <a:spcPct val="93000"/>
              </a:lnSpc>
              <a:buClr>
                <a:srgbClr val="000000"/>
              </a:buClr>
              <a:buSzPct val="100000"/>
              <a:buFont typeface="Times New Roman" panose="02020603050405020304" pitchFamily="18" charset="0"/>
              <a:buNone/>
              <a:defRPr sz="1200"/>
            </a:lvl1pPr>
          </a:lstStyle>
          <a:p>
            <a:pPr>
              <a:defRPr/>
            </a:pPr>
            <a:fld id="{921BCC05-8155-4245-85E2-534BA1E4B049}"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ChangeArrowheads="1"/>
          </p:cNvSpPr>
          <p:nvPr>
            <p:ph type="sldImg"/>
          </p:nvPr>
        </p:nvSpPr>
        <p:spPr bwMode="auto">
          <a:xfrm>
            <a:off x="1371600" y="763588"/>
            <a:ext cx="5027613" cy="377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050" name="Rectangle 2"/>
          <p:cNvSpPr>
            <a:spLocks noGrp="1" noChangeArrowheads="1"/>
          </p:cNvSpPr>
          <p:nvPr>
            <p:ph type="body"/>
          </p:nvPr>
        </p:nvSpPr>
        <p:spPr bwMode="auto">
          <a:xfrm>
            <a:off x="777875" y="4776788"/>
            <a:ext cx="6216650" cy="45243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1" name="Rectangle 3"/>
          <p:cNvSpPr>
            <a:spLocks noGrp="1" noChangeArrowheads="1"/>
          </p:cNvSpPr>
          <p:nvPr>
            <p:ph type="hdr"/>
          </p:nvPr>
        </p:nvSpPr>
        <p:spPr bwMode="auto">
          <a:xfrm>
            <a:off x="0"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2" name="Rectangle 4"/>
          <p:cNvSpPr>
            <a:spLocks noGrp="1" noChangeArrowheads="1"/>
          </p:cNvSpPr>
          <p:nvPr>
            <p:ph type="dt"/>
          </p:nvPr>
        </p:nvSpPr>
        <p:spPr bwMode="auto">
          <a:xfrm>
            <a:off x="4398963" y="0"/>
            <a:ext cx="3371850"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3" name="Rectangle 5"/>
          <p:cNvSpPr>
            <a:spLocks noGrp="1" noChangeArrowheads="1"/>
          </p:cNvSpPr>
          <p:nvPr>
            <p:ph type="ftr"/>
          </p:nvPr>
        </p:nvSpPr>
        <p:spPr bwMode="auto">
          <a:xfrm>
            <a:off x="0"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eaLnBrk="1">
              <a:lnSpc>
                <a:spcPct val="93000"/>
              </a:lnSpc>
              <a:buClr>
                <a:srgbClr val="000000"/>
              </a:buClr>
              <a:buSzPct val="100000"/>
              <a:buFont typeface="Times New Roman" charset="0"/>
              <a:buNone/>
              <a:tabLst>
                <a:tab pos="723900" algn="l"/>
                <a:tab pos="1447800" algn="l"/>
                <a:tab pos="2171700" algn="l"/>
                <a:tab pos="2895600" algn="l"/>
              </a:tabLst>
              <a:defRPr sz="1400">
                <a:solidFill>
                  <a:srgbClr val="000000"/>
                </a:solidFill>
                <a:latin typeface="Times New Roman" charset="0"/>
                <a:ea typeface="+mn-ea"/>
                <a:cs typeface="+mn-cs"/>
              </a:defRPr>
            </a:lvl1pPr>
          </a:lstStyle>
          <a:p>
            <a:pPr>
              <a:defRPr/>
            </a:pPr>
            <a:endParaRPr lang="en-US"/>
          </a:p>
        </p:txBody>
      </p:sp>
      <p:sp>
        <p:nvSpPr>
          <p:cNvPr id="2054" name="Rectangle 6"/>
          <p:cNvSpPr>
            <a:spLocks noGrp="1" noChangeArrowheads="1"/>
          </p:cNvSpPr>
          <p:nvPr>
            <p:ph type="sldNum"/>
          </p:nvPr>
        </p:nvSpPr>
        <p:spPr bwMode="auto">
          <a:xfrm>
            <a:off x="4398963" y="9555163"/>
            <a:ext cx="3371850" cy="5016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3000"/>
              </a:lnSpc>
              <a:buClr>
                <a:srgbClr val="000000"/>
              </a:buClr>
              <a:buSzPct val="100000"/>
              <a:buFont typeface="Times New Roman" panose="02020603050405020304" pitchFamily="18" charset="0"/>
              <a:buNone/>
              <a:tabLst>
                <a:tab pos="723900" algn="l"/>
                <a:tab pos="1447800" algn="l"/>
                <a:tab pos="2171700" algn="l"/>
                <a:tab pos="2895600" algn="l"/>
              </a:tabLst>
              <a:defRPr sz="1400">
                <a:solidFill>
                  <a:srgbClr val="000000"/>
                </a:solidFill>
                <a:latin typeface="Times New Roman" panose="02020603050405020304" pitchFamily="18" charset="0"/>
              </a:defRPr>
            </a:lvl1pPr>
          </a:lstStyle>
          <a:p>
            <a:pPr>
              <a:defRPr/>
            </a:pPr>
            <a:fld id="{88153C06-C611-4F5A-82EC-627C4EDB9CF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7D2FD82A-6A5C-4CEF-8A0E-199B5FA3EC19}" type="slidenum">
              <a:rPr lang="en-US" altLang="en-US" sz="1400">
                <a:ea typeface="Arial Unicode MS" pitchFamily="34" charset="-128"/>
              </a:rPr>
              <a:pPr algn="r" eaLnBrk="1">
                <a:lnSpc>
                  <a:spcPct val="93000"/>
                </a:lnSpc>
                <a:spcBef>
                  <a:spcPct val="0"/>
                </a:spcBef>
              </a:pPr>
              <a:t>2</a:t>
            </a:fld>
            <a:endParaRPr lang="en-US" altLang="en-US" sz="1400">
              <a:ea typeface="Arial Unicode MS" pitchFamily="34" charset="-128"/>
            </a:endParaRPr>
          </a:p>
        </p:txBody>
      </p:sp>
      <p:sp>
        <p:nvSpPr>
          <p:cNvPr id="1229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229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Computer science is many things, but at its heart, it is the study of algorithms.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01CBE308-3634-4754-945B-60AFB208C249}" type="slidenum">
              <a:rPr lang="en-US" altLang="en-US" sz="1400">
                <a:ea typeface="Arial Unicode MS" pitchFamily="34" charset="-128"/>
              </a:rPr>
              <a:pPr algn="r" eaLnBrk="1">
                <a:lnSpc>
                  <a:spcPct val="93000"/>
                </a:lnSpc>
                <a:spcBef>
                  <a:spcPct val="0"/>
                </a:spcBef>
              </a:pPr>
              <a:t>11</a:t>
            </a:fld>
            <a:endParaRPr lang="en-US" altLang="en-US" sz="1400">
              <a:ea typeface="Arial Unicode MS" pitchFamily="34" charset="-128"/>
            </a:endParaRPr>
          </a:p>
        </p:txBody>
      </p:sp>
      <p:sp>
        <p:nvSpPr>
          <p:cNvPr id="3072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072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plants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E0692155-74C5-4557-9135-9F591F452FD8}" type="slidenum">
              <a:rPr lang="en-US" altLang="en-US" sz="1400">
                <a:ea typeface="Arial Unicode MS" pitchFamily="34" charset="-128"/>
              </a:rPr>
              <a:pPr algn="r" eaLnBrk="1">
                <a:lnSpc>
                  <a:spcPct val="93000"/>
                </a:lnSpc>
                <a:spcBef>
                  <a:spcPct val="0"/>
                </a:spcBef>
              </a:pPr>
              <a:t>12</a:t>
            </a:fld>
            <a:endParaRPr lang="en-US" altLang="en-US" sz="1400">
              <a:ea typeface="Arial Unicode MS" pitchFamily="34" charset="-128"/>
            </a:endParaRPr>
          </a:p>
        </p:txBody>
      </p:sp>
      <p:sp>
        <p:nvSpPr>
          <p:cNvPr id="3277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277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snails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24A02989-8F70-4A28-86DC-0460144DE50C}" type="slidenum">
              <a:rPr lang="en-US" altLang="en-US" sz="1400">
                <a:ea typeface="Arial Unicode MS" pitchFamily="34" charset="-128"/>
              </a:rPr>
              <a:pPr algn="r" eaLnBrk="1">
                <a:lnSpc>
                  <a:spcPct val="93000"/>
                </a:lnSpc>
                <a:spcBef>
                  <a:spcPct val="0"/>
                </a:spcBef>
              </a:pPr>
              <a:t>13</a:t>
            </a:fld>
            <a:endParaRPr lang="en-US" altLang="en-US" sz="1400">
              <a:ea typeface="Arial Unicode MS" pitchFamily="34" charset="-128"/>
            </a:endParaRPr>
          </a:p>
        </p:txBody>
      </p:sp>
      <p:sp>
        <p:nvSpPr>
          <p:cNvPr id="3481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482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and fish.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74189BC3-E72C-4646-AAED-589BD3A56F4C}" type="slidenum">
              <a:rPr lang="en-US" altLang="en-US" sz="1400">
                <a:ea typeface="Arial Unicode MS" pitchFamily="34" charset="-128"/>
              </a:rPr>
              <a:pPr algn="r" eaLnBrk="1">
                <a:lnSpc>
                  <a:spcPct val="93000"/>
                </a:lnSpc>
                <a:spcBef>
                  <a:spcPct val="0"/>
                </a:spcBef>
              </a:pPr>
              <a:t>14</a:t>
            </a:fld>
            <a:endParaRPr lang="en-US" altLang="en-US" sz="1400">
              <a:ea typeface="Arial Unicode MS" pitchFamily="34" charset="-128"/>
            </a:endParaRPr>
          </a:p>
        </p:txBody>
      </p:sp>
      <p:sp>
        <p:nvSpPr>
          <p:cNvPr id="3686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686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Plants don't move around, and nourish themselves through photosynthesis.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EBCA608D-9B77-41EF-B693-ADB5D7DC79B3}" type="slidenum">
              <a:rPr lang="en-US" altLang="en-US" sz="1400">
                <a:ea typeface="Arial Unicode MS" pitchFamily="34" charset="-128"/>
              </a:rPr>
              <a:pPr algn="r" eaLnBrk="1">
                <a:lnSpc>
                  <a:spcPct val="93000"/>
                </a:lnSpc>
                <a:spcBef>
                  <a:spcPct val="0"/>
                </a:spcBef>
              </a:pPr>
              <a:t>15</a:t>
            </a:fld>
            <a:endParaRPr lang="en-US" altLang="en-US" sz="1400">
              <a:ea typeface="Arial Unicode MS" pitchFamily="34" charset="-128"/>
            </a:endParaRPr>
          </a:p>
        </p:txBody>
      </p:sp>
      <p:sp>
        <p:nvSpPr>
          <p:cNvPr id="3891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3891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Snails crawl around on the floor or walls of the tank, and scavenge food.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0A3622EC-AE7F-463C-905F-BF605799F799}" type="slidenum">
              <a:rPr lang="en-US" altLang="en-US" sz="1400">
                <a:ea typeface="Arial Unicode MS" pitchFamily="34" charset="-128"/>
              </a:rPr>
              <a:pPr algn="r" eaLnBrk="1">
                <a:lnSpc>
                  <a:spcPct val="93000"/>
                </a:lnSpc>
                <a:spcBef>
                  <a:spcPct val="0"/>
                </a:spcBef>
              </a:pPr>
              <a:t>16</a:t>
            </a:fld>
            <a:endParaRPr lang="en-US" altLang="en-US" sz="1400">
              <a:ea typeface="Arial Unicode MS" pitchFamily="34" charset="-128"/>
            </a:endParaRPr>
          </a:p>
        </p:txBody>
      </p:sp>
      <p:sp>
        <p:nvSpPr>
          <p:cNvPr id="4096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096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While fish swim in three dimensions, and hunt for food (including each other)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DC82FAD-A233-41E7-A292-D9565FC9B552}" type="slidenum">
              <a:rPr lang="en-US" altLang="en-US" sz="1400">
                <a:ea typeface="Arial Unicode MS" pitchFamily="34" charset="-128"/>
              </a:rPr>
              <a:pPr algn="r" eaLnBrk="1">
                <a:lnSpc>
                  <a:spcPct val="93000"/>
                </a:lnSpc>
                <a:spcBef>
                  <a:spcPct val="0"/>
                </a:spcBef>
              </a:pPr>
              <a:t>17</a:t>
            </a:fld>
            <a:endParaRPr lang="en-US" altLang="en-US" sz="1400">
              <a:ea typeface="Arial Unicode MS" pitchFamily="34" charset="-128"/>
            </a:endParaRPr>
          </a:p>
        </p:txBody>
      </p:sp>
      <p:sp>
        <p:nvSpPr>
          <p:cNvPr id="4301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301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Conceptually, the algorithm for simulating all of this is simple: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87F6CAD-0327-4CE8-923E-F16A5DB619FC}" type="slidenum">
              <a:rPr lang="en-US" altLang="en-US" sz="1400">
                <a:ea typeface="Arial Unicode MS" pitchFamily="34" charset="-128"/>
              </a:rPr>
              <a:pPr algn="r" eaLnBrk="1">
                <a:lnSpc>
                  <a:spcPct val="93000"/>
                </a:lnSpc>
                <a:spcBef>
                  <a:spcPct val="0"/>
                </a:spcBef>
              </a:pPr>
              <a:t>18</a:t>
            </a:fld>
            <a:endParaRPr lang="en-US" altLang="en-US" sz="1400">
              <a:ea typeface="Arial Unicode MS" pitchFamily="34" charset="-128"/>
            </a:endParaRPr>
          </a:p>
        </p:txBody>
      </p:sp>
      <p:sp>
        <p:nvSpPr>
          <p:cNvPr id="4505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506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For each time step in the simulation, everything in the world moves (if it moves) and eats (if it eats). Once that's done, we re-display everything that hasn't been eaten.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1BA8840C-F9F5-4628-93F1-E910F901C76C}" type="slidenum">
              <a:rPr lang="en-US" altLang="en-US" sz="1400">
                <a:ea typeface="Arial Unicode MS" pitchFamily="34" charset="-128"/>
              </a:rPr>
              <a:pPr algn="r" eaLnBrk="1">
                <a:lnSpc>
                  <a:spcPct val="93000"/>
                </a:lnSpc>
                <a:spcBef>
                  <a:spcPct val="0"/>
                </a:spcBef>
              </a:pPr>
              <a:t>19</a:t>
            </a:fld>
            <a:endParaRPr lang="en-US" altLang="en-US" sz="1400">
              <a:ea typeface="Arial Unicode MS" pitchFamily="34" charset="-128"/>
            </a:endParaRPr>
          </a:p>
        </p:txBody>
      </p:sp>
      <p:sp>
        <p:nvSpPr>
          <p:cNvPr id="4710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710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The program that implements this is more complicated.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E768331B-B19A-43EB-92E0-E9C04C4C06BA}" type="slidenum">
              <a:rPr lang="en-US" altLang="en-US" sz="1400">
                <a:ea typeface="Arial Unicode MS" pitchFamily="34" charset="-128"/>
              </a:rPr>
              <a:pPr algn="r" eaLnBrk="1">
                <a:lnSpc>
                  <a:spcPct val="93000"/>
                </a:lnSpc>
                <a:spcBef>
                  <a:spcPct val="0"/>
                </a:spcBef>
              </a:pPr>
              <a:t>20</a:t>
            </a:fld>
            <a:endParaRPr lang="en-US" altLang="en-US" sz="1400">
              <a:ea typeface="Arial Unicode MS" pitchFamily="34" charset="-128"/>
            </a:endParaRPr>
          </a:p>
        </p:txBody>
      </p:sp>
      <p:sp>
        <p:nvSpPr>
          <p:cNvPr id="4915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4915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Let's start with the function that moves things. For each "thing" we have, we check to see if it's a plant, a snail, or a fish. If it's a plant, we don't do anything; if it's a snail or a fish, we call a function that knows how to move something of that type.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FCD53FFB-F07C-4F6B-B418-387E28CDB7E4}" type="slidenum">
              <a:rPr lang="en-US" altLang="en-US" sz="1400">
                <a:ea typeface="Arial Unicode MS" pitchFamily="34" charset="-128"/>
              </a:rPr>
              <a:pPr algn="r" eaLnBrk="1">
                <a:lnSpc>
                  <a:spcPct val="93000"/>
                </a:lnSpc>
                <a:spcBef>
                  <a:spcPct val="0"/>
                </a:spcBef>
              </a:pPr>
              <a:t>3</a:t>
            </a:fld>
            <a:endParaRPr lang="en-US" altLang="en-US" sz="1400">
              <a:ea typeface="Arial Unicode MS" pitchFamily="34" charset="-128"/>
            </a:endParaRPr>
          </a:p>
        </p:txBody>
      </p:sp>
      <p:sp>
        <p:nvSpPr>
          <p:cNvPr id="1433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434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Computer </a:t>
            </a:r>
            <a:r>
              <a:rPr lang="en-US" altLang="en-US" sz="2000" i="1" smtClean="0">
                <a:latin typeface="Arial" panose="020B0604020202020204" pitchFamily="34" charset="0"/>
              </a:rPr>
              <a:t>programming</a:t>
            </a:r>
            <a:r>
              <a:rPr lang="en-US" altLang="en-US" sz="2000" smtClean="0">
                <a:latin typeface="Arial" panose="020B0604020202020204" pitchFamily="34" charset="0"/>
              </a:rPr>
              <a:t> is also many things, but when everything else is cleared away, it is about creating and composing </a:t>
            </a:r>
            <a:r>
              <a:rPr lang="en-US" altLang="en-US" sz="2000" i="1" smtClean="0">
                <a:latin typeface="Arial" panose="020B0604020202020204" pitchFamily="34" charset="0"/>
              </a:rPr>
              <a:t>abstractions</a:t>
            </a:r>
            <a:r>
              <a:rPr lang="en-US" altLang="en-US" sz="2000" smtClean="0">
                <a:latin typeface="Arial" panose="020B0604020202020204" pitchFamily="34" charset="0"/>
              </a:rPr>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DFFE2F56-990D-4080-8BE1-C1AC9650DDC6}" type="slidenum">
              <a:rPr lang="en-US" altLang="en-US" sz="1400">
                <a:ea typeface="Arial Unicode MS" pitchFamily="34" charset="-128"/>
              </a:rPr>
              <a:pPr algn="r" eaLnBrk="1">
                <a:lnSpc>
                  <a:spcPct val="93000"/>
                </a:lnSpc>
                <a:spcBef>
                  <a:spcPct val="0"/>
                </a:spcBef>
              </a:pPr>
              <a:t>21</a:t>
            </a:fld>
            <a:endParaRPr lang="en-US" altLang="en-US" sz="1400">
              <a:ea typeface="Arial Unicode MS" pitchFamily="34" charset="-128"/>
            </a:endParaRPr>
          </a:p>
        </p:txBody>
      </p:sp>
      <p:sp>
        <p:nvSpPr>
          <p:cNvPr id="5120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120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So far, this is pretty simple.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B5CD222-EEE0-4017-9652-D651E3BC83C7}" type="slidenum">
              <a:rPr lang="en-US" altLang="en-US" sz="1400">
                <a:ea typeface="Arial Unicode MS" pitchFamily="34" charset="-128"/>
              </a:rPr>
              <a:pPr algn="r" eaLnBrk="1">
                <a:lnSpc>
                  <a:spcPct val="93000"/>
                </a:lnSpc>
                <a:spcBef>
                  <a:spcPct val="0"/>
                </a:spcBef>
              </a:pPr>
              <a:t>22</a:t>
            </a:fld>
            <a:endParaRPr lang="en-US" altLang="en-US" sz="1400">
              <a:ea typeface="Arial Unicode MS" pitchFamily="34" charset="-128"/>
            </a:endParaRPr>
          </a:p>
        </p:txBody>
      </p:sp>
      <p:sp>
        <p:nvSpPr>
          <p:cNvPr id="5325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325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What about eating? Again, we loop over all the things in the aquarium. If the thing is a plant, we call our 'photosynthesize' function. If it's a snail, we give it to 'scavenge', and if it's a fish, we call 'hunt' to see if it catches anything, and if it does, we call 'devour' to handle the details.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D3470849-135F-47C8-B808-AFBFF72FC255}" type="slidenum">
              <a:rPr lang="en-US" altLang="en-US" sz="1400">
                <a:ea typeface="Arial Unicode MS" pitchFamily="34" charset="-128"/>
              </a:rPr>
              <a:pPr algn="r" eaLnBrk="1">
                <a:lnSpc>
                  <a:spcPct val="93000"/>
                </a:lnSpc>
                <a:spcBef>
                  <a:spcPct val="0"/>
                </a:spcBef>
              </a:pPr>
              <a:t>23</a:t>
            </a:fld>
            <a:endParaRPr lang="en-US" altLang="en-US" sz="1400">
              <a:ea typeface="Arial Unicode MS" pitchFamily="34" charset="-128"/>
            </a:endParaRPr>
          </a:p>
        </p:txBody>
      </p:sp>
      <p:sp>
        <p:nvSpPr>
          <p:cNvPr id="5529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530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This will work, but an experienced programmer would be feeling uneasy by now.</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2292D280-A706-45F7-AE03-AD139F18AC25}" type="slidenum">
              <a:rPr lang="en-US" altLang="en-US" sz="1400">
                <a:ea typeface="Arial Unicode MS" pitchFamily="34" charset="-128"/>
              </a:rPr>
              <a:pPr algn="r" eaLnBrk="1">
                <a:lnSpc>
                  <a:spcPct val="93000"/>
                </a:lnSpc>
                <a:spcBef>
                  <a:spcPct val="0"/>
                </a:spcBef>
              </a:pPr>
              <a:t>24</a:t>
            </a:fld>
            <a:endParaRPr lang="en-US" altLang="en-US" sz="1400">
              <a:ea typeface="Arial Unicode MS" pitchFamily="34" charset="-128"/>
            </a:endParaRPr>
          </a:p>
        </p:txBody>
      </p:sp>
      <p:sp>
        <p:nvSpPr>
          <p:cNvPr id="5734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734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To understand why, let's look at our third main function, 'show'. Sure enough, it has a loop that uses the types of the things in the aquarium to decide what specialized functions to give those things to.</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8A84BD31-8EE8-4964-BA20-CB5B149C2899}" type="slidenum">
              <a:rPr lang="en-US" altLang="en-US" sz="1400">
                <a:ea typeface="Arial Unicode MS" pitchFamily="34" charset="-128"/>
              </a:rPr>
              <a:pPr algn="r" eaLnBrk="1">
                <a:lnSpc>
                  <a:spcPct val="93000"/>
                </a:lnSpc>
                <a:spcBef>
                  <a:spcPct val="0"/>
                </a:spcBef>
              </a:pPr>
              <a:t>25</a:t>
            </a:fld>
            <a:endParaRPr lang="en-US" altLang="en-US" sz="1400">
              <a:ea typeface="Arial Unicode MS" pitchFamily="34" charset="-128"/>
            </a:endParaRPr>
          </a:p>
        </p:txBody>
      </p:sp>
      <p:sp>
        <p:nvSpPr>
          <p:cNvPr id="5939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5939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This is starting to look familiar…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F5A6D15-6301-4504-B442-C49FE16261D9}" type="slidenum">
              <a:rPr lang="en-US" altLang="en-US" sz="1400">
                <a:ea typeface="Arial Unicode MS" pitchFamily="34" charset="-128"/>
              </a:rPr>
              <a:pPr algn="r" eaLnBrk="1">
                <a:lnSpc>
                  <a:spcPct val="93000"/>
                </a:lnSpc>
                <a:spcBef>
                  <a:spcPct val="0"/>
                </a:spcBef>
              </a:pPr>
              <a:t>26</a:t>
            </a:fld>
            <a:endParaRPr lang="en-US" altLang="en-US" sz="1400">
              <a:ea typeface="Arial Unicode MS" pitchFamily="34" charset="-128"/>
            </a:endParaRPr>
          </a:p>
        </p:txBody>
      </p:sp>
      <p:sp>
        <p:nvSpPr>
          <p:cNvPr id="6144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144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As we've said before, code that's repeated in two or more places will eventually be wrong in at least one.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FF372A30-4CA9-4807-98DC-45E612A3FDD4}" type="slidenum">
              <a:rPr lang="en-US" altLang="en-US" sz="1400">
                <a:ea typeface="Arial Unicode MS" pitchFamily="34" charset="-128"/>
              </a:rPr>
              <a:pPr algn="r" eaLnBrk="1">
                <a:lnSpc>
                  <a:spcPct val="93000"/>
                </a:lnSpc>
                <a:spcBef>
                  <a:spcPct val="0"/>
                </a:spcBef>
              </a:pPr>
              <a:t>27</a:t>
            </a:fld>
            <a:endParaRPr lang="en-US" altLang="en-US" sz="1400">
              <a:ea typeface="Arial Unicode MS" pitchFamily="34" charset="-128"/>
            </a:endParaRPr>
          </a:p>
        </p:txBody>
      </p:sp>
      <p:sp>
        <p:nvSpPr>
          <p:cNvPr id="6349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349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In this particular case, imagine what happens if we want to add starfish to our aquarium. We have to modify three functions in three different places.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B2B42924-89CD-48AE-9130-83FDAA5346BB}" type="slidenum">
              <a:rPr lang="en-US" altLang="en-US" sz="1400">
                <a:ea typeface="Arial Unicode MS" pitchFamily="34" charset="-128"/>
              </a:rPr>
              <a:pPr algn="r" eaLnBrk="1">
                <a:lnSpc>
                  <a:spcPct val="93000"/>
                </a:lnSpc>
                <a:spcBef>
                  <a:spcPct val="0"/>
                </a:spcBef>
              </a:pPr>
              <a:t>28</a:t>
            </a:fld>
            <a:endParaRPr lang="en-US" altLang="en-US" sz="1400">
              <a:ea typeface="Arial Unicode MS" pitchFamily="34" charset="-128"/>
            </a:endParaRPr>
          </a:p>
        </p:txBody>
      </p:sp>
      <p:sp>
        <p:nvSpPr>
          <p:cNvPr id="6553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554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Remembering those three places is a burden on us, and even more of a burden on someone who's new to the code but wants to extend it.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48115AA8-02B5-46BE-9F86-63E63CE14431}" type="slidenum">
              <a:rPr lang="en-US" altLang="en-US" sz="1400">
                <a:ea typeface="Arial Unicode MS" pitchFamily="34" charset="-128"/>
              </a:rPr>
              <a:pPr algn="r" eaLnBrk="1">
                <a:lnSpc>
                  <a:spcPct val="93000"/>
                </a:lnSpc>
                <a:spcBef>
                  <a:spcPct val="0"/>
                </a:spcBef>
              </a:pPr>
              <a:t>29</a:t>
            </a:fld>
            <a:endParaRPr lang="en-US" altLang="en-US" sz="1400">
              <a:ea typeface="Arial Unicode MS" pitchFamily="34" charset="-128"/>
            </a:endParaRPr>
          </a:p>
        </p:txBody>
      </p:sp>
      <p:sp>
        <p:nvSpPr>
          <p:cNvPr id="6758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758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And what about fish that eats plants? Or scavenge like snails instead of hunting one another? If we have to add if's and elif's to our functions for each of these cases, our program will quickly become a tangled mess.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8E9BA5A1-4C46-4330-A317-30967537BE93}" type="slidenum">
              <a:rPr lang="en-US" altLang="en-US" sz="1400">
                <a:ea typeface="Arial Unicode MS" pitchFamily="34" charset="-128"/>
              </a:rPr>
              <a:pPr algn="r" eaLnBrk="1">
                <a:lnSpc>
                  <a:spcPct val="93000"/>
                </a:lnSpc>
                <a:spcBef>
                  <a:spcPct val="0"/>
                </a:spcBef>
              </a:pPr>
              <a:t>30</a:t>
            </a:fld>
            <a:endParaRPr lang="en-US" altLang="en-US" sz="1400">
              <a:ea typeface="Arial Unicode MS" pitchFamily="34" charset="-128"/>
            </a:endParaRPr>
          </a:p>
        </p:txBody>
      </p:sp>
      <p:sp>
        <p:nvSpPr>
          <p:cNvPr id="6963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6963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Now, if you're an optimist, you'll look at this and say, "Every pattern in a program is an opportunity to shorten that program."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5BCE141D-68EC-4DA2-A200-EA24D4FC06C4}" type="slidenum">
              <a:rPr lang="en-US" altLang="en-US" sz="1400">
                <a:ea typeface="Arial Unicode MS" pitchFamily="34" charset="-128"/>
              </a:rPr>
              <a:pPr algn="r" eaLnBrk="1">
                <a:lnSpc>
                  <a:spcPct val="93000"/>
                </a:lnSpc>
                <a:spcBef>
                  <a:spcPct val="0"/>
                </a:spcBef>
              </a:pPr>
              <a:t>4</a:t>
            </a:fld>
            <a:endParaRPr lang="en-US" altLang="en-US" sz="1400">
              <a:ea typeface="Arial Unicode MS" pitchFamily="34" charset="-128"/>
            </a:endParaRPr>
          </a:p>
        </p:txBody>
      </p:sp>
      <p:sp>
        <p:nvSpPr>
          <p:cNvPr id="1638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638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An abstraction is something that hides details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4EE507C3-6BF8-416E-A4E7-5F2066EBDD07}" type="slidenum">
              <a:rPr lang="en-US" altLang="en-US" sz="1400">
                <a:ea typeface="Arial Unicode MS" pitchFamily="34" charset="-128"/>
              </a:rPr>
              <a:pPr algn="r" eaLnBrk="1">
                <a:lnSpc>
                  <a:spcPct val="93000"/>
                </a:lnSpc>
                <a:spcBef>
                  <a:spcPct val="0"/>
                </a:spcBef>
              </a:pPr>
              <a:t>31</a:t>
            </a:fld>
            <a:endParaRPr lang="en-US" altLang="en-US" sz="1400">
              <a:ea typeface="Arial Unicode MS" pitchFamily="34" charset="-128"/>
            </a:endParaRPr>
          </a:p>
        </p:txBody>
      </p:sp>
      <p:sp>
        <p:nvSpPr>
          <p:cNvPr id="7168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168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Object-oriented programming was invented to handle exactly this situation.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91B559F-2017-43D3-9469-5B25863A16B6}" type="slidenum">
              <a:rPr lang="en-US" altLang="en-US" sz="1400">
                <a:ea typeface="Arial Unicode MS" pitchFamily="34" charset="-128"/>
              </a:rPr>
              <a:pPr algn="r" eaLnBrk="1">
                <a:lnSpc>
                  <a:spcPct val="93000"/>
                </a:lnSpc>
                <a:spcBef>
                  <a:spcPct val="0"/>
                </a:spcBef>
              </a:pPr>
              <a:t>32</a:t>
            </a:fld>
            <a:endParaRPr lang="en-US" altLang="en-US" sz="1400">
              <a:ea typeface="Arial Unicode MS" pitchFamily="34" charset="-128"/>
            </a:endParaRPr>
          </a:p>
        </p:txBody>
      </p:sp>
      <p:sp>
        <p:nvSpPr>
          <p:cNvPr id="7373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373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It lets us connect data and functions together so that we can write code like this, where each thing in our simulation knows how to move itself, how to eat, that it's supposed to tell us what it ate if it ate something else, and so on.</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D1038B00-0010-45FA-B3B8-B52D22D7FF78}" type="slidenum">
              <a:rPr lang="en-US" altLang="en-US" sz="1400">
                <a:ea typeface="Arial Unicode MS" pitchFamily="34" charset="-128"/>
              </a:rPr>
              <a:pPr algn="r" eaLnBrk="1">
                <a:lnSpc>
                  <a:spcPct val="93000"/>
                </a:lnSpc>
                <a:spcBef>
                  <a:spcPct val="0"/>
                </a:spcBef>
              </a:pPr>
              <a:t>33</a:t>
            </a:fld>
            <a:endParaRPr lang="en-US" altLang="en-US" sz="1400">
              <a:ea typeface="Arial Unicode MS" pitchFamily="34" charset="-128"/>
            </a:endParaRPr>
          </a:p>
        </p:txBody>
      </p:sp>
      <p:sp>
        <p:nvSpPr>
          <p:cNvPr id="7577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578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Contrary to some people's claims, there's no evidence that this is somehow more "natural" than any other kind of programming. However, it </a:t>
            </a:r>
            <a:r>
              <a:rPr lang="en-US" altLang="en-US" sz="2000" i="1" smtClean="0">
                <a:latin typeface="Arial" panose="020B0604020202020204" pitchFamily="34" charset="0"/>
              </a:rPr>
              <a:t>is</a:t>
            </a:r>
            <a:r>
              <a:rPr lang="en-US" altLang="en-US" sz="2000" smtClean="0">
                <a:latin typeface="Arial" panose="020B0604020202020204" pitchFamily="34" charset="0"/>
              </a:rPr>
              <a:t> easier to understand programs that are written this way, particularly large ones.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78CCD207-8F4D-45FE-BE79-3C1D54ACC9DA}" type="slidenum">
              <a:rPr lang="en-US" altLang="en-US" sz="1400">
                <a:ea typeface="Arial Unicode MS" pitchFamily="34" charset="-128"/>
              </a:rPr>
              <a:pPr algn="r" eaLnBrk="1">
                <a:lnSpc>
                  <a:spcPct val="93000"/>
                </a:lnSpc>
                <a:spcBef>
                  <a:spcPct val="0"/>
                </a:spcBef>
              </a:pPr>
              <a:t>34</a:t>
            </a:fld>
            <a:endParaRPr lang="en-US" altLang="en-US" sz="1400">
              <a:ea typeface="Arial Unicode MS" pitchFamily="34" charset="-128"/>
            </a:endParaRPr>
          </a:p>
        </p:txBody>
      </p:sp>
      <p:sp>
        <p:nvSpPr>
          <p:cNvPr id="7782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782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And it's </a:t>
            </a:r>
            <a:r>
              <a:rPr lang="en-US" altLang="en-US" sz="2000" i="1" smtClean="0">
                <a:latin typeface="Arial" panose="020B0604020202020204" pitchFamily="34" charset="0"/>
              </a:rPr>
              <a:t>much</a:t>
            </a:r>
            <a:r>
              <a:rPr lang="en-US" altLang="en-US" sz="2000" smtClean="0">
                <a:latin typeface="Arial" panose="020B0604020202020204" pitchFamily="34" charset="0"/>
              </a:rPr>
              <a:t> easier for those programs to grow piece by piece over time.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E8E8560F-80E3-4184-BB5B-DBE8464BA242}" type="slidenum">
              <a:rPr lang="en-US" altLang="en-US" sz="1400">
                <a:ea typeface="Arial Unicode MS" pitchFamily="34" charset="-128"/>
              </a:rPr>
              <a:pPr algn="r" eaLnBrk="1">
                <a:lnSpc>
                  <a:spcPct val="93000"/>
                </a:lnSpc>
                <a:spcBef>
                  <a:spcPct val="0"/>
                </a:spcBef>
              </a:pPr>
              <a:t>35</a:t>
            </a:fld>
            <a:endParaRPr lang="en-US" altLang="en-US" sz="1400">
              <a:ea typeface="Arial Unicode MS" pitchFamily="34" charset="-128"/>
            </a:endParaRPr>
          </a:p>
        </p:txBody>
      </p:sp>
      <p:sp>
        <p:nvSpPr>
          <p:cNvPr id="7987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7987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The next few episodes will show you how to work with classes and objects in Python, but before we do that, a word of caution. Nothing is free.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5E43A4E6-AABF-49F3-8AB0-7483F5C00119}" type="slidenum">
              <a:rPr lang="en-US" altLang="en-US" sz="1400">
                <a:ea typeface="Arial Unicode MS" pitchFamily="34" charset="-128"/>
              </a:rPr>
              <a:pPr algn="r" eaLnBrk="1">
                <a:lnSpc>
                  <a:spcPct val="93000"/>
                </a:lnSpc>
                <a:spcBef>
                  <a:spcPct val="0"/>
                </a:spcBef>
              </a:pPr>
              <a:t>36</a:t>
            </a:fld>
            <a:endParaRPr lang="en-US" altLang="en-US" sz="1400">
              <a:ea typeface="Arial Unicode MS" pitchFamily="34" charset="-128"/>
            </a:endParaRPr>
          </a:p>
        </p:txBody>
      </p:sp>
      <p:sp>
        <p:nvSpPr>
          <p:cNvPr id="8192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8192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Object-oriented programming actually does make very simple programs slightly more complex.</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5D582725-A168-4172-9AAF-5842D2638DB7}" type="slidenum">
              <a:rPr lang="en-US" altLang="en-US" sz="1400">
                <a:ea typeface="Arial Unicode MS" pitchFamily="34" charset="-128"/>
              </a:rPr>
              <a:pPr algn="r" eaLnBrk="1">
                <a:lnSpc>
                  <a:spcPct val="93000"/>
                </a:lnSpc>
                <a:spcBef>
                  <a:spcPct val="0"/>
                </a:spcBef>
              </a:pPr>
              <a:t>37</a:t>
            </a:fld>
            <a:endParaRPr lang="en-US" altLang="en-US" sz="1400">
              <a:ea typeface="Arial Unicode MS" pitchFamily="34" charset="-128"/>
            </a:endParaRPr>
          </a:p>
        </p:txBody>
      </p:sp>
      <p:sp>
        <p:nvSpPr>
          <p:cNvPr id="8397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8397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And if classes and objects are used too enthusiastically, they can create just as big a mental burden as no abstraction at all.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E04B6CD3-49D0-4AF0-AE6C-CE058D5DA98F}" type="slidenum">
              <a:rPr lang="en-US" altLang="en-US" sz="1400">
                <a:ea typeface="Arial Unicode MS" pitchFamily="34" charset="-128"/>
              </a:rPr>
              <a:pPr algn="r" eaLnBrk="1">
                <a:lnSpc>
                  <a:spcPct val="93000"/>
                </a:lnSpc>
                <a:spcBef>
                  <a:spcPct val="0"/>
                </a:spcBef>
              </a:pPr>
              <a:t>38</a:t>
            </a:fld>
            <a:endParaRPr lang="en-US" altLang="en-US" sz="1400">
              <a:ea typeface="Arial Unicode MS" pitchFamily="34" charset="-128"/>
            </a:endParaRPr>
          </a:p>
        </p:txBody>
      </p:sp>
      <p:sp>
        <p:nvSpPr>
          <p:cNvPr id="8601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8602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It's easy to see why too little abstraction makes things hard: people reading the code have to put the little steps together in their head to construct the "big picture" of what the code is doing.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27932DAB-C706-4BBB-8EC5-55B6B8E3F563}" type="slidenum">
              <a:rPr lang="en-US" altLang="en-US" sz="1400">
                <a:ea typeface="Arial Unicode MS" pitchFamily="34" charset="-128"/>
              </a:rPr>
              <a:pPr algn="r" eaLnBrk="1">
                <a:lnSpc>
                  <a:spcPct val="93000"/>
                </a:lnSpc>
                <a:spcBef>
                  <a:spcPct val="0"/>
                </a:spcBef>
              </a:pPr>
              <a:t>39</a:t>
            </a:fld>
            <a:endParaRPr lang="en-US" altLang="en-US" sz="1400">
              <a:ea typeface="Arial Unicode MS" pitchFamily="34" charset="-128"/>
            </a:endParaRPr>
          </a:p>
        </p:txBody>
      </p:sp>
      <p:sp>
        <p:nvSpPr>
          <p:cNvPr id="8806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8806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If there's too much abstraction, though, it will be just as hard for readers to translate those abstractions back into concrete actions in their mind to figure out what the program actually does.  This becomes easier with practice, but be wary of trying to do too much too quickly.</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6"/>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spcBef>
                <a:spcPct val="0"/>
              </a:spcBef>
            </a:pPr>
            <a:fld id="{E963C1D1-AE92-45E2-8A79-100EE3784263}" type="slidenum">
              <a:rPr lang="en-US" altLang="en-US" sz="1400" smtClean="0">
                <a:ea typeface="Arial Unicode MS" pitchFamily="34" charset="-128"/>
              </a:rPr>
              <a:pPr>
                <a:spcBef>
                  <a:spcPct val="0"/>
                </a:spcBef>
              </a:pPr>
              <a:t>40</a:t>
            </a:fld>
            <a:endParaRPr lang="en-US" altLang="en-US" sz="1400" smtClean="0">
              <a:ea typeface="Arial Unicode MS" pitchFamily="34" charset="-128"/>
            </a:endParaRPr>
          </a:p>
        </p:txBody>
      </p:sp>
      <p:sp>
        <p:nvSpPr>
          <p:cNvPr id="9011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9011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r>
              <a:rPr lang="en-US" altLang="en-US" smtClean="0">
                <a:latin typeface="Times New Roman" panose="02020603050405020304" pitchFamily="18" charset="0"/>
              </a:rPr>
              <a:t>With that warning out of the way, let's have a look at some simple classes.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1FA068CE-3E4D-48A1-8075-587ACC4E6D47}" type="slidenum">
              <a:rPr lang="en-US" altLang="en-US" sz="1400">
                <a:ea typeface="Arial Unicode MS" pitchFamily="34" charset="-128"/>
              </a:rPr>
              <a:pPr algn="r" eaLnBrk="1">
                <a:lnSpc>
                  <a:spcPct val="93000"/>
                </a:lnSpc>
                <a:spcBef>
                  <a:spcPct val="0"/>
                </a:spcBef>
              </a:pPr>
              <a:t>5</a:t>
            </a:fld>
            <a:endParaRPr lang="en-US" altLang="en-US" sz="1400">
              <a:ea typeface="Arial Unicode MS" pitchFamily="34" charset="-128"/>
            </a:endParaRPr>
          </a:p>
        </p:txBody>
      </p:sp>
      <p:sp>
        <p:nvSpPr>
          <p:cNvPr id="1843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1843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or makes one thing act like another, so that we can use them interchangeably.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CE5F4212-BCBB-4574-9115-CDD3617BE245}" type="slidenum">
              <a:rPr lang="en-US" altLang="en-US" sz="1400">
                <a:ea typeface="Arial Unicode MS" pitchFamily="34" charset="-128"/>
              </a:rPr>
              <a:pPr algn="r" eaLnBrk="1">
                <a:lnSpc>
                  <a:spcPct val="93000"/>
                </a:lnSpc>
                <a:spcBef>
                  <a:spcPct val="0"/>
                </a:spcBef>
              </a:pPr>
              <a:t>6</a:t>
            </a:fld>
            <a:endParaRPr lang="en-US" altLang="en-US" sz="1400">
              <a:ea typeface="Arial Unicode MS" pitchFamily="34" charset="-128"/>
            </a:endParaRPr>
          </a:p>
        </p:txBody>
      </p:sp>
      <p:sp>
        <p:nvSpPr>
          <p:cNvPr id="20483"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0484"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We have already met functions, which turn many steps into one larger logical step.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27B71330-DFC7-4C32-B23C-36F238CCC7DD}" type="slidenum">
              <a:rPr lang="en-US" altLang="en-US" sz="1400">
                <a:ea typeface="Arial Unicode MS" pitchFamily="34" charset="-128"/>
              </a:rPr>
              <a:pPr algn="r" eaLnBrk="1">
                <a:lnSpc>
                  <a:spcPct val="93000"/>
                </a:lnSpc>
                <a:spcBef>
                  <a:spcPct val="0"/>
                </a:spcBef>
              </a:pPr>
              <a:t>7</a:t>
            </a:fld>
            <a:endParaRPr lang="en-US" altLang="en-US" sz="1400">
              <a:ea typeface="Arial Unicode MS" pitchFamily="34" charset="-128"/>
            </a:endParaRPr>
          </a:p>
        </p:txBody>
      </p:sp>
      <p:sp>
        <p:nvSpPr>
          <p:cNvPr id="22531"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2532"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And libraries, which group functions together to make them more manageable.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613D4B20-661E-4916-A8CE-6E4E0FFC7BC8}" type="slidenum">
              <a:rPr lang="en-US" altLang="en-US" sz="1400">
                <a:ea typeface="Arial Unicode MS" pitchFamily="34" charset="-128"/>
              </a:rPr>
              <a:pPr algn="r" eaLnBrk="1">
                <a:lnSpc>
                  <a:spcPct val="93000"/>
                </a:lnSpc>
                <a:spcBef>
                  <a:spcPct val="0"/>
                </a:spcBef>
              </a:pPr>
              <a:t>8</a:t>
            </a:fld>
            <a:endParaRPr lang="en-US" altLang="en-US" sz="1400">
              <a:ea typeface="Arial Unicode MS" pitchFamily="34" charset="-128"/>
            </a:endParaRPr>
          </a:p>
        </p:txBody>
      </p:sp>
      <p:sp>
        <p:nvSpPr>
          <p:cNvPr id="24579"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4580"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In this lecture, we'll look at </a:t>
            </a:r>
            <a:r>
              <a:rPr lang="en-US" altLang="en-US" sz="2000" i="1" smtClean="0">
                <a:latin typeface="Arial" panose="020B0604020202020204" pitchFamily="34" charset="0"/>
              </a:rPr>
              <a:t>classes</a:t>
            </a:r>
            <a:r>
              <a:rPr lang="en-US" altLang="en-US" sz="2000" smtClean="0">
                <a:latin typeface="Arial" panose="020B0604020202020204" pitchFamily="34" charset="0"/>
              </a:rPr>
              <a:t> and </a:t>
            </a:r>
            <a:r>
              <a:rPr lang="en-US" altLang="en-US" sz="2000" i="1" smtClean="0">
                <a:latin typeface="Arial" panose="020B0604020202020204" pitchFamily="34" charset="0"/>
              </a:rPr>
              <a:t>objects</a:t>
            </a:r>
            <a:r>
              <a:rPr lang="en-US" altLang="en-US" sz="2000" smtClean="0">
                <a:latin typeface="Arial" panose="020B0604020202020204" pitchFamily="34" charset="0"/>
              </a:rPr>
              <a:t>, which combine functions with data to make both easier to manage.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9173B821-0096-48F8-B67A-C55AEC139EB2}" type="slidenum">
              <a:rPr lang="en-US" altLang="en-US" sz="1400">
                <a:ea typeface="Arial Unicode MS" pitchFamily="34" charset="-128"/>
              </a:rPr>
              <a:pPr algn="r" eaLnBrk="1">
                <a:lnSpc>
                  <a:spcPct val="93000"/>
                </a:lnSpc>
                <a:spcBef>
                  <a:spcPct val="0"/>
                </a:spcBef>
              </a:pPr>
              <a:t>9</a:t>
            </a:fld>
            <a:endParaRPr lang="en-US" altLang="en-US" sz="1400">
              <a:ea typeface="Arial Unicode MS" pitchFamily="34" charset="-128"/>
            </a:endParaRPr>
          </a:p>
        </p:txBody>
      </p:sp>
      <p:sp>
        <p:nvSpPr>
          <p:cNvPr id="26627"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6628"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As we'll see, if they're used properly, they can do much, much more than that.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txBox="1">
            <a:spLocks noGrp="1" noChangeArrowheads="1"/>
          </p:cNvSpPr>
          <p:nvPr/>
        </p:nvSpPr>
        <p:spPr bwMode="auto">
          <a:xfrm>
            <a:off x="4398963" y="9555163"/>
            <a:ext cx="33718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b"/>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ea typeface="MS PGothic" panose="020B0600070205080204" pitchFamily="34" charset="-128"/>
              </a:defRPr>
            </a:lvl9pPr>
          </a:lstStyle>
          <a:p>
            <a:pPr algn="r" eaLnBrk="1">
              <a:lnSpc>
                <a:spcPct val="93000"/>
              </a:lnSpc>
              <a:spcBef>
                <a:spcPct val="0"/>
              </a:spcBef>
            </a:pPr>
            <a:fld id="{3359E11B-AB84-4637-9788-4C3CBEE09FF0}" type="slidenum">
              <a:rPr lang="en-US" altLang="en-US" sz="1400">
                <a:ea typeface="Arial Unicode MS" pitchFamily="34" charset="-128"/>
              </a:rPr>
              <a:pPr algn="r" eaLnBrk="1">
                <a:lnSpc>
                  <a:spcPct val="93000"/>
                </a:lnSpc>
                <a:spcBef>
                  <a:spcPct val="0"/>
                </a:spcBef>
              </a:pPr>
              <a:t>10</a:t>
            </a:fld>
            <a:endParaRPr lang="en-US" altLang="en-US" sz="1400">
              <a:ea typeface="Arial Unicode MS" pitchFamily="34" charset="-128"/>
            </a:endParaRPr>
          </a:p>
        </p:txBody>
      </p:sp>
      <p:sp>
        <p:nvSpPr>
          <p:cNvPr id="28675" name="Text Box 1"/>
          <p:cNvSpPr>
            <a:spLocks noChangeArrowheads="1" noTextEdit="1"/>
          </p:cNvSpPr>
          <p:nvPr>
            <p:ph type="sldImg"/>
          </p:nvPr>
        </p:nvSpPr>
        <p:spPr>
          <a:xfrm>
            <a:off x="1371600" y="763588"/>
            <a:ext cx="5029200" cy="3771900"/>
          </a:xfrm>
          <a:solidFill>
            <a:srgbClr val="FFFFFF"/>
          </a:solidFill>
          <a:ln>
            <a:solidFill>
              <a:srgbClr val="000000"/>
            </a:solidFill>
            <a:miter lim="800000"/>
            <a:headEnd/>
            <a:tailEnd/>
          </a:ln>
        </p:spPr>
      </p:sp>
      <p:sp>
        <p:nvSpPr>
          <p:cNvPr id="28676" name="Text Box 2"/>
          <p:cNvSpPr>
            <a:spLocks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7640"/>
          <a:lstStyle/>
          <a:p>
            <a:pPr eaLnBrk="1" hangingPunct="1">
              <a:lnSpc>
                <a:spcPct val="93000"/>
              </a:lnSpc>
              <a:spcBef>
                <a:spcPct val="0"/>
              </a:spcBef>
              <a:tabLst>
                <a:tab pos="723900" algn="l"/>
                <a:tab pos="1447800" algn="l"/>
                <a:tab pos="2171700" algn="l"/>
                <a:tab pos="2895600" algn="l"/>
                <a:tab pos="3619500" algn="l"/>
                <a:tab pos="4343400" algn="l"/>
                <a:tab pos="5067300" algn="l"/>
                <a:tab pos="5791200" algn="l"/>
              </a:tabLst>
            </a:pPr>
            <a:r>
              <a:rPr lang="en-US" altLang="en-US" sz="2000" smtClean="0">
                <a:latin typeface="Arial" panose="020B0604020202020204" pitchFamily="34" charset="0"/>
              </a:rPr>
              <a:t>To understand the problems object-oriented programming is meant to solve, think about writing a program to simulate an aquarium containing</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 Text only">
    <p:spTree>
      <p:nvGrpSpPr>
        <p:cNvPr id="1" name=""/>
        <p:cNvGrpSpPr/>
        <p:nvPr/>
      </p:nvGrpSpPr>
      <p:grpSpPr>
        <a:xfrm>
          <a:off x="0" y="0"/>
          <a:ext cx="0" cy="0"/>
          <a:chOff x="0" y="0"/>
          <a:chExt cx="0" cy="0"/>
        </a:xfrm>
      </p:grpSpPr>
      <p:pic>
        <p:nvPicPr>
          <p:cNvPr id="4"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829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0"/>
          <p:cNvPicPr>
            <a:picLocks noChangeAspect="1"/>
          </p:cNvPicPr>
          <p:nvPr/>
        </p:nvPicPr>
        <p:blipFill>
          <a:blip r:embed="rId3">
            <a:extLst>
              <a:ext uri="{28A0092B-C50C-407E-A947-70E740481C1C}">
                <a14:useLocalDpi xmlns:a14="http://schemas.microsoft.com/office/drawing/2010/main" val="0"/>
              </a:ext>
            </a:extLst>
          </a:blip>
          <a:srcRect l="8167" r="54884"/>
          <a:stretch>
            <a:fillRect/>
          </a:stretch>
        </p:blipFill>
        <p:spPr bwMode="auto">
          <a:xfrm>
            <a:off x="3305175" y="-36513"/>
            <a:ext cx="1355725"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1"/>
          <p:cNvPicPr>
            <a:picLocks noChangeAspect="1"/>
          </p:cNvPicPr>
          <p:nvPr/>
        </p:nvPicPr>
        <p:blipFill>
          <a:blip r:embed="rId2">
            <a:extLst>
              <a:ext uri="{28A0092B-C50C-407E-A947-70E740481C1C}">
                <a14:useLocalDpi xmlns:a14="http://schemas.microsoft.com/office/drawing/2010/main" val="0"/>
              </a:ext>
            </a:extLst>
          </a:blip>
          <a:srcRect l="47145" r="47696"/>
          <a:stretch>
            <a:fillRect/>
          </a:stretch>
        </p:blipFill>
        <p:spPr bwMode="auto">
          <a:xfrm>
            <a:off x="3144838" y="0"/>
            <a:ext cx="1746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7423" y="3667052"/>
            <a:ext cx="8568531" cy="951508"/>
          </a:xfrm>
          <a:prstGeom prst="rect">
            <a:avLst/>
          </a:prstGeom>
        </p:spPr>
        <p:txBody>
          <a:bodyPr anchor="b">
            <a:noAutofit/>
          </a:bodyPr>
          <a:lstStyle>
            <a:lvl1pPr algn="l">
              <a:defRPr sz="6614"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77422" y="4632949"/>
            <a:ext cx="7560469" cy="608424"/>
          </a:xfrm>
          <a:prstGeom prst="rect">
            <a:avLst/>
          </a:prstGeom>
        </p:spPr>
        <p:txBody>
          <a:bodyPr/>
          <a:lstStyle>
            <a:lvl1pPr marL="0" indent="0" algn="l">
              <a:buNone/>
              <a:defRPr sz="2646">
                <a:solidFill>
                  <a:schemeClr val="tx1"/>
                </a:solidFill>
                <a:latin typeface="+mn-lt"/>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2229151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 Portrait image">
    <p:spTree>
      <p:nvGrpSpPr>
        <p:cNvPr id="1" name=""/>
        <p:cNvGrpSpPr/>
        <p:nvPr/>
      </p:nvGrpSpPr>
      <p:grpSpPr>
        <a:xfrm>
          <a:off x="0" y="0"/>
          <a:ext cx="0" cy="0"/>
          <a:chOff x="0" y="0"/>
          <a:chExt cx="0" cy="0"/>
        </a:xfrm>
      </p:grpSpPr>
      <p:sp>
        <p:nvSpPr>
          <p:cNvPr id="7" name="Title 1"/>
          <p:cNvSpPr>
            <a:spLocks noGrp="1"/>
          </p:cNvSpPr>
          <p:nvPr>
            <p:ph type="ctrTitle"/>
          </p:nvPr>
        </p:nvSpPr>
        <p:spPr>
          <a:xfrm>
            <a:off x="391424" y="366705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8" name="Subtitle 2"/>
          <p:cNvSpPr>
            <a:spLocks noGrp="1"/>
          </p:cNvSpPr>
          <p:nvPr>
            <p:ph type="subTitle" idx="1"/>
          </p:nvPr>
        </p:nvSpPr>
        <p:spPr>
          <a:xfrm>
            <a:off x="391424" y="4632949"/>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5754688" y="436517"/>
            <a:ext cx="3968750" cy="6349333"/>
          </a:xfrm>
          <a:prstGeom prst="rect">
            <a:avLst/>
          </a:prstGeom>
          <a:solidFill>
            <a:schemeClr val="bg1">
              <a:lumMod val="85000"/>
            </a:schemeClr>
          </a:solidFill>
        </p:spPr>
        <p:txBody>
          <a:bodyPr rtlCol="0">
            <a:normAutofit/>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92113" y="5260975"/>
            <a:ext cx="2268537" cy="401638"/>
          </a:xfrm>
          <a:prstGeom prst="rect">
            <a:avLst/>
          </a:prstGeom>
        </p:spPr>
        <p:txBody>
          <a:bodyPr/>
          <a:lstStyle>
            <a:lvl1pPr eaLnBrk="1">
              <a:lnSpc>
                <a:spcPct val="93000"/>
              </a:lnSpc>
              <a:buClr>
                <a:srgbClr val="000000"/>
              </a:buClr>
              <a:buSzPct val="100000"/>
              <a:buFont typeface="Times New Roman" panose="02020603050405020304" pitchFamily="18" charset="0"/>
              <a:buNone/>
              <a:defRPr sz="1764">
                <a:solidFill>
                  <a:srgbClr val="63666A"/>
                </a:solidFill>
                <a:latin typeface="Arial" panose="020B0604020202020204" pitchFamily="34" charset="0"/>
                <a:cs typeface="Arial" panose="020B0604020202020204" pitchFamily="34" charset="0"/>
              </a:defRPr>
            </a:lvl1pPr>
          </a:lstStyle>
          <a:p>
            <a:pPr>
              <a:defRPr/>
            </a:pPr>
            <a:fld id="{B88796DE-6EC0-4EC8-A4F3-09F335014A0B}" type="datetimeFigureOut">
              <a:rPr lang="en-GB"/>
              <a:pPr>
                <a:defRPr/>
              </a:pPr>
              <a:t>09/10/2018</a:t>
            </a:fld>
            <a:endParaRPr lang="en-GB" dirty="0"/>
          </a:p>
        </p:txBody>
      </p:sp>
    </p:spTree>
    <p:extLst>
      <p:ext uri="{BB962C8B-B14F-4D97-AF65-F5344CB8AC3E}">
        <p14:creationId xmlns:p14="http://schemas.microsoft.com/office/powerpoint/2010/main" val="1542322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 Landscape image (half page)">
    <p:spTree>
      <p:nvGrpSpPr>
        <p:cNvPr id="1" name=""/>
        <p:cNvGrpSpPr/>
        <p:nvPr/>
      </p:nvGrpSpPr>
      <p:grpSpPr>
        <a:xfrm>
          <a:off x="0" y="0"/>
          <a:ext cx="0" cy="0"/>
          <a:chOff x="0" y="0"/>
          <a:chExt cx="0" cy="0"/>
        </a:xfrm>
      </p:grpSpPr>
      <p:sp>
        <p:nvSpPr>
          <p:cNvPr id="9" name="Title 1"/>
          <p:cNvSpPr>
            <a:spLocks noGrp="1"/>
          </p:cNvSpPr>
          <p:nvPr>
            <p:ph type="ctrTitle"/>
          </p:nvPr>
        </p:nvSpPr>
        <p:spPr>
          <a:xfrm>
            <a:off x="363423" y="1867129"/>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10" name="Subtitle 2"/>
          <p:cNvSpPr>
            <a:spLocks noGrp="1"/>
          </p:cNvSpPr>
          <p:nvPr>
            <p:ph type="subTitle" idx="1"/>
          </p:nvPr>
        </p:nvSpPr>
        <p:spPr>
          <a:xfrm>
            <a:off x="363423" y="2833027"/>
            <a:ext cx="4692891" cy="608424"/>
          </a:xfrm>
          <a:prstGeom prst="rect">
            <a:avLst/>
          </a:prstGeom>
        </p:spPr>
        <p:txBody>
          <a:bodyPr/>
          <a:lstStyle>
            <a:lvl1pPr marL="0" indent="0" algn="l">
              <a:buNone/>
              <a:defRPr sz="2205">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
        <p:nvSpPr>
          <p:cNvPr id="12" name="Picture Placeholder 11"/>
          <p:cNvSpPr>
            <a:spLocks noGrp="1"/>
          </p:cNvSpPr>
          <p:nvPr>
            <p:ph type="pic" sz="quarter" idx="11"/>
          </p:nvPr>
        </p:nvSpPr>
        <p:spPr>
          <a:xfrm>
            <a:off x="363422" y="3881795"/>
            <a:ext cx="9289611" cy="2694507"/>
          </a:xfrm>
          <a:prstGeom prst="rect">
            <a:avLst/>
          </a:prstGeom>
          <a:solidFill>
            <a:schemeClr val="bg1">
              <a:lumMod val="85000"/>
            </a:schemeClr>
          </a:solidFill>
        </p:spPr>
        <p:txBody>
          <a:bodyPr rtlCol="0">
            <a:normAutofit/>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5" name="Date Placeholder 3"/>
          <p:cNvSpPr>
            <a:spLocks noGrp="1"/>
          </p:cNvSpPr>
          <p:nvPr>
            <p:ph type="dt" sz="half" idx="12"/>
          </p:nvPr>
        </p:nvSpPr>
        <p:spPr>
          <a:xfrm>
            <a:off x="363538" y="3460750"/>
            <a:ext cx="2268537" cy="401638"/>
          </a:xfrm>
          <a:prstGeom prst="rect">
            <a:avLst/>
          </a:prstGeom>
        </p:spPr>
        <p:txBody>
          <a:bodyPr/>
          <a:lstStyle>
            <a:lvl1pPr eaLnBrk="1">
              <a:lnSpc>
                <a:spcPct val="93000"/>
              </a:lnSpc>
              <a:buClr>
                <a:srgbClr val="000000"/>
              </a:buClr>
              <a:buSzPct val="100000"/>
              <a:buFont typeface="Times New Roman" panose="02020603050405020304" pitchFamily="18" charset="0"/>
              <a:buNone/>
              <a:defRPr sz="1764">
                <a:solidFill>
                  <a:srgbClr val="63666A"/>
                </a:solidFill>
                <a:latin typeface="Arial" panose="020B0604020202020204" pitchFamily="34" charset="0"/>
                <a:cs typeface="Arial" panose="020B0604020202020204" pitchFamily="34" charset="0"/>
              </a:defRPr>
            </a:lvl1pPr>
          </a:lstStyle>
          <a:p>
            <a:pPr>
              <a:defRPr/>
            </a:pPr>
            <a:fld id="{F5287A45-5860-4B84-8F7C-81AFF3E75970}" type="datetimeFigureOut">
              <a:rPr lang="en-GB"/>
              <a:pPr>
                <a:defRPr/>
              </a:pPr>
              <a:t>09/10/2018</a:t>
            </a:fld>
            <a:endParaRPr lang="en-GB" dirty="0"/>
          </a:p>
        </p:txBody>
      </p:sp>
    </p:spTree>
    <p:extLst>
      <p:ext uri="{BB962C8B-B14F-4D97-AF65-F5344CB8AC3E}">
        <p14:creationId xmlns:p14="http://schemas.microsoft.com/office/powerpoint/2010/main" val="2547464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slide with image">
    <p:spTree>
      <p:nvGrpSpPr>
        <p:cNvPr id="1" name=""/>
        <p:cNvGrpSpPr/>
        <p:nvPr/>
      </p:nvGrpSpPr>
      <p:grpSpPr>
        <a:xfrm>
          <a:off x="0" y="0"/>
          <a:ext cx="0" cy="0"/>
          <a:chOff x="0" y="0"/>
          <a:chExt cx="0" cy="0"/>
        </a:xfrm>
      </p:grpSpPr>
      <p:cxnSp>
        <p:nvCxnSpPr>
          <p:cNvPr id="5" name="Straight Connector 4"/>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06025" y="289733"/>
            <a:ext cx="5096316"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23" name="Picture Placeholder 11"/>
          <p:cNvSpPr>
            <a:spLocks noGrp="1"/>
          </p:cNvSpPr>
          <p:nvPr>
            <p:ph type="pic" sz="quarter" idx="11"/>
          </p:nvPr>
        </p:nvSpPr>
        <p:spPr>
          <a:xfrm>
            <a:off x="5894365" y="1441938"/>
            <a:ext cx="3787670" cy="5259916"/>
          </a:xfrm>
          <a:prstGeom prst="rect">
            <a:avLst/>
          </a:prstGeom>
          <a:solidFill>
            <a:schemeClr val="bg1">
              <a:lumMod val="85000"/>
            </a:schemeClr>
          </a:solidFill>
        </p:spPr>
        <p:txBody>
          <a:bodyPr rtlCol="0">
            <a:normAutofit/>
          </a:bodyPr>
          <a:lstStyle>
            <a:lvl1pPr marL="0" indent="0">
              <a:buNone/>
              <a:defRPr baseline="0">
                <a:latin typeface="Arial" panose="020B0604020202020204" pitchFamily="34" charset="0"/>
                <a:cs typeface="Arial" panose="020B0604020202020204" pitchFamily="34" charset="0"/>
              </a:defRPr>
            </a:lvl1pPr>
          </a:lstStyle>
          <a:p>
            <a:pPr lvl="0"/>
            <a:r>
              <a:rPr lang="en-US" noProof="0" smtClean="0"/>
              <a:t>Click icon to add picture</a:t>
            </a:r>
            <a:endParaRPr lang="en-GB" noProof="0" dirty="0"/>
          </a:p>
        </p:txBody>
      </p:sp>
      <p:sp>
        <p:nvSpPr>
          <p:cNvPr id="3" name="Text Placeholder 2"/>
          <p:cNvSpPr>
            <a:spLocks noGrp="1"/>
          </p:cNvSpPr>
          <p:nvPr>
            <p:ph type="body" sz="quarter" idx="12"/>
          </p:nvPr>
        </p:nvSpPr>
        <p:spPr>
          <a:xfrm>
            <a:off x="406025" y="1441938"/>
            <a:ext cx="5096316" cy="4686293"/>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732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text only">
    <p:spTree>
      <p:nvGrpSpPr>
        <p:cNvPr id="1" name=""/>
        <p:cNvGrpSpPr/>
        <p:nvPr/>
      </p:nvGrpSpPr>
      <p:grpSpPr>
        <a:xfrm>
          <a:off x="0" y="0"/>
          <a:ext cx="0" cy="0"/>
          <a:chOff x="0" y="0"/>
          <a:chExt cx="0" cy="0"/>
        </a:xfrm>
      </p:grpSpPr>
      <p:cxnSp>
        <p:nvCxnSpPr>
          <p:cNvPr id="4" name="Straight Connector 3"/>
          <p:cNvCxnSpPr/>
          <p:nvPr/>
        </p:nvCxnSpPr>
        <p:spPr>
          <a:xfrm>
            <a:off x="447675" y="1133475"/>
            <a:ext cx="9286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p:nvPr>
        </p:nvSpPr>
        <p:spPr>
          <a:xfrm>
            <a:off x="448028" y="345703"/>
            <a:ext cx="9328878" cy="788249"/>
          </a:xfrm>
          <a:prstGeom prst="rect">
            <a:avLst/>
          </a:prstGeom>
        </p:spPr>
        <p:txBody>
          <a:bodyPr anchor="t"/>
          <a:lstStyle>
            <a:lvl1pPr algn="l">
              <a:defRPr sz="2646" baseline="0">
                <a:solidFill>
                  <a:srgbClr val="63666A"/>
                </a:solidFill>
              </a:defRPr>
            </a:lvl1pPr>
          </a:lstStyle>
          <a:p>
            <a:r>
              <a:rPr lang="en-US" smtClean="0"/>
              <a:t>Click to edit Master title style</a:t>
            </a:r>
            <a:endParaRPr lang="en-US" dirty="0"/>
          </a:p>
        </p:txBody>
      </p:sp>
      <p:sp>
        <p:nvSpPr>
          <p:cNvPr id="7" name="Text Placeholder 2"/>
          <p:cNvSpPr>
            <a:spLocks noGrp="1"/>
          </p:cNvSpPr>
          <p:nvPr>
            <p:ph type="body" sz="quarter" idx="12"/>
          </p:nvPr>
        </p:nvSpPr>
        <p:spPr>
          <a:xfrm>
            <a:off x="406025" y="1647149"/>
            <a:ext cx="9328878" cy="4607807"/>
          </a:xfrm>
          <a:prstGeom prst="rect">
            <a:avLst/>
          </a:prstGeom>
        </p:spPr>
        <p:txBody>
          <a:bodyPr/>
          <a:lstStyle>
            <a:lvl1pPr marL="0" marR="0" indent="0" algn="l" defTabSz="1007943" rtl="0" eaLnBrk="1" fontAlgn="auto" latinLnBrk="0" hangingPunct="1">
              <a:lnSpc>
                <a:spcPct val="100000"/>
              </a:lnSpc>
              <a:spcBef>
                <a:spcPts val="661"/>
              </a:spcBef>
              <a:spcAft>
                <a:spcPts val="0"/>
              </a:spcAft>
              <a:buClrTx/>
              <a:buSzTx/>
              <a:buFont typeface="Arial" panose="020B0604020202020204" pitchFamily="34" charset="0"/>
              <a:buNone/>
              <a:tabLst/>
              <a:defRPr sz="3086">
                <a:solidFill>
                  <a:srgbClr val="63666A"/>
                </a:solidFill>
                <a:latin typeface="Arial" panose="020B0604020202020204" pitchFamily="34" charset="0"/>
                <a:cs typeface="Arial" panose="020B0604020202020204" pitchFamily="34" charset="0"/>
              </a:defRPr>
            </a:lvl1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8157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307419" y="2267502"/>
            <a:ext cx="4692891" cy="951508"/>
          </a:xfrm>
          <a:prstGeom prst="rect">
            <a:avLst/>
          </a:prstGeom>
        </p:spPr>
        <p:txBody>
          <a:bodyPr anchor="b"/>
          <a:lstStyle>
            <a:lvl1pPr algn="l">
              <a:defRPr sz="4409" baseline="0">
                <a:solidFill>
                  <a:srgbClr val="63666A"/>
                </a:solidFill>
              </a:defRPr>
            </a:lvl1pPr>
          </a:lstStyle>
          <a:p>
            <a:r>
              <a:rPr lang="en-US" smtClean="0"/>
              <a:t>Click to edit Master title style</a:t>
            </a:r>
            <a:endParaRPr lang="en-US" dirty="0"/>
          </a:p>
        </p:txBody>
      </p:sp>
      <p:sp>
        <p:nvSpPr>
          <p:cNvPr id="6" name="Subtitle 2"/>
          <p:cNvSpPr>
            <a:spLocks noGrp="1"/>
          </p:cNvSpPr>
          <p:nvPr>
            <p:ph type="subTitle" idx="1"/>
          </p:nvPr>
        </p:nvSpPr>
        <p:spPr>
          <a:xfrm>
            <a:off x="307418" y="3266606"/>
            <a:ext cx="4692891" cy="608424"/>
          </a:xfrm>
          <a:prstGeom prst="rect">
            <a:avLst/>
          </a:prstGeom>
        </p:spPr>
        <p:txBody>
          <a:bodyPr/>
          <a:lstStyle>
            <a:lvl1pPr marL="0" indent="0" algn="l">
              <a:buNone/>
              <a:defRPr sz="2205" baseline="0">
                <a:solidFill>
                  <a:srgbClr val="63666A"/>
                </a:solidFill>
                <a:latin typeface="Arial" panose="020B0604020202020204" pitchFamily="34" charset="0"/>
                <a:cs typeface="Arial" panose="020B0604020202020204" pitchFamily="34" charset="0"/>
              </a:defRPr>
            </a:lvl1pPr>
            <a:lvl2pPr marL="503972" indent="0" algn="ctr">
              <a:buNone/>
              <a:defRPr sz="2205"/>
            </a:lvl2pPr>
            <a:lvl3pPr marL="1007943" indent="0" algn="ctr">
              <a:buNone/>
              <a:defRPr sz="1984"/>
            </a:lvl3pPr>
            <a:lvl4pPr marL="1511915" indent="0" algn="ctr">
              <a:buNone/>
              <a:defRPr sz="1764"/>
            </a:lvl4pPr>
            <a:lvl5pPr marL="2015886" indent="0" algn="ctr">
              <a:buNone/>
              <a:defRPr sz="1764"/>
            </a:lvl5pPr>
            <a:lvl6pPr marL="2519858" indent="0" algn="ctr">
              <a:buNone/>
              <a:defRPr sz="1764"/>
            </a:lvl6pPr>
            <a:lvl7pPr marL="3023829" indent="0" algn="ctr">
              <a:buNone/>
              <a:defRPr sz="1764"/>
            </a:lvl7pPr>
            <a:lvl8pPr marL="3527801" indent="0" algn="ctr">
              <a:buNone/>
              <a:defRPr sz="1764"/>
            </a:lvl8pPr>
            <a:lvl9pPr marL="4031772" indent="0" algn="ctr">
              <a:buNone/>
              <a:defRPr sz="1764"/>
            </a:lvl9pPr>
          </a:lstStyle>
          <a:p>
            <a:r>
              <a:rPr lang="en-US" smtClean="0"/>
              <a:t>Click to edit Master subtitle style</a:t>
            </a:r>
            <a:endParaRPr lang="en-US" dirty="0"/>
          </a:p>
        </p:txBody>
      </p:sp>
    </p:spTree>
    <p:extLst>
      <p:ext uri="{BB962C8B-B14F-4D97-AF65-F5344CB8AC3E}">
        <p14:creationId xmlns:p14="http://schemas.microsoft.com/office/powerpoint/2010/main" val="311513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737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image" Target="../media/image5.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9"/>
          <a:srcRect/>
          <a:stretch>
            <a:fillRect/>
          </a:stretch>
        </a:blipFill>
        <a:effectLst/>
      </p:bgPr>
    </p:bg>
    <p:spTree>
      <p:nvGrpSpPr>
        <p:cNvPr id="1" name=""/>
        <p:cNvGrpSpPr/>
        <p:nvPr/>
      </p:nvGrpSpPr>
      <p:grpSpPr>
        <a:xfrm>
          <a:off x="0" y="0"/>
          <a:ext cx="0" cy="0"/>
          <a:chOff x="0" y="0"/>
          <a:chExt cx="0" cy="0"/>
        </a:xfrm>
      </p:grpSpPr>
      <p:pic>
        <p:nvPicPr>
          <p:cNvPr id="1026"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4925" y="6680200"/>
            <a:ext cx="1679575"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523288" y="6756400"/>
            <a:ext cx="1444625"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3"/>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6848475" y="6742113"/>
            <a:ext cx="162718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Text Placeholder 4"/>
          <p:cNvSpPr>
            <a:spLocks noGrp="1"/>
          </p:cNvSpPr>
          <p:nvPr>
            <p:ph type="body" idx="1"/>
          </p:nvPr>
        </p:nvSpPr>
        <p:spPr bwMode="auto">
          <a:xfrm>
            <a:off x="414338" y="1516063"/>
            <a:ext cx="9280525"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TextBox 6"/>
          <p:cNvSpPr txBox="1">
            <a:spLocks noChangeArrowheads="1"/>
          </p:cNvSpPr>
          <p:nvPr/>
        </p:nvSpPr>
        <p:spPr bwMode="auto">
          <a:xfrm>
            <a:off x="-173038" y="6470650"/>
            <a:ext cx="185738"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endParaRPr lang="en-US" altLang="en-US"/>
          </a:p>
        </p:txBody>
      </p:sp>
      <p:sp>
        <p:nvSpPr>
          <p:cNvPr id="1031" name="Title Placeholder 5"/>
          <p:cNvSpPr>
            <a:spLocks noGrp="1"/>
          </p:cNvSpPr>
          <p:nvPr>
            <p:ph type="title"/>
          </p:nvPr>
        </p:nvSpPr>
        <p:spPr bwMode="auto">
          <a:xfrm>
            <a:off x="414338" y="419100"/>
            <a:ext cx="9280525"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pic>
        <p:nvPicPr>
          <p:cNvPr id="1032"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1835150" y="6735763"/>
            <a:ext cx="20780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0" r:id="rId7"/>
  </p:sldLayoutIdLst>
  <p:txStyles>
    <p:titleStyle>
      <a:lvl1pPr algn="ctr" defTabSz="1006475" rtl="0" eaLnBrk="0" fontAlgn="base" hangingPunct="0">
        <a:lnSpc>
          <a:spcPct val="90000"/>
        </a:lnSpc>
        <a:spcBef>
          <a:spcPct val="0"/>
        </a:spcBef>
        <a:spcAft>
          <a:spcPct val="0"/>
        </a:spcAft>
        <a:defRPr sz="3500" kern="1200">
          <a:solidFill>
            <a:schemeClr val="tx1"/>
          </a:solidFill>
          <a:latin typeface="+mn-lt"/>
          <a:ea typeface="+mj-ea"/>
          <a:cs typeface="Arial" panose="020B0604020202020204" pitchFamily="34" charset="0"/>
        </a:defRPr>
      </a:lvl1pPr>
      <a:lvl2pPr algn="ctr" defTabSz="1006475" rtl="0" eaLnBrk="0" fontAlgn="base" hangingPunct="0">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2pPr>
      <a:lvl3pPr algn="ctr" defTabSz="1006475" rtl="0" eaLnBrk="0" fontAlgn="base" hangingPunct="0">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3pPr>
      <a:lvl4pPr algn="ctr" defTabSz="1006475" rtl="0" eaLnBrk="0" fontAlgn="base" hangingPunct="0">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4pPr>
      <a:lvl5pPr algn="ctr" defTabSz="1006475" rtl="0" eaLnBrk="0" fontAlgn="base" hangingPunct="0">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5pPr>
      <a:lvl6pPr marL="4572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6pPr>
      <a:lvl7pPr marL="9144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7pPr>
      <a:lvl8pPr marL="13716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8pPr>
      <a:lvl9pPr marL="1828800" algn="ctr" defTabSz="1006475" rtl="0" fontAlgn="base">
        <a:lnSpc>
          <a:spcPct val="90000"/>
        </a:lnSpc>
        <a:spcBef>
          <a:spcPct val="0"/>
        </a:spcBef>
        <a:spcAft>
          <a:spcPct val="0"/>
        </a:spcAft>
        <a:defRPr sz="3500">
          <a:solidFill>
            <a:schemeClr val="tx1"/>
          </a:solidFill>
          <a:latin typeface="Calibri" panose="020F0502020204030204" pitchFamily="34" charset="0"/>
          <a:cs typeface="Arial" panose="020B0604020202020204" pitchFamily="34" charset="0"/>
        </a:defRPr>
      </a:lvl9pPr>
    </p:titleStyle>
    <p:bodyStyle>
      <a:lvl1pPr marL="250825" indent="-250825" algn="l" defTabSz="1006475" rtl="0" eaLnBrk="0" fontAlgn="base" hangingPunct="0">
        <a:lnSpc>
          <a:spcPct val="90000"/>
        </a:lnSpc>
        <a:spcBef>
          <a:spcPts val="1100"/>
        </a:spcBef>
        <a:spcAft>
          <a:spcPct val="0"/>
        </a:spcAft>
        <a:buFont typeface="Arial" panose="020B0604020202020204" pitchFamily="34" charset="0"/>
        <a:buChar char="•"/>
        <a:defRPr sz="3000" kern="1200">
          <a:solidFill>
            <a:schemeClr val="tx1"/>
          </a:solidFill>
          <a:latin typeface="+mn-lt"/>
          <a:ea typeface="+mn-ea"/>
          <a:cs typeface="+mn-cs"/>
        </a:defRPr>
      </a:lvl1pPr>
      <a:lvl2pPr marL="755650" indent="-250825" algn="l" defTabSz="1006475" rtl="0" eaLnBrk="0" fontAlgn="base" hangingPunct="0">
        <a:lnSpc>
          <a:spcPct val="90000"/>
        </a:lnSpc>
        <a:spcBef>
          <a:spcPts val="550"/>
        </a:spcBef>
        <a:spcAft>
          <a:spcPct val="0"/>
        </a:spcAft>
        <a:buFont typeface="Arial" panose="020B0604020202020204" pitchFamily="34" charset="0"/>
        <a:buChar char="•"/>
        <a:defRPr sz="2600" kern="1200">
          <a:solidFill>
            <a:schemeClr val="tx1"/>
          </a:solidFill>
          <a:latin typeface="+mn-lt"/>
          <a:ea typeface="+mn-ea"/>
          <a:cs typeface="+mn-cs"/>
        </a:defRPr>
      </a:lvl2pPr>
      <a:lvl3pPr marL="1258888" indent="-250825" algn="l" defTabSz="1006475" rtl="0" eaLnBrk="0" fontAlgn="base" hangingPunct="0">
        <a:lnSpc>
          <a:spcPct val="90000"/>
        </a:lnSpc>
        <a:spcBef>
          <a:spcPts val="550"/>
        </a:spcBef>
        <a:spcAft>
          <a:spcPct val="0"/>
        </a:spcAft>
        <a:buFont typeface="Arial" panose="020B0604020202020204" pitchFamily="34" charset="0"/>
        <a:buChar char="•"/>
        <a:defRPr sz="2200" kern="1200">
          <a:solidFill>
            <a:schemeClr val="tx1"/>
          </a:solidFill>
          <a:latin typeface="+mn-lt"/>
          <a:ea typeface="+mn-ea"/>
          <a:cs typeface="+mn-cs"/>
        </a:defRPr>
      </a:lvl3pPr>
      <a:lvl4pPr marL="1763713" indent="-250825" algn="l" defTabSz="1006475" rtl="0" eaLnBrk="0" fontAlgn="base" hangingPunct="0">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4pPr>
      <a:lvl5pPr marL="2266950" indent="-250825" algn="l" defTabSz="1006475" rtl="0" eaLnBrk="0" fontAlgn="base" hangingPunct="0">
        <a:lnSpc>
          <a:spcPct val="90000"/>
        </a:lnSpc>
        <a:spcBef>
          <a:spcPts val="550"/>
        </a:spcBef>
        <a:spcAft>
          <a:spcPct val="0"/>
        </a:spcAft>
        <a:buFont typeface="Arial" panose="020B0604020202020204" pitchFamily="34" charset="0"/>
        <a:buChar char="•"/>
        <a:defRPr sz="1900"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377825" y="3667125"/>
            <a:ext cx="8567738" cy="950913"/>
          </a:xfrm>
        </p:spPr>
        <p:txBody>
          <a:bodyPr/>
          <a:lstStyle/>
          <a:p>
            <a:r>
              <a:rPr lang="en-GB" altLang="en-US" sz="6000" smtClean="0"/>
              <a:t>Python</a:t>
            </a:r>
          </a:p>
        </p:txBody>
      </p:sp>
      <p:sp>
        <p:nvSpPr>
          <p:cNvPr id="10243" name="Subtitle 2"/>
          <p:cNvSpPr>
            <a:spLocks noGrp="1"/>
          </p:cNvSpPr>
          <p:nvPr>
            <p:ph type="subTitle" idx="1"/>
          </p:nvPr>
        </p:nvSpPr>
        <p:spPr>
          <a:xfrm>
            <a:off x="377825" y="4632325"/>
            <a:ext cx="7559675" cy="609600"/>
          </a:xfrm>
        </p:spPr>
        <p:txBody>
          <a:bodyPr/>
          <a:lstStyle/>
          <a:p>
            <a:r>
              <a:rPr lang="en-GB" altLang="en-US" sz="2400" smtClean="0"/>
              <a:t>Classes and Objects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73" name="Group 69"/>
          <p:cNvGraphicFramePr>
            <a:graphicFrameLocks noGrp="1"/>
          </p:cNvGraphicFramePr>
          <p:nvPr/>
        </p:nvGraphicFramePr>
        <p:xfrm>
          <a:off x="661988" y="854075"/>
          <a:ext cx="8583612" cy="695325"/>
        </p:xfrm>
        <a:graphic>
          <a:graphicData uri="http://schemas.openxmlformats.org/drawingml/2006/table">
            <a:tbl>
              <a:tblPr/>
              <a:tblGrid>
                <a:gridCol w="8583612">
                  <a:extLst>
                    <a:ext uri="{9D8B030D-6E8A-4147-A177-3AD203B41FA5}">
                      <a16:colId xmlns:a16="http://schemas.microsoft.com/office/drawing/2014/main" val="20000"/>
                    </a:ext>
                  </a:extLst>
                </a:gridCol>
              </a:tblGrid>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451" name="Group 27"/>
          <p:cNvGraphicFramePr>
            <a:graphicFrameLocks noGrp="1"/>
          </p:cNvGraphicFramePr>
          <p:nvPr/>
        </p:nvGraphicFramePr>
        <p:xfrm>
          <a:off x="661988" y="854075"/>
          <a:ext cx="8583612" cy="131286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10" name="Group 2"/>
          <p:cNvGraphicFramePr>
            <a:graphicFrameLocks noGrp="1"/>
          </p:cNvGraphicFramePr>
          <p:nvPr/>
        </p:nvGraphicFramePr>
        <p:xfrm>
          <a:off x="661988" y="854075"/>
          <a:ext cx="8583612" cy="131286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Group 2"/>
          <p:cNvGraphicFramePr>
            <a:graphicFrameLocks noGrp="1"/>
          </p:cNvGraphicFramePr>
          <p:nvPr/>
        </p:nvGraphicFramePr>
        <p:xfrm>
          <a:off x="661988" y="854075"/>
          <a:ext cx="8583612" cy="131286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5474" name="Group 2"/>
          <p:cNvGraphicFramePr>
            <a:graphicFrameLocks noGrp="1"/>
          </p:cNvGraphicFramePr>
          <p:nvPr/>
        </p:nvGraphicFramePr>
        <p:xfrm>
          <a:off x="661988" y="854075"/>
          <a:ext cx="8583612" cy="265271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don't move</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photosynthesize</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7522" name="Group 2"/>
          <p:cNvGraphicFramePr>
            <a:graphicFrameLocks noGrp="1"/>
          </p:cNvGraphicFramePr>
          <p:nvPr/>
        </p:nvGraphicFramePr>
        <p:xfrm>
          <a:off x="661988" y="854075"/>
          <a:ext cx="8583612" cy="265271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don't move</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crawl in 2D</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photosynthesize</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scavenge</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endParaRPr kumimoji="0" lang="en-CA" sz="2800" b="0" i="0" u="none" strike="noStrike" cap="none" normalizeH="0" baseline="0" dirty="0" smtClean="0">
                        <a:ln>
                          <a:noFill/>
                        </a:ln>
                        <a:solidFill>
                          <a:srgbClr val="000000"/>
                        </a:solidFill>
                        <a:effectLst/>
                        <a:latin typeface="Calibri" panose="020F0502020204030204" pitchFamily="34"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9570" name="Group 2"/>
          <p:cNvGraphicFramePr>
            <a:graphicFrameLocks noGrp="1"/>
          </p:cNvGraphicFramePr>
          <p:nvPr/>
        </p:nvGraphicFramePr>
        <p:xfrm>
          <a:off x="661988" y="854075"/>
          <a:ext cx="8583612" cy="265271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don't move</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crawl in 2D</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swim in 3D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photosynthesize</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scavenge</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hunt</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Group 2"/>
          <p:cNvGraphicFramePr>
            <a:graphicFrameLocks noGrp="1"/>
          </p:cNvGraphicFramePr>
          <p:nvPr/>
        </p:nvGraphicFramePr>
        <p:xfrm>
          <a:off x="661988" y="854075"/>
          <a:ext cx="8583612" cy="265271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don't move</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crawl in 2D</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swim in 3D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photosynthesize</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scavenge</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hunt</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997" name="Text Box 4"/>
          <p:cNvSpPr txBox="1">
            <a:spLocks noChangeArrowheads="1"/>
          </p:cNvSpPr>
          <p:nvPr/>
        </p:nvSpPr>
        <p:spPr bwMode="auto">
          <a:xfrm>
            <a:off x="604838" y="3549650"/>
            <a:ext cx="61055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Algorithm is simple</a:t>
            </a: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3666" name="Group 2"/>
          <p:cNvGraphicFramePr>
            <a:graphicFrameLocks noGrp="1"/>
          </p:cNvGraphicFramePr>
          <p:nvPr/>
        </p:nvGraphicFramePr>
        <p:xfrm>
          <a:off x="661988" y="854075"/>
          <a:ext cx="8583612" cy="265271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don't move</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crawl in 2D</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swim in 3D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photosynthesize</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scavenge</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hunt</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045" name="Text Box 4"/>
          <p:cNvSpPr txBox="1">
            <a:spLocks noChangeArrowheads="1"/>
          </p:cNvSpPr>
          <p:nvPr/>
        </p:nvSpPr>
        <p:spPr bwMode="auto">
          <a:xfrm>
            <a:off x="604838" y="3549650"/>
            <a:ext cx="61055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Algorithm is simple</a:t>
            </a: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p:txBody>
      </p:sp>
      <p:sp>
        <p:nvSpPr>
          <p:cNvPr id="44046" name="Text Box 4"/>
          <p:cNvSpPr txBox="1">
            <a:spLocks noChangeArrowheads="1"/>
          </p:cNvSpPr>
          <p:nvPr/>
        </p:nvSpPr>
        <p:spPr bwMode="auto">
          <a:xfrm>
            <a:off x="4464050" y="3627438"/>
            <a:ext cx="5184775" cy="19383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for</a:t>
            </a:r>
            <a:r>
              <a:rPr lang="en-US" altLang="en-US" sz="2400">
                <a:latin typeface="Courier New" panose="02070309020205020404" pitchFamily="49" charset="0"/>
              </a:rPr>
              <a:t> t </a:t>
            </a:r>
            <a:r>
              <a:rPr lang="en-US" altLang="en-US" sz="2400" b="1">
                <a:latin typeface="Courier New" panose="02070309020205020404" pitchFamily="49" charset="0"/>
              </a:rPr>
              <a:t>in</a:t>
            </a:r>
            <a:r>
              <a:rPr lang="en-US" altLang="en-US" sz="2400">
                <a:latin typeface="Courier New" panose="02070309020205020404" pitchFamily="49" charset="0"/>
              </a:rPr>
              <a:t> range(timesteps):</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move(world,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eat(world,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show(world, everything)</a:t>
            </a:r>
            <a:endParaRPr lang="en-US" altLang="en-US" sz="2400" i="1">
              <a:latin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5714" name="Group 2"/>
          <p:cNvGraphicFramePr>
            <a:graphicFrameLocks noGrp="1"/>
          </p:cNvGraphicFramePr>
          <p:nvPr/>
        </p:nvGraphicFramePr>
        <p:xfrm>
          <a:off x="661988" y="854075"/>
          <a:ext cx="8583612" cy="2652713"/>
        </p:xfrm>
        <a:graphic>
          <a:graphicData uri="http://schemas.openxmlformats.org/drawingml/2006/table">
            <a:tbl>
              <a:tblPr/>
              <a:tblGrid>
                <a:gridCol w="2995612">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gridCol w="2860675">
                  <a:extLst>
                    <a:ext uri="{9D8B030D-6E8A-4147-A177-3AD203B41FA5}">
                      <a16:colId xmlns:a16="http://schemas.microsoft.com/office/drawing/2014/main" val="20002"/>
                    </a:ext>
                  </a:extLst>
                </a:gridCol>
              </a:tblGrid>
              <a:tr h="695325">
                <a:tc gridSpan="3">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Simple simulation of aquarium containing</a:t>
                      </a:r>
                    </a:p>
                  </a:txBody>
                  <a:tcPr horzOverflow="overflow">
                    <a:lnL cap="flat">
                      <a:noFill/>
                    </a:lnL>
                    <a:lnR cap="flat">
                      <a:noFill/>
                    </a:lnR>
                    <a:lnT cap="flat">
                      <a:noFill/>
                    </a:lnT>
                    <a:lnB>
                      <a:noFill/>
                    </a:lnB>
                    <a:lnTlToBr>
                      <a:noFill/>
                    </a:lnTlToBr>
                    <a:lnBlToTr>
                      <a:noFill/>
                    </a:lnBlToTr>
                    <a:no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0000"/>
                  </a:ext>
                </a:extLst>
              </a:tr>
              <a:tr h="617538">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plants</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snails</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fish</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6445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don't move</a:t>
                      </a:r>
                    </a:p>
                  </a:txBody>
                  <a:tcPr horzOverflow="overflow">
                    <a:lnL cap="flat">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crawl in 2D</a:t>
                      </a:r>
                    </a:p>
                  </a:txBody>
                  <a:tcPr horzOverflow="overflow">
                    <a:lnL>
                      <a:noFill/>
                    </a:lnL>
                    <a:lnR>
                      <a:noFill/>
                    </a:lnR>
                    <a:lnT>
                      <a:noFill/>
                    </a:lnT>
                    <a:lnB>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swim in 3D</a:t>
                      </a: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695325">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photosynthesize</a:t>
                      </a:r>
                    </a:p>
                  </a:txBody>
                  <a:tcPr horzOverflow="overflow">
                    <a:lnL cap="flat">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scavenge</a:t>
                      </a:r>
                    </a:p>
                  </a:txBody>
                  <a:tcPr horzOverflow="overflow">
                    <a:lnL>
                      <a:noFill/>
                    </a:lnL>
                    <a:lnR>
                      <a:noFill/>
                    </a:lnR>
                    <a:lnT>
                      <a:noFill/>
                    </a:lnT>
                    <a:lnB cap="flat">
                      <a:noFill/>
                    </a:lnB>
                    <a:lnTlToBr>
                      <a:noFill/>
                    </a:lnTlToBr>
                    <a:lnBlToTr>
                      <a:noFill/>
                    </a:lnBlToTr>
                    <a:noFill/>
                  </a:tcPr>
                </a:tc>
                <a:tc>
                  <a:txBody>
                    <a:bodyPr/>
                    <a:lstStyle/>
                    <a:p>
                      <a:pPr marL="0" marR="0" lvl="0" indent="0" algn="ctr" defTabSz="457200" rtl="0" eaLnBrk="0" fontAlgn="base" latinLnBrk="0" hangingPunct="0">
                        <a:lnSpc>
                          <a:spcPct val="93000"/>
                        </a:lnSpc>
                        <a:spcBef>
                          <a:spcPct val="0"/>
                        </a:spcBef>
                        <a:spcAft>
                          <a:spcPts val="1425"/>
                        </a:spcAft>
                        <a:buClr>
                          <a:srgbClr val="000000"/>
                        </a:buClr>
                        <a:buSzPct val="100000"/>
                        <a:buFont typeface="Times New Roman" charset="0"/>
                        <a:buNone/>
                        <a:tabLst/>
                      </a:pPr>
                      <a:r>
                        <a:rPr kumimoji="0" lang="en-CA" sz="2800" b="0" i="0" u="none" strike="noStrike" cap="none" normalizeH="0" baseline="0" dirty="0" smtClean="0">
                          <a:ln>
                            <a:noFill/>
                          </a:ln>
                          <a:solidFill>
                            <a:srgbClr val="000000"/>
                          </a:solidFill>
                          <a:effectLst/>
                          <a:latin typeface="Calibri" panose="020F0502020204030204" pitchFamily="34" charset="0"/>
                        </a:rPr>
                        <a:t>hunt</a:t>
                      </a: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093" name="Text Box 4"/>
          <p:cNvSpPr txBox="1">
            <a:spLocks noChangeArrowheads="1"/>
          </p:cNvSpPr>
          <p:nvPr/>
        </p:nvSpPr>
        <p:spPr bwMode="auto">
          <a:xfrm>
            <a:off x="604838" y="3549650"/>
            <a:ext cx="6105525"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Algorithm is simple</a:t>
            </a: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endParaRPr lang="en-US" altLang="en-US" sz="2800">
              <a:latin typeface="Calibri" panose="020F0502020204030204" pitchFamily="34" charset="0"/>
            </a:endParaRP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Program is more complicated</a:t>
            </a:r>
            <a:endParaRPr lang="en-US" altLang="en-US" sz="2800" i="1">
              <a:latin typeface="Courier New" panose="02070309020205020404" pitchFamily="49" charset="0"/>
            </a:endParaRPr>
          </a:p>
        </p:txBody>
      </p:sp>
      <p:sp>
        <p:nvSpPr>
          <p:cNvPr id="46094" name="Text Box 4"/>
          <p:cNvSpPr txBox="1">
            <a:spLocks noChangeArrowheads="1"/>
          </p:cNvSpPr>
          <p:nvPr/>
        </p:nvSpPr>
        <p:spPr bwMode="auto">
          <a:xfrm>
            <a:off x="4464050" y="3627438"/>
            <a:ext cx="5184775" cy="193833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for</a:t>
            </a:r>
            <a:r>
              <a:rPr lang="en-US" altLang="en-US" sz="2400">
                <a:latin typeface="Courier New" panose="02070309020205020404" pitchFamily="49" charset="0"/>
              </a:rPr>
              <a:t> t </a:t>
            </a:r>
            <a:r>
              <a:rPr lang="en-US" altLang="en-US" sz="2400" b="1">
                <a:latin typeface="Courier New" panose="02070309020205020404" pitchFamily="49" charset="0"/>
              </a:rPr>
              <a:t>in</a:t>
            </a:r>
            <a:r>
              <a:rPr lang="en-US" altLang="en-US" sz="2400">
                <a:latin typeface="Courier New" panose="02070309020205020404" pitchFamily="49" charset="0"/>
              </a:rPr>
              <a:t> range(timesteps):</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move(world,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eat(world,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show(world, everything)</a:t>
            </a:r>
            <a:endParaRPr lang="en-US" altLang="en-US" sz="2400" i="1">
              <a:latin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604838" y="554038"/>
            <a:ext cx="864076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p:cNvSpPr txBox="1">
            <a:spLocks noChangeArrowheads="1"/>
          </p:cNvSpPr>
          <p:nvPr/>
        </p:nvSpPr>
        <p:spPr bwMode="auto">
          <a:xfrm>
            <a:off x="604838" y="668338"/>
            <a:ext cx="8640762"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def</a:t>
            </a:r>
            <a:r>
              <a:rPr lang="en-US" altLang="en-US" sz="2400">
                <a:latin typeface="Courier New" panose="02070309020205020404" pitchFamily="49" charset="0"/>
              </a:rPr>
              <a:t> move(world,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for</a:t>
            </a:r>
            <a:r>
              <a:rPr lang="en-US" altLang="en-US" sz="2400">
                <a:latin typeface="Courier New" panose="02070309020205020404" pitchFamily="49" charset="0"/>
              </a:rPr>
              <a:t> thing </a:t>
            </a:r>
            <a:r>
              <a:rPr lang="en-US" altLang="en-US" sz="2400" b="1">
                <a:latin typeface="Courier New" panose="02070309020205020404" pitchFamily="49" charset="0"/>
              </a:rPr>
              <a:t>in</a:t>
            </a:r>
            <a:r>
              <a:rPr lang="en-US" altLang="en-US" sz="24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thing[0] == 'plant':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pass</a:t>
            </a:r>
            <a:r>
              <a:rPr lang="en-US" altLang="en-US" sz="2400">
                <a:latin typeface="Courier New" panose="02070309020205020404" pitchFamily="49" charset="0"/>
              </a:rPr>
              <a:t>     </a:t>
            </a:r>
            <a:r>
              <a:rPr lang="en-US" altLang="en-US" sz="2400">
                <a:solidFill>
                  <a:srgbClr val="FFC000"/>
                </a:solidFill>
                <a:latin typeface="Courier New" panose="02070309020205020404" pitchFamily="49" charset="0"/>
              </a:rPr>
              <a:t># plants don't move</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move_snail(snail)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'fish':</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move_fish(fish)</a:t>
            </a:r>
            <a:endParaRPr lang="en-US" altLang="en-US" sz="2400" i="1">
              <a:latin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p:cNvSpPr txBox="1">
            <a:spLocks noChangeArrowheads="1"/>
          </p:cNvSpPr>
          <p:nvPr/>
        </p:nvSpPr>
        <p:spPr bwMode="auto">
          <a:xfrm>
            <a:off x="604838" y="668338"/>
            <a:ext cx="8640762" cy="376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def</a:t>
            </a:r>
            <a:r>
              <a:rPr lang="en-US" altLang="en-US" sz="2400">
                <a:latin typeface="Courier New" panose="02070309020205020404" pitchFamily="49" charset="0"/>
              </a:rPr>
              <a:t> move(world,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for</a:t>
            </a:r>
            <a:r>
              <a:rPr lang="en-US" altLang="en-US" sz="2400">
                <a:latin typeface="Courier New" panose="02070309020205020404" pitchFamily="49" charset="0"/>
              </a:rPr>
              <a:t> thing </a:t>
            </a:r>
            <a:r>
              <a:rPr lang="en-US" altLang="en-US" sz="2400" b="1">
                <a:latin typeface="Courier New" panose="02070309020205020404" pitchFamily="49" charset="0"/>
              </a:rPr>
              <a:t>in</a:t>
            </a:r>
            <a:r>
              <a:rPr lang="en-US" altLang="en-US" sz="24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thing[0] == 'plant':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pass</a:t>
            </a:r>
            <a:r>
              <a:rPr lang="en-US" altLang="en-US" sz="2400">
                <a:latin typeface="Courier New" panose="02070309020205020404" pitchFamily="49" charset="0"/>
              </a:rPr>
              <a:t>     </a:t>
            </a:r>
            <a:r>
              <a:rPr lang="en-US" altLang="en-US" sz="2400">
                <a:solidFill>
                  <a:srgbClr val="FFC000"/>
                </a:solidFill>
                <a:latin typeface="Courier New" panose="02070309020205020404" pitchFamily="49" charset="0"/>
              </a:rPr>
              <a:t># plants don't move</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move_snail(snail)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'fish':</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move_fish(fish)</a:t>
            </a:r>
            <a:endParaRPr lang="en-US" altLang="en-US" sz="2400" i="1">
              <a:latin typeface="Courier New" panose="02070309020205020404" pitchFamily="49" charset="0"/>
            </a:endParaRPr>
          </a:p>
        </p:txBody>
      </p:sp>
      <p:sp>
        <p:nvSpPr>
          <p:cNvPr id="50179" name="Text Box 4"/>
          <p:cNvSpPr txBox="1">
            <a:spLocks noChangeArrowheads="1"/>
          </p:cNvSpPr>
          <p:nvPr/>
        </p:nvSpPr>
        <p:spPr bwMode="auto">
          <a:xfrm>
            <a:off x="604838" y="5926138"/>
            <a:ext cx="61055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So far, so good</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p:cNvSpPr txBox="1">
            <a:spLocks noChangeArrowheads="1"/>
          </p:cNvSpPr>
          <p:nvPr/>
        </p:nvSpPr>
        <p:spPr bwMode="auto">
          <a:xfrm>
            <a:off x="604838" y="668338"/>
            <a:ext cx="8640762"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def</a:t>
            </a:r>
            <a:r>
              <a:rPr lang="en-US" altLang="en-US" sz="2400">
                <a:latin typeface="Courier New" panose="02070309020205020404" pitchFamily="49" charset="0"/>
              </a:rPr>
              <a:t> eat(world,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for</a:t>
            </a:r>
            <a:r>
              <a:rPr lang="en-US" altLang="en-US" sz="2400">
                <a:latin typeface="Courier New" panose="02070309020205020404" pitchFamily="49" charset="0"/>
              </a:rPr>
              <a:t> thing </a:t>
            </a:r>
            <a:r>
              <a:rPr lang="en-US" altLang="en-US" sz="2400" b="1">
                <a:latin typeface="Courier New" panose="02070309020205020404" pitchFamily="49" charset="0"/>
              </a:rPr>
              <a:t>in</a:t>
            </a:r>
            <a:r>
              <a:rPr lang="en-US" altLang="en-US" sz="24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thing[0] == 'plant':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photosynthesize(world, plant)</a:t>
            </a:r>
            <a:endParaRPr lang="en-US" altLang="en-US" sz="2400">
              <a:solidFill>
                <a:srgbClr val="660066"/>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scavenge(world,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'fish':</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prey = hunt(world, everything, 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prey != </a:t>
            </a:r>
            <a:r>
              <a:rPr lang="en-US" altLang="en-US" sz="2400" b="1">
                <a:latin typeface="Courier New" panose="02070309020205020404" pitchFamily="49" charset="0"/>
              </a:rPr>
              <a:t>None</a:t>
            </a:r>
            <a:r>
              <a:rPr lang="en-US" altLang="en-US" sz="2400">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devour(world, everything, thing, prey)</a:t>
            </a:r>
            <a:endParaRPr lang="en-US" altLang="en-US" sz="2400" i="1">
              <a:latin typeface="Courier New" panose="02070309020205020404" pitchFamily="49"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604838" y="668338"/>
            <a:ext cx="8640762"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def</a:t>
            </a:r>
            <a:r>
              <a:rPr lang="en-US" altLang="en-US" sz="2400">
                <a:latin typeface="Courier New" panose="02070309020205020404" pitchFamily="49" charset="0"/>
              </a:rPr>
              <a:t> eat(world,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for</a:t>
            </a:r>
            <a:r>
              <a:rPr lang="en-US" altLang="en-US" sz="2400">
                <a:latin typeface="Courier New" panose="02070309020205020404" pitchFamily="49" charset="0"/>
              </a:rPr>
              <a:t> thing </a:t>
            </a:r>
            <a:r>
              <a:rPr lang="en-US" altLang="en-US" sz="2400" b="1">
                <a:latin typeface="Courier New" panose="02070309020205020404" pitchFamily="49" charset="0"/>
              </a:rPr>
              <a:t>in</a:t>
            </a:r>
            <a:r>
              <a:rPr lang="en-US" altLang="en-US" sz="24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thing[0] == 'plant':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photosynthesize(world, plant)</a:t>
            </a:r>
            <a:endParaRPr lang="en-US" altLang="en-US" sz="2400">
              <a:solidFill>
                <a:srgbClr val="660066"/>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scavenge(world,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'fish':</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prey = hunt(world, everything, 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prey != </a:t>
            </a:r>
            <a:r>
              <a:rPr lang="en-US" altLang="en-US" sz="2400" b="1">
                <a:latin typeface="Courier New" panose="02070309020205020404" pitchFamily="49" charset="0"/>
              </a:rPr>
              <a:t>None</a:t>
            </a:r>
            <a:r>
              <a:rPr lang="en-US" altLang="en-US" sz="2400">
                <a:latin typeface="Courier New" panose="02070309020205020404" pitchFamily="49" charset="0"/>
              </a:rPr>
              <a: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devour(world, everything, thing, prey)</a:t>
            </a:r>
            <a:endParaRPr lang="en-US" altLang="en-US" sz="2400" i="1">
              <a:latin typeface="Courier New" panose="02070309020205020404" pitchFamily="49" charset="0"/>
            </a:endParaRPr>
          </a:p>
        </p:txBody>
      </p:sp>
      <p:sp>
        <p:nvSpPr>
          <p:cNvPr id="54275" name="Text Box 4"/>
          <p:cNvSpPr txBox="1">
            <a:spLocks noChangeArrowheads="1"/>
          </p:cNvSpPr>
          <p:nvPr/>
        </p:nvSpPr>
        <p:spPr bwMode="auto">
          <a:xfrm>
            <a:off x="604838" y="5926138"/>
            <a:ext cx="61055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Hmm…</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p:cNvSpPr txBox="1">
            <a:spLocks noChangeArrowheads="1"/>
          </p:cNvSpPr>
          <p:nvPr/>
        </p:nvSpPr>
        <p:spPr bwMode="auto">
          <a:xfrm>
            <a:off x="604838" y="668338"/>
            <a:ext cx="8640762"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def</a:t>
            </a:r>
            <a:r>
              <a:rPr lang="en-US" altLang="en-US" sz="2400">
                <a:latin typeface="Courier New" panose="02070309020205020404" pitchFamily="49" charset="0"/>
              </a:rPr>
              <a:t> show(world,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show_world(world)</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for</a:t>
            </a:r>
            <a:r>
              <a:rPr lang="en-US" altLang="en-US" sz="2400">
                <a:latin typeface="Courier New" panose="02070309020205020404" pitchFamily="49" charset="0"/>
              </a:rPr>
              <a:t> thing </a:t>
            </a:r>
            <a:r>
              <a:rPr lang="en-US" altLang="en-US" sz="2400" b="1">
                <a:latin typeface="Courier New" panose="02070309020205020404" pitchFamily="49" charset="0"/>
              </a:rPr>
              <a:t>in</a:t>
            </a:r>
            <a:r>
              <a:rPr lang="en-US" altLang="en-US" sz="24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thing[0] == 'plant':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show_plant(plant)</a:t>
            </a:r>
            <a:endParaRPr lang="en-US" altLang="en-US" sz="2400">
              <a:solidFill>
                <a:srgbClr val="660066"/>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show_snail(snail)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'fish':</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show_fish(fish)</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4"/>
          <p:cNvSpPr txBox="1">
            <a:spLocks noChangeArrowheads="1"/>
          </p:cNvSpPr>
          <p:nvPr/>
        </p:nvSpPr>
        <p:spPr bwMode="auto">
          <a:xfrm>
            <a:off x="604838" y="668338"/>
            <a:ext cx="8640762" cy="422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400" b="1">
                <a:latin typeface="Courier New" panose="02070309020205020404" pitchFamily="49" charset="0"/>
              </a:rPr>
              <a:t>def</a:t>
            </a:r>
            <a:r>
              <a:rPr lang="en-US" altLang="en-US" sz="2400">
                <a:latin typeface="Courier New" panose="02070309020205020404" pitchFamily="49" charset="0"/>
              </a:rPr>
              <a:t> show(world,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show_world(world)</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for</a:t>
            </a:r>
            <a:r>
              <a:rPr lang="en-US" altLang="en-US" sz="2400">
                <a:latin typeface="Courier New" panose="02070309020205020404" pitchFamily="49" charset="0"/>
              </a:rPr>
              <a:t> thing </a:t>
            </a:r>
            <a:r>
              <a:rPr lang="en-US" altLang="en-US" sz="2400" b="1">
                <a:latin typeface="Courier New" panose="02070309020205020404" pitchFamily="49" charset="0"/>
              </a:rPr>
              <a:t>in</a:t>
            </a:r>
            <a:r>
              <a:rPr lang="en-US" altLang="en-US" sz="24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if</a:t>
            </a:r>
            <a:r>
              <a:rPr lang="en-US" altLang="en-US" sz="2400">
                <a:latin typeface="Courier New" panose="02070309020205020404" pitchFamily="49" charset="0"/>
              </a:rPr>
              <a:t> thing[0] == 'plant':</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show_plant(plant)</a:t>
            </a:r>
            <a:endParaRPr lang="en-US" altLang="en-US" sz="2400">
              <a:solidFill>
                <a:srgbClr val="660066"/>
              </a:solidFill>
              <a:latin typeface="Courier New" panose="02070309020205020404" pitchFamily="49" charset="0"/>
            </a:endParaRP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show_snail(snail)</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a:t>
            </a:r>
            <a:r>
              <a:rPr lang="en-US" altLang="en-US" sz="2400" b="1">
                <a:latin typeface="Courier New" panose="02070309020205020404" pitchFamily="49" charset="0"/>
              </a:rPr>
              <a:t>elif</a:t>
            </a:r>
            <a:r>
              <a:rPr lang="en-US" altLang="en-US" sz="2400">
                <a:latin typeface="Courier New" panose="02070309020205020404" pitchFamily="49" charset="0"/>
              </a:rPr>
              <a:t> thing[0] == 'fish':</a:t>
            </a:r>
          </a:p>
          <a:p>
            <a:pPr eaLnBrk="1">
              <a:lnSpc>
                <a:spcPct val="125000"/>
              </a:lnSpc>
              <a:buClr>
                <a:srgbClr val="000000"/>
              </a:buClr>
              <a:buSzPct val="100000"/>
              <a:buFont typeface="Times New Roman" panose="02020603050405020304" pitchFamily="18" charset="0"/>
              <a:buNone/>
            </a:pPr>
            <a:r>
              <a:rPr lang="en-US" altLang="en-US" sz="2400">
                <a:latin typeface="Courier New" panose="02070309020205020404" pitchFamily="49" charset="0"/>
              </a:rPr>
              <a:t>      show_fish(fish)</a:t>
            </a:r>
          </a:p>
        </p:txBody>
      </p:sp>
      <p:sp>
        <p:nvSpPr>
          <p:cNvPr id="58371" name="Text Box 4"/>
          <p:cNvSpPr txBox="1">
            <a:spLocks noChangeArrowheads="1"/>
          </p:cNvSpPr>
          <p:nvPr/>
        </p:nvSpPr>
        <p:spPr bwMode="auto">
          <a:xfrm>
            <a:off x="604838" y="5926138"/>
            <a:ext cx="61055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This is starting to look familiar…</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604838" y="668338"/>
            <a:ext cx="864076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Pessimist: code that's repeated in two or more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places will eventually be wrong in at least one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4"/>
          <p:cNvSpPr txBox="1">
            <a:spLocks noChangeArrowheads="1"/>
          </p:cNvSpPr>
          <p:nvPr/>
        </p:nvSpPr>
        <p:spPr bwMode="auto">
          <a:xfrm>
            <a:off x="604838" y="6683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Pessimist: code that's repeated in two or more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places will eventually be wrong in at least one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To add starfish, we have to modify three functions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a:spLocks noChangeArrowheads="1"/>
          </p:cNvSpPr>
          <p:nvPr/>
        </p:nvSpPr>
        <p:spPr bwMode="auto">
          <a:xfrm>
            <a:off x="604838" y="668338"/>
            <a:ext cx="86407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Pessimist: code that's repeated in two or more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places will eventually be wrong in at least one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To add starfish, we have to modify three functions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                                 remember to</a:t>
            </a:r>
          </a:p>
        </p:txBody>
      </p:sp>
      <p:grpSp>
        <p:nvGrpSpPr>
          <p:cNvPr id="64515" name="Group 3"/>
          <p:cNvGrpSpPr>
            <a:grpSpLocks/>
          </p:cNvGrpSpPr>
          <p:nvPr/>
        </p:nvGrpSpPr>
        <p:grpSpPr bwMode="auto">
          <a:xfrm>
            <a:off x="4752975" y="2570163"/>
            <a:ext cx="517525" cy="231775"/>
            <a:chOff x="1288" y="3687"/>
            <a:chExt cx="290" cy="146"/>
          </a:xfrm>
        </p:grpSpPr>
        <p:sp>
          <p:nvSpPr>
            <p:cNvPr id="64516" name="Line 4"/>
            <p:cNvSpPr>
              <a:spLocks noChangeShapeType="1"/>
            </p:cNvSpPr>
            <p:nvPr/>
          </p:nvSpPr>
          <p:spPr bwMode="auto">
            <a:xfrm flipV="1">
              <a:off x="1288" y="3687"/>
              <a:ext cx="145" cy="146"/>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4517" name="Line 5"/>
            <p:cNvSpPr>
              <a:spLocks noChangeShapeType="1"/>
            </p:cNvSpPr>
            <p:nvPr/>
          </p:nvSpPr>
          <p:spPr bwMode="auto">
            <a:xfrm flipH="1" flipV="1">
              <a:off x="1433" y="3687"/>
              <a:ext cx="145" cy="146"/>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4"/>
          <p:cNvSpPr txBox="1">
            <a:spLocks noChangeArrowheads="1"/>
          </p:cNvSpPr>
          <p:nvPr/>
        </p:nvSpPr>
        <p:spPr bwMode="auto">
          <a:xfrm>
            <a:off x="604838" y="668338"/>
            <a:ext cx="8640762" cy="329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Pessimist: code that's repeated in two or more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places will eventually be wrong in at least one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To add starfish, we have to modify three functions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                                 remember to</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What about fish that eat plants? Or scavenge?</a:t>
            </a:r>
          </a:p>
        </p:txBody>
      </p:sp>
      <p:grpSp>
        <p:nvGrpSpPr>
          <p:cNvPr id="66563" name="Group 3"/>
          <p:cNvGrpSpPr>
            <a:grpSpLocks/>
          </p:cNvGrpSpPr>
          <p:nvPr/>
        </p:nvGrpSpPr>
        <p:grpSpPr bwMode="auto">
          <a:xfrm>
            <a:off x="4752975" y="2570163"/>
            <a:ext cx="517525" cy="231775"/>
            <a:chOff x="1288" y="3687"/>
            <a:chExt cx="290" cy="146"/>
          </a:xfrm>
        </p:grpSpPr>
        <p:sp>
          <p:nvSpPr>
            <p:cNvPr id="66564" name="Line 4"/>
            <p:cNvSpPr>
              <a:spLocks noChangeShapeType="1"/>
            </p:cNvSpPr>
            <p:nvPr/>
          </p:nvSpPr>
          <p:spPr bwMode="auto">
            <a:xfrm flipV="1">
              <a:off x="1288" y="3687"/>
              <a:ext cx="145" cy="146"/>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6565" name="Line 5"/>
            <p:cNvSpPr>
              <a:spLocks noChangeShapeType="1"/>
            </p:cNvSpPr>
            <p:nvPr/>
          </p:nvSpPr>
          <p:spPr bwMode="auto">
            <a:xfrm flipH="1" flipV="1">
              <a:off x="1433" y="3687"/>
              <a:ext cx="145" cy="146"/>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4"/>
          <p:cNvSpPr txBox="1">
            <a:spLocks noChangeArrowheads="1"/>
          </p:cNvSpPr>
          <p:nvPr/>
        </p:nvSpPr>
        <p:spPr bwMode="auto">
          <a:xfrm>
            <a:off x="604838" y="668338"/>
            <a:ext cx="8640762"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Pessimist: code that's repeated in two or more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places will eventually be wrong in at least one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To add starfish, we have to modify three functions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                                 remember to</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What about fish that eat plants? Or scavenge?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Optimist: every pattern in a program is an</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opportunity to shorten that program</a:t>
            </a:r>
            <a:endParaRPr lang="en-US" altLang="en-US" sz="2800" i="1">
              <a:latin typeface="Calibri" panose="020F0502020204030204" pitchFamily="34" charset="0"/>
            </a:endParaRPr>
          </a:p>
        </p:txBody>
      </p:sp>
      <p:grpSp>
        <p:nvGrpSpPr>
          <p:cNvPr id="68611" name="Group 3"/>
          <p:cNvGrpSpPr>
            <a:grpSpLocks/>
          </p:cNvGrpSpPr>
          <p:nvPr/>
        </p:nvGrpSpPr>
        <p:grpSpPr bwMode="auto">
          <a:xfrm>
            <a:off x="4752975" y="2570163"/>
            <a:ext cx="517525" cy="231775"/>
            <a:chOff x="1288" y="3687"/>
            <a:chExt cx="290" cy="146"/>
          </a:xfrm>
        </p:grpSpPr>
        <p:sp>
          <p:nvSpPr>
            <p:cNvPr id="68612" name="Line 4"/>
            <p:cNvSpPr>
              <a:spLocks noChangeShapeType="1"/>
            </p:cNvSpPr>
            <p:nvPr/>
          </p:nvSpPr>
          <p:spPr bwMode="auto">
            <a:xfrm flipV="1">
              <a:off x="1288" y="3687"/>
              <a:ext cx="145" cy="146"/>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68613" name="Line 5"/>
            <p:cNvSpPr>
              <a:spLocks noChangeShapeType="1"/>
            </p:cNvSpPr>
            <p:nvPr/>
          </p:nvSpPr>
          <p:spPr bwMode="auto">
            <a:xfrm flipH="1" flipV="1">
              <a:off x="1433" y="3687"/>
              <a:ext cx="145" cy="146"/>
            </a:xfrm>
            <a:prstGeom prst="line">
              <a:avLst/>
            </a:prstGeom>
            <a:noFill/>
            <a:ln w="28575">
              <a:solidFill>
                <a:srgbClr val="A50021"/>
              </a:solidFill>
              <a:round/>
              <a:headEnd/>
              <a:tailEnd/>
            </a:ln>
            <a:extLst>
              <a:ext uri="{909E8E84-426E-40DD-AFC4-6F175D3DCCD1}">
                <a14:hiddenFill xmlns:a14="http://schemas.microsoft.com/office/drawing/2010/main">
                  <a:noFill/>
                </a14:hiddenFill>
              </a:ext>
            </a:extLst>
          </p:spPr>
          <p:txBody>
            <a:bodyPr/>
            <a:lstStyle/>
            <a:p>
              <a:endParaRPr lang="en-GB"/>
            </a:p>
          </p:txBody>
        </p:sp>
      </p:gr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4"/>
          <p:cNvSpPr txBox="1">
            <a:spLocks noChangeArrowheads="1"/>
          </p:cNvSpPr>
          <p:nvPr/>
        </p:nvSpPr>
        <p:spPr bwMode="auto">
          <a:xfrm>
            <a:off x="604838" y="668338"/>
            <a:ext cx="8640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Wouldn't this be simpler?</a:t>
            </a:r>
            <a:endParaRPr lang="en-US" altLang="en-US" sz="2800" i="1">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4"/>
          <p:cNvSpPr txBox="1">
            <a:spLocks noChangeArrowheads="1"/>
          </p:cNvSpPr>
          <p:nvPr/>
        </p:nvSpPr>
        <p:spPr bwMode="auto">
          <a:xfrm>
            <a:off x="604838" y="1417638"/>
            <a:ext cx="86407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800" b="1">
                <a:latin typeface="Courier New" panose="02070309020205020404" pitchFamily="49" charset="0"/>
              </a:rPr>
              <a:t>for</a:t>
            </a:r>
            <a:r>
              <a:rPr lang="en-US" altLang="en-US" sz="2800">
                <a:latin typeface="Courier New" panose="02070309020205020404" pitchFamily="49" charset="0"/>
              </a:rPr>
              <a:t> thing</a:t>
            </a:r>
            <a:r>
              <a:rPr lang="en-US" altLang="en-US" sz="2800" b="1">
                <a:latin typeface="Courier New" panose="02070309020205020404" pitchFamily="49" charset="0"/>
              </a:rPr>
              <a:t> in</a:t>
            </a:r>
            <a:r>
              <a:rPr lang="en-US" altLang="en-US" sz="28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thing.move()</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prey = thing.eat(everything)</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a:t>
            </a:r>
            <a:r>
              <a:rPr lang="en-US" altLang="en-US" sz="2800" b="1">
                <a:latin typeface="Courier New" panose="02070309020205020404" pitchFamily="49" charset="0"/>
              </a:rPr>
              <a:t>if</a:t>
            </a:r>
            <a:r>
              <a:rPr lang="en-US" altLang="en-US" sz="2800">
                <a:latin typeface="Courier New" panose="02070309020205020404" pitchFamily="49" charset="0"/>
              </a:rPr>
              <a:t> prey:</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thing.devour(prey)</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everything.remove(prey)</a:t>
            </a:r>
          </a:p>
        </p:txBody>
      </p:sp>
      <p:sp>
        <p:nvSpPr>
          <p:cNvPr id="72707" name="Text Box 4"/>
          <p:cNvSpPr txBox="1">
            <a:spLocks noChangeArrowheads="1"/>
          </p:cNvSpPr>
          <p:nvPr/>
        </p:nvSpPr>
        <p:spPr bwMode="auto">
          <a:xfrm>
            <a:off x="604838" y="668338"/>
            <a:ext cx="8640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Wouldn't this be simpler?</a:t>
            </a:r>
            <a:endParaRPr lang="en-US" altLang="en-US" sz="2800" i="1">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a:spLocks noChangeArrowheads="1"/>
          </p:cNvSpPr>
          <p:nvPr/>
        </p:nvSpPr>
        <p:spPr bwMode="auto">
          <a:xfrm>
            <a:off x="604838" y="668338"/>
            <a:ext cx="8640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Wouldn't this be simpler?</a:t>
            </a:r>
            <a:endParaRPr lang="en-US" altLang="en-US" sz="2800" i="1">
              <a:latin typeface="Calibri" panose="020F0502020204030204" pitchFamily="34" charset="0"/>
            </a:endParaRPr>
          </a:p>
        </p:txBody>
      </p:sp>
      <p:sp>
        <p:nvSpPr>
          <p:cNvPr id="74755" name="Text Box 4"/>
          <p:cNvSpPr txBox="1">
            <a:spLocks noChangeArrowheads="1"/>
          </p:cNvSpPr>
          <p:nvPr/>
        </p:nvSpPr>
        <p:spPr bwMode="auto">
          <a:xfrm>
            <a:off x="604838" y="4716463"/>
            <a:ext cx="8640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Easier to understand (after some practice)</a:t>
            </a:r>
          </a:p>
        </p:txBody>
      </p:sp>
      <p:sp>
        <p:nvSpPr>
          <p:cNvPr id="74756" name="Text Box 4"/>
          <p:cNvSpPr txBox="1">
            <a:spLocks noChangeArrowheads="1"/>
          </p:cNvSpPr>
          <p:nvPr/>
        </p:nvSpPr>
        <p:spPr bwMode="auto">
          <a:xfrm>
            <a:off x="604838" y="1417638"/>
            <a:ext cx="86407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800" b="1">
                <a:latin typeface="Courier New" panose="02070309020205020404" pitchFamily="49" charset="0"/>
              </a:rPr>
              <a:t>for</a:t>
            </a:r>
            <a:r>
              <a:rPr lang="en-US" altLang="en-US" sz="2800">
                <a:latin typeface="Courier New" panose="02070309020205020404" pitchFamily="49" charset="0"/>
              </a:rPr>
              <a:t> thing</a:t>
            </a:r>
            <a:r>
              <a:rPr lang="en-US" altLang="en-US" sz="2800" b="1">
                <a:latin typeface="Courier New" panose="02070309020205020404" pitchFamily="49" charset="0"/>
              </a:rPr>
              <a:t> in</a:t>
            </a:r>
            <a:r>
              <a:rPr lang="en-US" altLang="en-US" sz="28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thing.move()</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prey = thing.eat(everything)</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a:t>
            </a:r>
            <a:r>
              <a:rPr lang="en-US" altLang="en-US" sz="2800" b="1">
                <a:latin typeface="Courier New" panose="02070309020205020404" pitchFamily="49" charset="0"/>
              </a:rPr>
              <a:t>if</a:t>
            </a:r>
            <a:r>
              <a:rPr lang="en-US" altLang="en-US" sz="2800">
                <a:latin typeface="Courier New" panose="02070309020205020404" pitchFamily="49" charset="0"/>
              </a:rPr>
              <a:t> prey:</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thing.devour(prey)</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everything.remove(prey)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4"/>
          <p:cNvSpPr txBox="1">
            <a:spLocks noChangeArrowheads="1"/>
          </p:cNvSpPr>
          <p:nvPr/>
        </p:nvSpPr>
        <p:spPr bwMode="auto">
          <a:xfrm>
            <a:off x="604838" y="668338"/>
            <a:ext cx="8640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Wouldn't this be simpler?</a:t>
            </a:r>
            <a:endParaRPr lang="en-US" altLang="en-US" sz="2800" i="1">
              <a:latin typeface="Calibri" panose="020F0502020204030204" pitchFamily="34" charset="0"/>
            </a:endParaRPr>
          </a:p>
        </p:txBody>
      </p:sp>
      <p:sp>
        <p:nvSpPr>
          <p:cNvPr id="76803" name="Text Box 4"/>
          <p:cNvSpPr txBox="1">
            <a:spLocks noChangeArrowheads="1"/>
          </p:cNvSpPr>
          <p:nvPr/>
        </p:nvSpPr>
        <p:spPr bwMode="auto">
          <a:xfrm>
            <a:off x="604838" y="4716463"/>
            <a:ext cx="864076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Easier to understand (after some practice)</a:t>
            </a:r>
          </a:p>
          <a:p>
            <a:pPr eaLnBrk="1">
              <a:lnSpc>
                <a:spcPct val="150000"/>
              </a:lnSpc>
              <a:buClr>
                <a:srgbClr val="000000"/>
              </a:buClr>
              <a:buSzPct val="100000"/>
              <a:buFont typeface="Times New Roman" panose="02020603050405020304" pitchFamily="18" charset="0"/>
              <a:buNone/>
            </a:pPr>
            <a:r>
              <a:rPr lang="en-US" altLang="en-US" sz="2800" i="1">
                <a:latin typeface="Calibri" panose="020F0502020204030204" pitchFamily="34" charset="0"/>
              </a:rPr>
              <a:t>Much</a:t>
            </a:r>
            <a:r>
              <a:rPr lang="en-US" altLang="en-US" sz="2800">
                <a:latin typeface="Calibri" panose="020F0502020204030204" pitchFamily="34" charset="0"/>
              </a:rPr>
              <a:t> easier to add new kinds of things</a:t>
            </a:r>
            <a:endParaRPr lang="en-US" altLang="en-US" sz="2800" i="1">
              <a:latin typeface="Calibri" panose="020F0502020204030204" pitchFamily="34" charset="0"/>
            </a:endParaRPr>
          </a:p>
        </p:txBody>
      </p:sp>
      <p:sp>
        <p:nvSpPr>
          <p:cNvPr id="76804" name="Text Box 4"/>
          <p:cNvSpPr txBox="1">
            <a:spLocks noChangeArrowheads="1"/>
          </p:cNvSpPr>
          <p:nvPr/>
        </p:nvSpPr>
        <p:spPr bwMode="auto">
          <a:xfrm>
            <a:off x="604838" y="1417638"/>
            <a:ext cx="8640762"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25000"/>
              </a:lnSpc>
              <a:buClr>
                <a:srgbClr val="000000"/>
              </a:buClr>
              <a:buSzPct val="100000"/>
              <a:buFont typeface="Times New Roman" panose="02020603050405020304" pitchFamily="18" charset="0"/>
              <a:buNone/>
            </a:pPr>
            <a:r>
              <a:rPr lang="en-US" altLang="en-US" sz="2800" b="1">
                <a:latin typeface="Courier New" panose="02070309020205020404" pitchFamily="49" charset="0"/>
              </a:rPr>
              <a:t>for</a:t>
            </a:r>
            <a:r>
              <a:rPr lang="en-US" altLang="en-US" sz="2800">
                <a:latin typeface="Courier New" panose="02070309020205020404" pitchFamily="49" charset="0"/>
              </a:rPr>
              <a:t> thing</a:t>
            </a:r>
            <a:r>
              <a:rPr lang="en-US" altLang="en-US" sz="2800" b="1">
                <a:latin typeface="Courier New" panose="02070309020205020404" pitchFamily="49" charset="0"/>
              </a:rPr>
              <a:t> in</a:t>
            </a:r>
            <a:r>
              <a:rPr lang="en-US" altLang="en-US" sz="2800">
                <a:latin typeface="Courier New" panose="02070309020205020404" pitchFamily="49" charset="0"/>
              </a:rPr>
              <a:t> everything:</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thing.move()</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prey = thing.eat(everything)</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a:t>
            </a:r>
            <a:r>
              <a:rPr lang="en-US" altLang="en-US" sz="2800" b="1">
                <a:latin typeface="Courier New" panose="02070309020205020404" pitchFamily="49" charset="0"/>
              </a:rPr>
              <a:t>if</a:t>
            </a:r>
            <a:r>
              <a:rPr lang="en-US" altLang="en-US" sz="2800">
                <a:latin typeface="Courier New" panose="02070309020205020404" pitchFamily="49" charset="0"/>
              </a:rPr>
              <a:t> prey:</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thing.devour(prey)</a:t>
            </a:r>
          </a:p>
          <a:p>
            <a:pPr eaLnBrk="1">
              <a:lnSpc>
                <a:spcPct val="125000"/>
              </a:lnSpc>
              <a:buClr>
                <a:srgbClr val="000000"/>
              </a:buClr>
              <a:buSzPct val="100000"/>
              <a:buFont typeface="Times New Roman" panose="02020603050405020304" pitchFamily="18" charset="0"/>
              <a:buNone/>
            </a:pPr>
            <a:r>
              <a:rPr lang="en-US" altLang="en-US" sz="2800">
                <a:latin typeface="Courier New" panose="02070309020205020404" pitchFamily="49" charset="0"/>
              </a:rPr>
              <a:t>    everything.remove(prey)</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4"/>
          <p:cNvSpPr txBox="1">
            <a:spLocks noChangeArrowheads="1"/>
          </p:cNvSpPr>
          <p:nvPr/>
        </p:nvSpPr>
        <p:spPr bwMode="auto">
          <a:xfrm>
            <a:off x="604838" y="668338"/>
            <a:ext cx="8640762"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Nothing is free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4"/>
          <p:cNvSpPr txBox="1">
            <a:spLocks noChangeArrowheads="1"/>
          </p:cNvSpPr>
          <p:nvPr/>
        </p:nvSpPr>
        <p:spPr bwMode="auto">
          <a:xfrm>
            <a:off x="604838" y="668338"/>
            <a:ext cx="864076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Nothing is free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Simple programs become slightly more complex</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604838" y="668338"/>
            <a:ext cx="86407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Nothing is free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Simple programs become slightly more complex</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And too much abstraction creates as big a mental</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burden as too little</a:t>
            </a:r>
            <a:endParaRPr lang="en-US" altLang="en-US" sz="2800" i="1">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4"/>
          <p:cNvSpPr txBox="1">
            <a:spLocks noChangeArrowheads="1"/>
          </p:cNvSpPr>
          <p:nvPr/>
        </p:nvSpPr>
        <p:spPr bwMode="auto">
          <a:xfrm>
            <a:off x="604838" y="668338"/>
            <a:ext cx="86407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Nothing is free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Simple programs become slightly more complex</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And too much abstraction creates as big a mental</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burden as too little</a:t>
            </a:r>
            <a:endParaRPr lang="en-US" altLang="en-US" sz="2800" i="1">
              <a:latin typeface="Calibri" panose="020F0502020204030204" pitchFamily="34" charset="0"/>
            </a:endParaRPr>
          </a:p>
        </p:txBody>
      </p:sp>
      <p:sp>
        <p:nvSpPr>
          <p:cNvPr id="84995" name="Line 3"/>
          <p:cNvSpPr>
            <a:spLocks noChangeShapeType="1"/>
          </p:cNvSpPr>
          <p:nvPr/>
        </p:nvSpPr>
        <p:spPr bwMode="auto">
          <a:xfrm>
            <a:off x="3311525" y="6445250"/>
            <a:ext cx="3744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4996" name="Line 4"/>
          <p:cNvSpPr>
            <a:spLocks noChangeShapeType="1"/>
          </p:cNvSpPr>
          <p:nvPr/>
        </p:nvSpPr>
        <p:spPr bwMode="auto">
          <a:xfrm flipV="1">
            <a:off x="3311525" y="3968750"/>
            <a:ext cx="0" cy="2476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4997" name="Text Box 5"/>
          <p:cNvSpPr txBox="1">
            <a:spLocks noChangeArrowheads="1"/>
          </p:cNvSpPr>
          <p:nvPr/>
        </p:nvSpPr>
        <p:spPr bwMode="auto">
          <a:xfrm>
            <a:off x="3970338" y="6484938"/>
            <a:ext cx="22336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CA" altLang="en-US">
                <a:latin typeface="Calibri" panose="020F0502020204030204" pitchFamily="34" charset="0"/>
              </a:rPr>
              <a:t>Degree of Abstraction</a:t>
            </a:r>
          </a:p>
        </p:txBody>
      </p:sp>
      <p:sp>
        <p:nvSpPr>
          <p:cNvPr id="84998" name="Text Box 6"/>
          <p:cNvSpPr txBox="1">
            <a:spLocks noChangeArrowheads="1"/>
          </p:cNvSpPr>
          <p:nvPr/>
        </p:nvSpPr>
        <p:spPr bwMode="auto">
          <a:xfrm rot="-5400000">
            <a:off x="1890713" y="4978400"/>
            <a:ext cx="23796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CA" altLang="en-US">
                <a:latin typeface="Calibri" panose="020F0502020204030204" pitchFamily="34" charset="0"/>
              </a:rPr>
              <a:t>Mental Effort Required </a:t>
            </a:r>
          </a:p>
        </p:txBody>
      </p:sp>
      <p:grpSp>
        <p:nvGrpSpPr>
          <p:cNvPr id="84999" name="Group 7"/>
          <p:cNvGrpSpPr>
            <a:grpSpLocks/>
          </p:cNvGrpSpPr>
          <p:nvPr/>
        </p:nvGrpSpPr>
        <p:grpSpPr bwMode="auto">
          <a:xfrm flipV="1">
            <a:off x="3714750" y="4775200"/>
            <a:ext cx="3167063" cy="1152525"/>
            <a:chOff x="18" y="3324"/>
            <a:chExt cx="1306" cy="472"/>
          </a:xfrm>
        </p:grpSpPr>
        <p:sp>
          <p:nvSpPr>
            <p:cNvPr id="85002" name="Arc 8"/>
            <p:cNvSpPr>
              <a:spLocks/>
            </p:cNvSpPr>
            <p:nvPr/>
          </p:nvSpPr>
          <p:spPr bwMode="auto">
            <a:xfrm>
              <a:off x="671" y="3324"/>
              <a:ext cx="653"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85003" name="Arc 9"/>
            <p:cNvSpPr>
              <a:spLocks/>
            </p:cNvSpPr>
            <p:nvPr/>
          </p:nvSpPr>
          <p:spPr bwMode="auto">
            <a:xfrm flipH="1">
              <a:off x="18" y="3324"/>
              <a:ext cx="653"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sp>
        <p:nvSpPr>
          <p:cNvPr id="85000" name="Text Box 10"/>
          <p:cNvSpPr txBox="1">
            <a:spLocks noChangeArrowheads="1"/>
          </p:cNvSpPr>
          <p:nvPr/>
        </p:nvSpPr>
        <p:spPr bwMode="auto">
          <a:xfrm>
            <a:off x="3576638" y="3527425"/>
            <a:ext cx="25003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sz="2000">
                <a:solidFill>
                  <a:srgbClr val="000066"/>
                </a:solidFill>
                <a:latin typeface="Calibri" panose="020F0502020204030204" pitchFamily="34" charset="0"/>
              </a:rPr>
              <a:t>Putting steps together</a:t>
            </a:r>
          </a:p>
          <a:p>
            <a:pPr algn="ctr" eaLnBrk="1">
              <a:lnSpc>
                <a:spcPct val="93000"/>
              </a:lnSpc>
              <a:buClr>
                <a:srgbClr val="000000"/>
              </a:buClr>
              <a:buSzPct val="100000"/>
              <a:buFont typeface="Times New Roman" panose="02020603050405020304" pitchFamily="18" charset="0"/>
              <a:buNone/>
            </a:pPr>
            <a:r>
              <a:rPr lang="en-CA" altLang="en-US" sz="2000">
                <a:solidFill>
                  <a:srgbClr val="000066"/>
                </a:solidFill>
                <a:latin typeface="Calibri" panose="020F0502020204030204" pitchFamily="34" charset="0"/>
              </a:rPr>
              <a:t>to get big picture</a:t>
            </a:r>
          </a:p>
        </p:txBody>
      </p:sp>
      <p:sp>
        <p:nvSpPr>
          <p:cNvPr id="85001" name="Line 11"/>
          <p:cNvSpPr>
            <a:spLocks noChangeShapeType="1"/>
          </p:cNvSpPr>
          <p:nvPr/>
        </p:nvSpPr>
        <p:spPr bwMode="auto">
          <a:xfrm flipH="1">
            <a:off x="3946525" y="4183063"/>
            <a:ext cx="517525" cy="576262"/>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4"/>
          <p:cNvSpPr txBox="1">
            <a:spLocks noChangeArrowheads="1"/>
          </p:cNvSpPr>
          <p:nvPr/>
        </p:nvSpPr>
        <p:spPr bwMode="auto">
          <a:xfrm>
            <a:off x="604838" y="668338"/>
            <a:ext cx="86407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Nothing is free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Simple programs become slightly more complex</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And too much abstraction creates as big a mental</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burden as too little</a:t>
            </a:r>
            <a:endParaRPr lang="en-US" altLang="en-US" sz="2800" i="1">
              <a:latin typeface="Calibri" panose="020F0502020204030204" pitchFamily="34" charset="0"/>
            </a:endParaRPr>
          </a:p>
        </p:txBody>
      </p:sp>
      <p:sp>
        <p:nvSpPr>
          <p:cNvPr id="87043" name="Line 3"/>
          <p:cNvSpPr>
            <a:spLocks noChangeShapeType="1"/>
          </p:cNvSpPr>
          <p:nvPr/>
        </p:nvSpPr>
        <p:spPr bwMode="auto">
          <a:xfrm>
            <a:off x="3311525" y="6445250"/>
            <a:ext cx="374491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7044" name="Line 4"/>
          <p:cNvSpPr>
            <a:spLocks noChangeShapeType="1"/>
          </p:cNvSpPr>
          <p:nvPr/>
        </p:nvSpPr>
        <p:spPr bwMode="auto">
          <a:xfrm flipV="1">
            <a:off x="3311525" y="3968750"/>
            <a:ext cx="0" cy="24765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7045" name="Text Box 5"/>
          <p:cNvSpPr txBox="1">
            <a:spLocks noChangeArrowheads="1"/>
          </p:cNvSpPr>
          <p:nvPr/>
        </p:nvSpPr>
        <p:spPr bwMode="auto">
          <a:xfrm>
            <a:off x="3970338" y="6484938"/>
            <a:ext cx="2233612"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CA" altLang="en-US">
                <a:latin typeface="Calibri" panose="020F0502020204030204" pitchFamily="34" charset="0"/>
              </a:rPr>
              <a:t>Degree of Abstraction</a:t>
            </a:r>
          </a:p>
        </p:txBody>
      </p:sp>
      <p:sp>
        <p:nvSpPr>
          <p:cNvPr id="87046" name="Text Box 6"/>
          <p:cNvSpPr txBox="1">
            <a:spLocks noChangeArrowheads="1"/>
          </p:cNvSpPr>
          <p:nvPr/>
        </p:nvSpPr>
        <p:spPr bwMode="auto">
          <a:xfrm rot="-5400000">
            <a:off x="1890713" y="4978400"/>
            <a:ext cx="2379662"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a:lnSpc>
                <a:spcPct val="93000"/>
              </a:lnSpc>
              <a:buClr>
                <a:srgbClr val="000000"/>
              </a:buClr>
              <a:buSzPct val="100000"/>
              <a:buFont typeface="Times New Roman" panose="02020603050405020304" pitchFamily="18" charset="0"/>
              <a:buNone/>
            </a:pPr>
            <a:r>
              <a:rPr lang="en-CA" altLang="en-US">
                <a:latin typeface="Calibri" panose="020F0502020204030204" pitchFamily="34" charset="0"/>
              </a:rPr>
              <a:t>Mental Effort Required </a:t>
            </a:r>
          </a:p>
        </p:txBody>
      </p:sp>
      <p:grpSp>
        <p:nvGrpSpPr>
          <p:cNvPr id="87047" name="Group 7"/>
          <p:cNvGrpSpPr>
            <a:grpSpLocks/>
          </p:cNvGrpSpPr>
          <p:nvPr/>
        </p:nvGrpSpPr>
        <p:grpSpPr bwMode="auto">
          <a:xfrm flipV="1">
            <a:off x="3714750" y="4775200"/>
            <a:ext cx="3167063" cy="1152525"/>
            <a:chOff x="18" y="3324"/>
            <a:chExt cx="1306" cy="472"/>
          </a:xfrm>
        </p:grpSpPr>
        <p:sp>
          <p:nvSpPr>
            <p:cNvPr id="87052" name="Arc 8"/>
            <p:cNvSpPr>
              <a:spLocks/>
            </p:cNvSpPr>
            <p:nvPr/>
          </p:nvSpPr>
          <p:spPr bwMode="auto">
            <a:xfrm>
              <a:off x="671" y="3324"/>
              <a:ext cx="653"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87053" name="Arc 9"/>
            <p:cNvSpPr>
              <a:spLocks/>
            </p:cNvSpPr>
            <p:nvPr/>
          </p:nvSpPr>
          <p:spPr bwMode="auto">
            <a:xfrm flipH="1">
              <a:off x="18" y="3324"/>
              <a:ext cx="653" cy="47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grpSp>
      <p:sp>
        <p:nvSpPr>
          <p:cNvPr id="87048" name="Text Box 10"/>
          <p:cNvSpPr txBox="1">
            <a:spLocks noChangeArrowheads="1"/>
          </p:cNvSpPr>
          <p:nvPr/>
        </p:nvSpPr>
        <p:spPr bwMode="auto">
          <a:xfrm>
            <a:off x="3576638" y="3527425"/>
            <a:ext cx="2500312"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sz="2000">
                <a:solidFill>
                  <a:srgbClr val="000066"/>
                </a:solidFill>
                <a:latin typeface="Calibri" panose="020F0502020204030204" pitchFamily="34" charset="0"/>
              </a:rPr>
              <a:t>Putting steps together</a:t>
            </a:r>
          </a:p>
          <a:p>
            <a:pPr algn="ctr" eaLnBrk="1">
              <a:lnSpc>
                <a:spcPct val="93000"/>
              </a:lnSpc>
              <a:buClr>
                <a:srgbClr val="000000"/>
              </a:buClr>
              <a:buSzPct val="100000"/>
              <a:buFont typeface="Times New Roman" panose="02020603050405020304" pitchFamily="18" charset="0"/>
              <a:buNone/>
            </a:pPr>
            <a:r>
              <a:rPr lang="en-CA" altLang="en-US" sz="2000">
                <a:solidFill>
                  <a:srgbClr val="000066"/>
                </a:solidFill>
                <a:latin typeface="Calibri" panose="020F0502020204030204" pitchFamily="34" charset="0"/>
              </a:rPr>
              <a:t>to get big picture</a:t>
            </a:r>
          </a:p>
        </p:txBody>
      </p:sp>
      <p:sp>
        <p:nvSpPr>
          <p:cNvPr id="87049" name="Line 11"/>
          <p:cNvSpPr>
            <a:spLocks noChangeShapeType="1"/>
          </p:cNvSpPr>
          <p:nvPr/>
        </p:nvSpPr>
        <p:spPr bwMode="auto">
          <a:xfrm flipH="1">
            <a:off x="3946525" y="4183063"/>
            <a:ext cx="517525" cy="576262"/>
          </a:xfrm>
          <a:prstGeom prst="line">
            <a:avLst/>
          </a:prstGeom>
          <a:noFill/>
          <a:ln w="19050">
            <a:solidFill>
              <a:srgbClr val="000066"/>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87050" name="Text Box 12"/>
          <p:cNvSpPr txBox="1">
            <a:spLocks noChangeArrowheads="1"/>
          </p:cNvSpPr>
          <p:nvPr/>
        </p:nvSpPr>
        <p:spPr bwMode="auto">
          <a:xfrm>
            <a:off x="6794500" y="5543550"/>
            <a:ext cx="288131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a:lnSpc>
                <a:spcPct val="93000"/>
              </a:lnSpc>
              <a:buClr>
                <a:srgbClr val="000000"/>
              </a:buClr>
              <a:buSzPct val="100000"/>
              <a:buFont typeface="Times New Roman" panose="02020603050405020304" pitchFamily="18" charset="0"/>
              <a:buNone/>
            </a:pPr>
            <a:r>
              <a:rPr lang="en-CA" altLang="en-US" sz="2000">
                <a:solidFill>
                  <a:srgbClr val="660066"/>
                </a:solidFill>
                <a:latin typeface="Calibri" panose="020F0502020204030204" pitchFamily="34" charset="0"/>
              </a:rPr>
              <a:t>Tracing steps to figure out</a:t>
            </a:r>
          </a:p>
          <a:p>
            <a:pPr algn="ctr" eaLnBrk="1">
              <a:lnSpc>
                <a:spcPct val="93000"/>
              </a:lnSpc>
              <a:buClr>
                <a:srgbClr val="000000"/>
              </a:buClr>
              <a:buSzPct val="100000"/>
              <a:buFont typeface="Times New Roman" panose="02020603050405020304" pitchFamily="18" charset="0"/>
              <a:buNone/>
            </a:pPr>
            <a:r>
              <a:rPr lang="en-CA" altLang="en-US" sz="2000">
                <a:solidFill>
                  <a:srgbClr val="660066"/>
                </a:solidFill>
                <a:latin typeface="Calibri" panose="020F0502020204030204" pitchFamily="34" charset="0"/>
              </a:rPr>
              <a:t>what actually happens</a:t>
            </a:r>
          </a:p>
        </p:txBody>
      </p:sp>
      <p:sp>
        <p:nvSpPr>
          <p:cNvPr id="87051" name="Line 13"/>
          <p:cNvSpPr>
            <a:spLocks noChangeShapeType="1"/>
          </p:cNvSpPr>
          <p:nvPr/>
        </p:nvSpPr>
        <p:spPr bwMode="auto">
          <a:xfrm flipH="1" flipV="1">
            <a:off x="6999288" y="5046663"/>
            <a:ext cx="749300" cy="461962"/>
          </a:xfrm>
          <a:prstGeom prst="line">
            <a:avLst/>
          </a:prstGeom>
          <a:noFill/>
          <a:ln w="19050">
            <a:solidFill>
              <a:srgbClr val="660066"/>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
        <p:nvSpPr>
          <p:cNvPr id="15363" name="Text Box 4"/>
          <p:cNvSpPr txBox="1">
            <a:spLocks noChangeArrowheads="1"/>
          </p:cNvSpPr>
          <p:nvPr/>
        </p:nvSpPr>
        <p:spPr bwMode="auto">
          <a:xfrm>
            <a:off x="5673725" y="2339975"/>
            <a:ext cx="29384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hide the details</a:t>
            </a:r>
          </a:p>
        </p:txBody>
      </p:sp>
      <p:sp>
        <p:nvSpPr>
          <p:cNvPr id="15364" name="Line 6"/>
          <p:cNvSpPr>
            <a:spLocks noChangeShapeType="1"/>
          </p:cNvSpPr>
          <p:nvPr/>
        </p:nvSpPr>
        <p:spPr bwMode="auto">
          <a:xfrm>
            <a:off x="4637088" y="2282825"/>
            <a:ext cx="115252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909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5" y="1055688"/>
            <a:ext cx="71437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9091" name="Text Box 4"/>
          <p:cNvSpPr txBox="1">
            <a:spLocks noChangeArrowheads="1"/>
          </p:cNvSpPr>
          <p:nvPr/>
        </p:nvSpPr>
        <p:spPr bwMode="auto">
          <a:xfrm>
            <a:off x="3771900" y="4883150"/>
            <a:ext cx="26511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Arial Unicode MS" pitchFamily="34" charset="-128"/>
              </a:defRPr>
            </a:lvl1pPr>
            <a:lvl2pPr>
              <a:tabLst>
                <a:tab pos="723900" algn="l"/>
                <a:tab pos="1447800" algn="l"/>
              </a:tabLst>
              <a:defRPr>
                <a:solidFill>
                  <a:schemeClr val="tx1"/>
                </a:solidFill>
                <a:latin typeface="Arial" panose="020B0604020202020204" pitchFamily="34" charset="0"/>
                <a:ea typeface="Arial Unicode MS" pitchFamily="34" charset="-128"/>
              </a:defRPr>
            </a:lvl2pPr>
            <a:lvl3pPr>
              <a:tabLst>
                <a:tab pos="723900" algn="l"/>
                <a:tab pos="1447800" algn="l"/>
              </a:tabLst>
              <a:defRPr>
                <a:solidFill>
                  <a:schemeClr val="tx1"/>
                </a:solidFill>
                <a:latin typeface="Arial" panose="020B0604020202020204" pitchFamily="34" charset="0"/>
                <a:ea typeface="Arial Unicode MS" pitchFamily="34" charset="-128"/>
              </a:defRPr>
            </a:lvl3pPr>
            <a:lvl4pPr>
              <a:tabLst>
                <a:tab pos="723900" algn="l"/>
                <a:tab pos="1447800" algn="l"/>
              </a:tabLst>
              <a:defRPr>
                <a:solidFill>
                  <a:schemeClr val="tx1"/>
                </a:solidFill>
                <a:latin typeface="Arial" panose="020B0604020202020204" pitchFamily="34" charset="0"/>
                <a:ea typeface="Arial Unicode MS" pitchFamily="34" charset="-128"/>
              </a:defRPr>
            </a:lvl4pPr>
            <a:lvl5pPr>
              <a:tabLst>
                <a:tab pos="723900" algn="l"/>
                <a:tab pos="1447800" algn="l"/>
              </a:tabLst>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January 2011</a:t>
            </a:r>
          </a:p>
        </p:txBody>
      </p:sp>
      <p:pic>
        <p:nvPicPr>
          <p:cNvPr id="890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6194425"/>
            <a:ext cx="226695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9093" name="Text Box 5"/>
          <p:cNvSpPr txBox="1">
            <a:spLocks noChangeArrowheads="1"/>
          </p:cNvSpPr>
          <p:nvPr/>
        </p:nvSpPr>
        <p:spPr bwMode="auto">
          <a:xfrm>
            <a:off x="3116263" y="6186488"/>
            <a:ext cx="6478587" cy="90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1pPr>
            <a:lvl2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2pPr>
            <a:lvl3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3pPr>
            <a:lvl4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4pPr>
            <a:lvl5pPr>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Lst>
              <a:defRPr>
                <a:solidFill>
                  <a:schemeClr val="tx1"/>
                </a:solidFill>
                <a:latin typeface="Arial" panose="020B0604020202020204" pitchFamily="34" charset="0"/>
                <a:ea typeface="Arial Unicode MS" pitchFamily="34" charset="-128"/>
              </a:defRPr>
            </a:lvl9pPr>
          </a:lstStyle>
          <a:p>
            <a:pPr eaLnBrk="1">
              <a:lnSpc>
                <a:spcPct val="102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rPr>
              <a:t>Copyright </a:t>
            </a:r>
            <a:r>
              <a:rPr lang="en-US" altLang="en-US" sz="1400">
                <a:solidFill>
                  <a:srgbClr val="000000"/>
                </a:solidFill>
                <a:latin typeface="Calibri" panose="020F0502020204030204" pitchFamily="34" charset="0"/>
                <a:cs typeface="Arial" panose="020B0604020202020204" pitchFamily="34" charset="0"/>
              </a:rPr>
              <a:t>© Software Carpentry 2010</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cs typeface="Arial" panose="020B0604020202020204" pitchFamily="34" charset="0"/>
              </a:rPr>
              <a:t>This work is licensed under the Creative Commons Attribution License</a:t>
            </a:r>
          </a:p>
          <a:p>
            <a:pPr eaLnBrk="1">
              <a:lnSpc>
                <a:spcPct val="140000"/>
              </a:lnSpc>
              <a:buClr>
                <a:srgbClr val="000000"/>
              </a:buClr>
              <a:buSzPct val="100000"/>
              <a:buFont typeface="Times New Roman" panose="02020603050405020304" pitchFamily="18" charset="0"/>
              <a:buNone/>
            </a:pPr>
            <a:r>
              <a:rPr lang="en-US" altLang="en-US" sz="1400">
                <a:solidFill>
                  <a:srgbClr val="000000"/>
                </a:solidFill>
                <a:latin typeface="Calibri" panose="020F0502020204030204" pitchFamily="34" charset="0"/>
                <a:cs typeface="Arial" panose="020B0604020202020204" pitchFamily="34" charset="0"/>
              </a:rPr>
              <a:t>See http://software-carpentry.org/license.html for more information.</a:t>
            </a:r>
          </a:p>
        </p:txBody>
      </p:sp>
      <p:sp>
        <p:nvSpPr>
          <p:cNvPr id="89094" name="Text Box 5"/>
          <p:cNvSpPr txBox="1">
            <a:spLocks noChangeArrowheads="1"/>
          </p:cNvSpPr>
          <p:nvPr/>
        </p:nvSpPr>
        <p:spPr bwMode="auto">
          <a:xfrm>
            <a:off x="4302125" y="3046413"/>
            <a:ext cx="15906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Lst>
              <a:defRPr>
                <a:solidFill>
                  <a:schemeClr val="tx1"/>
                </a:solidFill>
                <a:latin typeface="Arial" panose="020B0604020202020204" pitchFamily="34" charset="0"/>
                <a:ea typeface="Arial Unicode MS" pitchFamily="34" charset="-128"/>
              </a:defRPr>
            </a:lvl1pPr>
            <a:lvl2pPr>
              <a:tabLst>
                <a:tab pos="723900" algn="l"/>
                <a:tab pos="1447800" algn="l"/>
              </a:tabLst>
              <a:defRPr>
                <a:solidFill>
                  <a:schemeClr val="tx1"/>
                </a:solidFill>
                <a:latin typeface="Arial" panose="020B0604020202020204" pitchFamily="34" charset="0"/>
                <a:ea typeface="Arial Unicode MS" pitchFamily="34" charset="-128"/>
              </a:defRPr>
            </a:lvl2pPr>
            <a:lvl3pPr>
              <a:tabLst>
                <a:tab pos="723900" algn="l"/>
                <a:tab pos="1447800" algn="l"/>
              </a:tabLst>
              <a:defRPr>
                <a:solidFill>
                  <a:schemeClr val="tx1"/>
                </a:solidFill>
                <a:latin typeface="Arial" panose="020B0604020202020204" pitchFamily="34" charset="0"/>
                <a:ea typeface="Arial Unicode MS" pitchFamily="34" charset="-128"/>
              </a:defRPr>
            </a:lvl3pPr>
            <a:lvl4pPr>
              <a:tabLst>
                <a:tab pos="723900" algn="l"/>
                <a:tab pos="1447800" algn="l"/>
              </a:tabLst>
              <a:defRPr>
                <a:solidFill>
                  <a:schemeClr val="tx1"/>
                </a:solidFill>
                <a:latin typeface="Arial" panose="020B0604020202020204" pitchFamily="34" charset="0"/>
                <a:ea typeface="Arial Unicode MS" pitchFamily="34" charset="-128"/>
              </a:defRPr>
            </a:lvl4pPr>
            <a:lvl5pPr>
              <a:tabLst>
                <a:tab pos="723900" algn="l"/>
                <a:tab pos="1447800" algn="l"/>
              </a:tabLst>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tabLst>
                <a:tab pos="723900" algn="l"/>
                <a:tab pos="1447800" algn="l"/>
              </a:tabLst>
              <a:defRPr>
                <a:solidFill>
                  <a:schemeClr val="tx1"/>
                </a:solidFill>
                <a:latin typeface="Arial" panose="020B0604020202020204" pitchFamily="34" charset="0"/>
                <a:ea typeface="Arial Unicode MS"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2600">
                <a:solidFill>
                  <a:srgbClr val="000000"/>
                </a:solidFill>
                <a:latin typeface="Calibri" panose="020F0502020204030204" pitchFamily="34" charset="0"/>
              </a:rPr>
              <a:t>created by</a:t>
            </a:r>
          </a:p>
        </p:txBody>
      </p:sp>
      <p:sp>
        <p:nvSpPr>
          <p:cNvPr id="89095" name="Text Box 6"/>
          <p:cNvSpPr txBox="1">
            <a:spLocks noChangeArrowheads="1"/>
          </p:cNvSpPr>
          <p:nvPr/>
        </p:nvSpPr>
        <p:spPr bwMode="auto">
          <a:xfrm>
            <a:off x="4000500" y="3911600"/>
            <a:ext cx="219392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5000" rIns="90000" bIns="45000"/>
          <a:lstStyle>
            <a:lvl1pPr>
              <a:tabLst>
                <a:tab pos="723900" algn="l"/>
                <a:tab pos="1447800" algn="l"/>
                <a:tab pos="2171700" algn="l"/>
              </a:tabLst>
              <a:defRPr>
                <a:solidFill>
                  <a:schemeClr val="tx1"/>
                </a:solidFill>
                <a:latin typeface="Arial" panose="020B0604020202020204" pitchFamily="34" charset="0"/>
                <a:ea typeface="Arial Unicode MS" pitchFamily="34" charset="-128"/>
              </a:defRPr>
            </a:lvl1pPr>
            <a:lvl2pPr>
              <a:tabLst>
                <a:tab pos="723900" algn="l"/>
                <a:tab pos="1447800" algn="l"/>
                <a:tab pos="2171700" algn="l"/>
              </a:tabLst>
              <a:defRPr>
                <a:solidFill>
                  <a:schemeClr val="tx1"/>
                </a:solidFill>
                <a:latin typeface="Arial" panose="020B0604020202020204" pitchFamily="34" charset="0"/>
                <a:ea typeface="Arial Unicode MS" pitchFamily="34" charset="-128"/>
              </a:defRPr>
            </a:lvl2pPr>
            <a:lvl3pPr>
              <a:tabLst>
                <a:tab pos="723900" algn="l"/>
                <a:tab pos="1447800" algn="l"/>
                <a:tab pos="2171700" algn="l"/>
              </a:tabLst>
              <a:defRPr>
                <a:solidFill>
                  <a:schemeClr val="tx1"/>
                </a:solidFill>
                <a:latin typeface="Arial" panose="020B0604020202020204" pitchFamily="34" charset="0"/>
                <a:ea typeface="Arial Unicode MS" pitchFamily="34" charset="-128"/>
              </a:defRPr>
            </a:lvl3pPr>
            <a:lvl4pPr>
              <a:tabLst>
                <a:tab pos="723900" algn="l"/>
                <a:tab pos="1447800" algn="l"/>
                <a:tab pos="2171700" algn="l"/>
              </a:tabLst>
              <a:defRPr>
                <a:solidFill>
                  <a:schemeClr val="tx1"/>
                </a:solidFill>
                <a:latin typeface="Arial" panose="020B0604020202020204" pitchFamily="34" charset="0"/>
                <a:ea typeface="Arial Unicode MS" pitchFamily="34" charset="-128"/>
              </a:defRPr>
            </a:lvl4pPr>
            <a:lvl5pPr>
              <a:tabLst>
                <a:tab pos="723900" algn="l"/>
                <a:tab pos="1447800" algn="l"/>
                <a:tab pos="2171700" algn="l"/>
              </a:tabLst>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tabLst>
                <a:tab pos="723900" algn="l"/>
                <a:tab pos="1447800" algn="l"/>
                <a:tab pos="2171700" algn="l"/>
              </a:tabLst>
              <a:defRPr>
                <a:solidFill>
                  <a:schemeClr val="tx1"/>
                </a:solidFill>
                <a:latin typeface="Arial" panose="020B0604020202020204" pitchFamily="34" charset="0"/>
                <a:ea typeface="Arial Unicode MS" pitchFamily="34" charset="-128"/>
              </a:defRPr>
            </a:lvl9pPr>
          </a:lstStyle>
          <a:p>
            <a:pPr algn="ctr" eaLnBrk="1">
              <a:lnSpc>
                <a:spcPct val="102000"/>
              </a:lnSpc>
              <a:buClr>
                <a:srgbClr val="000000"/>
              </a:buClr>
              <a:buSzPct val="100000"/>
              <a:buFont typeface="Times New Roman" panose="02020603050405020304" pitchFamily="18" charset="0"/>
              <a:buNone/>
            </a:pPr>
            <a:r>
              <a:rPr lang="en-US" altLang="en-US" sz="3200">
                <a:solidFill>
                  <a:srgbClr val="000000"/>
                </a:solidFill>
                <a:latin typeface="Calibri" panose="020F0502020204030204" pitchFamily="34" charset="0"/>
              </a:rPr>
              <a:t>Greg Wilson</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
        <p:nvSpPr>
          <p:cNvPr id="17411" name="Text Box 4"/>
          <p:cNvSpPr txBox="1">
            <a:spLocks noChangeArrowheads="1"/>
          </p:cNvSpPr>
          <p:nvPr/>
        </p:nvSpPr>
        <p:spPr bwMode="auto">
          <a:xfrm>
            <a:off x="5673725" y="2339975"/>
            <a:ext cx="29384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hide the details</a:t>
            </a:r>
          </a:p>
        </p:txBody>
      </p:sp>
      <p:sp>
        <p:nvSpPr>
          <p:cNvPr id="17412" name="Text Box 4"/>
          <p:cNvSpPr txBox="1">
            <a:spLocks noChangeArrowheads="1"/>
          </p:cNvSpPr>
          <p:nvPr/>
        </p:nvSpPr>
        <p:spPr bwMode="auto">
          <a:xfrm>
            <a:off x="3370263" y="3378200"/>
            <a:ext cx="57038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make one thing act like another</a:t>
            </a:r>
            <a:endParaRPr lang="en-US" altLang="en-US" sz="2800" i="1">
              <a:latin typeface="Calibri" panose="020F0502020204030204" pitchFamily="34" charset="0"/>
            </a:endParaRPr>
          </a:p>
        </p:txBody>
      </p:sp>
      <p:sp>
        <p:nvSpPr>
          <p:cNvPr id="17413" name="Line 5"/>
          <p:cNvSpPr>
            <a:spLocks noChangeShapeType="1"/>
          </p:cNvSpPr>
          <p:nvPr/>
        </p:nvSpPr>
        <p:spPr bwMode="auto">
          <a:xfrm>
            <a:off x="4637088" y="2398713"/>
            <a:ext cx="1036637" cy="10937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7414" name="Line 6"/>
          <p:cNvSpPr>
            <a:spLocks noChangeShapeType="1"/>
          </p:cNvSpPr>
          <p:nvPr/>
        </p:nvSpPr>
        <p:spPr bwMode="auto">
          <a:xfrm>
            <a:off x="4637088" y="2282825"/>
            <a:ext cx="115252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
        <p:nvSpPr>
          <p:cNvPr id="19459" name="Text Box 4"/>
          <p:cNvSpPr txBox="1">
            <a:spLocks noChangeArrowheads="1"/>
          </p:cNvSpPr>
          <p:nvPr/>
        </p:nvSpPr>
        <p:spPr bwMode="auto">
          <a:xfrm>
            <a:off x="5673725" y="2339975"/>
            <a:ext cx="2938463"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hide the details</a:t>
            </a:r>
          </a:p>
        </p:txBody>
      </p:sp>
      <p:sp>
        <p:nvSpPr>
          <p:cNvPr id="19460" name="Text Box 4"/>
          <p:cNvSpPr txBox="1">
            <a:spLocks noChangeArrowheads="1"/>
          </p:cNvSpPr>
          <p:nvPr/>
        </p:nvSpPr>
        <p:spPr bwMode="auto">
          <a:xfrm>
            <a:off x="3370263" y="3378200"/>
            <a:ext cx="57038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make one thing act like another</a:t>
            </a:r>
            <a:endParaRPr lang="en-US" altLang="en-US" sz="2800" i="1">
              <a:latin typeface="Calibri" panose="020F0502020204030204" pitchFamily="34" charset="0"/>
            </a:endParaRPr>
          </a:p>
        </p:txBody>
      </p:sp>
      <p:sp>
        <p:nvSpPr>
          <p:cNvPr id="19461" name="Line 5"/>
          <p:cNvSpPr>
            <a:spLocks noChangeShapeType="1"/>
          </p:cNvSpPr>
          <p:nvPr/>
        </p:nvSpPr>
        <p:spPr bwMode="auto">
          <a:xfrm>
            <a:off x="4637088" y="2398713"/>
            <a:ext cx="1036637" cy="10937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2" name="Line 6"/>
          <p:cNvSpPr>
            <a:spLocks noChangeShapeType="1"/>
          </p:cNvSpPr>
          <p:nvPr/>
        </p:nvSpPr>
        <p:spPr bwMode="auto">
          <a:xfrm>
            <a:off x="4637088" y="2282825"/>
            <a:ext cx="115252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19463" name="Text Box 4"/>
          <p:cNvSpPr txBox="1">
            <a:spLocks noChangeArrowheads="1"/>
          </p:cNvSpPr>
          <p:nvPr/>
        </p:nvSpPr>
        <p:spPr bwMode="auto">
          <a:xfrm>
            <a:off x="604838" y="4125913"/>
            <a:ext cx="8640762"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Functions turn many steps into one (logical) step</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
        <p:nvSpPr>
          <p:cNvPr id="21507" name="Text Box 4"/>
          <p:cNvSpPr txBox="1">
            <a:spLocks noChangeArrowheads="1"/>
          </p:cNvSpPr>
          <p:nvPr/>
        </p:nvSpPr>
        <p:spPr bwMode="auto">
          <a:xfrm>
            <a:off x="5673725" y="2339975"/>
            <a:ext cx="293846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hide the details</a:t>
            </a:r>
          </a:p>
        </p:txBody>
      </p:sp>
      <p:sp>
        <p:nvSpPr>
          <p:cNvPr id="21508" name="Text Box 4"/>
          <p:cNvSpPr txBox="1">
            <a:spLocks noChangeArrowheads="1"/>
          </p:cNvSpPr>
          <p:nvPr/>
        </p:nvSpPr>
        <p:spPr bwMode="auto">
          <a:xfrm>
            <a:off x="3370263" y="3378200"/>
            <a:ext cx="57038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make one thing act like another</a:t>
            </a:r>
            <a:endParaRPr lang="en-US" altLang="en-US" sz="2800" i="1">
              <a:latin typeface="Calibri" panose="020F0502020204030204" pitchFamily="34" charset="0"/>
            </a:endParaRPr>
          </a:p>
        </p:txBody>
      </p:sp>
      <p:sp>
        <p:nvSpPr>
          <p:cNvPr id="21509" name="Line 5"/>
          <p:cNvSpPr>
            <a:spLocks noChangeShapeType="1"/>
          </p:cNvSpPr>
          <p:nvPr/>
        </p:nvSpPr>
        <p:spPr bwMode="auto">
          <a:xfrm>
            <a:off x="4637088" y="2398713"/>
            <a:ext cx="1036637" cy="10937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0" name="Line 6"/>
          <p:cNvSpPr>
            <a:spLocks noChangeShapeType="1"/>
          </p:cNvSpPr>
          <p:nvPr/>
        </p:nvSpPr>
        <p:spPr bwMode="auto">
          <a:xfrm>
            <a:off x="4637088" y="2282825"/>
            <a:ext cx="115252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1511" name="Text Box 4"/>
          <p:cNvSpPr txBox="1">
            <a:spLocks noChangeArrowheads="1"/>
          </p:cNvSpPr>
          <p:nvPr/>
        </p:nvSpPr>
        <p:spPr bwMode="auto">
          <a:xfrm>
            <a:off x="604838" y="4125913"/>
            <a:ext cx="8640762"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Functions turn many steps into one (logical) step</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Libraries group functions to make them manageable</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
        <p:nvSpPr>
          <p:cNvPr id="23555" name="Text Box 4"/>
          <p:cNvSpPr txBox="1">
            <a:spLocks noChangeArrowheads="1"/>
          </p:cNvSpPr>
          <p:nvPr/>
        </p:nvSpPr>
        <p:spPr bwMode="auto">
          <a:xfrm>
            <a:off x="5673725" y="2339975"/>
            <a:ext cx="293846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hide the details</a:t>
            </a:r>
          </a:p>
        </p:txBody>
      </p:sp>
      <p:sp>
        <p:nvSpPr>
          <p:cNvPr id="23556" name="Text Box 4"/>
          <p:cNvSpPr txBox="1">
            <a:spLocks noChangeArrowheads="1"/>
          </p:cNvSpPr>
          <p:nvPr/>
        </p:nvSpPr>
        <p:spPr bwMode="auto">
          <a:xfrm>
            <a:off x="3370263" y="3378200"/>
            <a:ext cx="57038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make one thing act like another</a:t>
            </a:r>
            <a:endParaRPr lang="en-US" altLang="en-US" sz="2800" i="1">
              <a:latin typeface="Calibri" panose="020F0502020204030204" pitchFamily="34" charset="0"/>
            </a:endParaRPr>
          </a:p>
        </p:txBody>
      </p:sp>
      <p:sp>
        <p:nvSpPr>
          <p:cNvPr id="23557" name="Line 5"/>
          <p:cNvSpPr>
            <a:spLocks noChangeShapeType="1"/>
          </p:cNvSpPr>
          <p:nvPr/>
        </p:nvSpPr>
        <p:spPr bwMode="auto">
          <a:xfrm>
            <a:off x="4637088" y="2398713"/>
            <a:ext cx="1036637" cy="10937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3558" name="Line 6"/>
          <p:cNvSpPr>
            <a:spLocks noChangeShapeType="1"/>
          </p:cNvSpPr>
          <p:nvPr/>
        </p:nvSpPr>
        <p:spPr bwMode="auto">
          <a:xfrm>
            <a:off x="4637088" y="2282825"/>
            <a:ext cx="115252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3559" name="Text Box 4"/>
          <p:cNvSpPr txBox="1">
            <a:spLocks noChangeArrowheads="1"/>
          </p:cNvSpPr>
          <p:nvPr/>
        </p:nvSpPr>
        <p:spPr bwMode="auto">
          <a:xfrm>
            <a:off x="604838" y="4125913"/>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Functions turn many steps into one (logical) step</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Libraries group functions to make them manageable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Classes and objects combine functions and data</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604838" y="554038"/>
            <a:ext cx="86407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science is the study of algorithms</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Computer </a:t>
            </a:r>
            <a:r>
              <a:rPr lang="en-US" altLang="en-US" sz="2800" i="1">
                <a:latin typeface="Calibri" panose="020F0502020204030204" pitchFamily="34" charset="0"/>
              </a:rPr>
              <a:t>programming</a:t>
            </a:r>
            <a:r>
              <a:rPr lang="en-US" altLang="en-US" sz="2800">
                <a:latin typeface="Calibri" panose="020F0502020204030204" pitchFamily="34" charset="0"/>
              </a:rPr>
              <a:t> is about creating and</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composing </a:t>
            </a:r>
            <a:r>
              <a:rPr lang="en-US" altLang="en-US" sz="2800" i="1">
                <a:latin typeface="Calibri" panose="020F0502020204030204" pitchFamily="34" charset="0"/>
              </a:rPr>
              <a:t>abstractions</a:t>
            </a:r>
          </a:p>
        </p:txBody>
      </p:sp>
      <p:sp>
        <p:nvSpPr>
          <p:cNvPr id="25603" name="Text Box 4"/>
          <p:cNvSpPr txBox="1">
            <a:spLocks noChangeArrowheads="1"/>
          </p:cNvSpPr>
          <p:nvPr/>
        </p:nvSpPr>
        <p:spPr bwMode="auto">
          <a:xfrm>
            <a:off x="5673725" y="2339975"/>
            <a:ext cx="2938463"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hide the details</a:t>
            </a:r>
          </a:p>
        </p:txBody>
      </p:sp>
      <p:sp>
        <p:nvSpPr>
          <p:cNvPr id="25604" name="Text Box 4"/>
          <p:cNvSpPr txBox="1">
            <a:spLocks noChangeArrowheads="1"/>
          </p:cNvSpPr>
          <p:nvPr/>
        </p:nvSpPr>
        <p:spPr bwMode="auto">
          <a:xfrm>
            <a:off x="3370263" y="3378200"/>
            <a:ext cx="5703887"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algn="ct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make one thing act like another</a:t>
            </a:r>
            <a:endParaRPr lang="en-US" altLang="en-US" sz="2800" i="1">
              <a:latin typeface="Calibri" panose="020F0502020204030204" pitchFamily="34" charset="0"/>
            </a:endParaRPr>
          </a:p>
        </p:txBody>
      </p:sp>
      <p:sp>
        <p:nvSpPr>
          <p:cNvPr id="25605" name="Line 5"/>
          <p:cNvSpPr>
            <a:spLocks noChangeShapeType="1"/>
          </p:cNvSpPr>
          <p:nvPr/>
        </p:nvSpPr>
        <p:spPr bwMode="auto">
          <a:xfrm>
            <a:off x="4637088" y="2398713"/>
            <a:ext cx="1036637" cy="109378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606" name="Line 6"/>
          <p:cNvSpPr>
            <a:spLocks noChangeShapeType="1"/>
          </p:cNvSpPr>
          <p:nvPr/>
        </p:nvSpPr>
        <p:spPr bwMode="auto">
          <a:xfrm>
            <a:off x="4637088" y="2282825"/>
            <a:ext cx="1152525" cy="4032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5607" name="Text Box 4"/>
          <p:cNvSpPr txBox="1">
            <a:spLocks noChangeArrowheads="1"/>
          </p:cNvSpPr>
          <p:nvPr/>
        </p:nvSpPr>
        <p:spPr bwMode="auto">
          <a:xfrm>
            <a:off x="604838" y="4125913"/>
            <a:ext cx="8640762"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Arial Unicode MS" pitchFamily="34" charset="-128"/>
              </a:defRPr>
            </a:lvl1pPr>
            <a:lvl2pPr>
              <a:defRPr>
                <a:solidFill>
                  <a:schemeClr val="tx1"/>
                </a:solidFill>
                <a:latin typeface="Arial" panose="020B0604020202020204" pitchFamily="34" charset="0"/>
                <a:ea typeface="Arial Unicode MS" pitchFamily="34" charset="-128"/>
              </a:defRPr>
            </a:lvl2pPr>
            <a:lvl3pPr>
              <a:defRPr>
                <a:solidFill>
                  <a:schemeClr val="tx1"/>
                </a:solidFill>
                <a:latin typeface="Arial" panose="020B0604020202020204" pitchFamily="34" charset="0"/>
                <a:ea typeface="Arial Unicode MS" pitchFamily="34" charset="-128"/>
              </a:defRPr>
            </a:lvl3pPr>
            <a:lvl4pPr>
              <a:defRPr>
                <a:solidFill>
                  <a:schemeClr val="tx1"/>
                </a:solidFill>
                <a:latin typeface="Arial" panose="020B0604020202020204" pitchFamily="34" charset="0"/>
                <a:ea typeface="Arial Unicode MS" pitchFamily="34" charset="-128"/>
              </a:defRPr>
            </a:lvl4pPr>
            <a:lvl5pPr>
              <a:defRPr>
                <a:solidFill>
                  <a:schemeClr val="tx1"/>
                </a:solidFill>
                <a:latin typeface="Arial" panose="020B0604020202020204" pitchFamily="34" charset="0"/>
                <a:ea typeface="Arial Unicode MS"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Arial Unicode MS" pitchFamily="34" charset="-128"/>
              </a:defRPr>
            </a:lvl9pPr>
          </a:lstStyle>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Functions turn many steps into one (logical) step</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Libraries group functions to make them manageable</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Classes and objects combine functions and data</a:t>
            </a:r>
          </a:p>
          <a:p>
            <a:pPr eaLnBrk="1">
              <a:lnSpc>
                <a:spcPct val="150000"/>
              </a:lnSpc>
              <a:buClr>
                <a:srgbClr val="000000"/>
              </a:buClr>
              <a:buSzPct val="100000"/>
              <a:buFont typeface="Times New Roman" panose="02020603050405020304" pitchFamily="18" charset="0"/>
              <a:buNone/>
            </a:pPr>
            <a:r>
              <a:rPr lang="en-US" altLang="en-US" sz="2800">
                <a:latin typeface="Calibri" panose="020F0502020204030204" pitchFamily="34" charset="0"/>
              </a:rPr>
              <a:t>And, if used properly, do much more as well</a:t>
            </a:r>
            <a:endParaRPr lang="en-US" altLang="en-US" sz="2800" i="1">
              <a:latin typeface="Calibri" panose="020F0502020204030204" pitchFamily="34" charset="0"/>
            </a:endParaRP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UKRI-stfc-nerc-ceda-ncas-nceo-softwarecarpentry-Presentation-Templat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KRI-stfc-nerc-ceda-ncas-nceo-softwarecarpentry-Presentation-Template.pptx" id="{3B8AF6F5-812E-41B1-BAB1-E35F4A3D09E8}" vid="{C9AE9EAB-9635-41B0-B34C-FD6CE403B25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UKRI-stfc-nerc-ceda-ncas-nceo-softwarecarpentry-Presentation-Template</Template>
  <TotalTime>1601</TotalTime>
  <Words>2141</Words>
  <Application>Microsoft Office PowerPoint</Application>
  <PresentationFormat>Custom</PresentationFormat>
  <Paragraphs>338</Paragraphs>
  <Slides>40</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Unicode MS</vt:lpstr>
      <vt:lpstr>Calibri</vt:lpstr>
      <vt:lpstr>Times New Roman</vt:lpstr>
      <vt:lpstr>MS PGothic</vt:lpstr>
      <vt:lpstr>Courier New</vt:lpstr>
      <vt:lpstr>UKRI-stfc-nerc-ceda-ncas-nceo-softwarecarpentry-Presentation-Template</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Greg Wilson</dc:creator>
  <cp:lastModifiedBy>Godfrey, Tommy (STFC,RAL,RALSP)</cp:lastModifiedBy>
  <cp:revision>183</cp:revision>
  <cp:lastPrinted>1601-01-01T00:00:00Z</cp:lastPrinted>
  <dcterms:created xsi:type="dcterms:W3CDTF">2010-05-24T21:29:39Z</dcterms:created>
  <dcterms:modified xsi:type="dcterms:W3CDTF">2018-10-09T09:32:35Z</dcterms:modified>
</cp:coreProperties>
</file>