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sldIdLst>
    <p:sldId id="282" r:id="rId2"/>
    <p:sldId id="257" r:id="rId3"/>
    <p:sldId id="281" r:id="rId4"/>
    <p:sldId id="280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 PL UMing H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CCECFF"/>
    <a:srgbClr val="D3E7E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1E15BF9-2AF3-481B-8CFE-9F9F250803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84C128-B77A-44E0-9006-1B33C67BD337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3B5F5-D354-4B47-9819-3DC02E02EF85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17D0F5-FEDC-42CF-B58F-24D5A29A5E8B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EC318-5154-4577-B0AA-6822AFD65E88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608C0B-7E73-4E07-AF6C-62ED627BA1F3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27A760-0859-4741-AB1C-D158EB52462C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cs typeface="Times New Roman" panose="02020603050405020304" pitchFamily="18" charset="0"/>
              </a:rPr>
              <a:t>All the calendars currently defined in the </a:t>
            </a:r>
            <a:r>
              <a:rPr lang="en-GB" altLang="en-US" smtClean="0">
                <a:solidFill>
                  <a:srgbClr val="376F62"/>
                </a:solidFill>
                <a:cs typeface="Times New Roman" panose="02020603050405020304" pitchFamily="18" charset="0"/>
              </a:rPr>
              <a:t>CF metadata convention </a:t>
            </a:r>
            <a:r>
              <a:rPr lang="en-GB" altLang="en-US" smtClean="0">
                <a:cs typeface="Times New Roman" panose="02020603050405020304" pitchFamily="18" charset="0"/>
              </a:rPr>
              <a:t>are supported. A function called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date2index() </a:t>
            </a:r>
            <a:r>
              <a:rPr lang="en-GB" altLang="en-US" smtClean="0">
                <a:cs typeface="Times New Roman" panose="02020603050405020304" pitchFamily="18" charset="0"/>
              </a:rPr>
              <a:t>is also provided which returns the indices of a netCDF time variable corresponding to a sequence of datetime instances.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cs typeface="Times New Roman" panose="02020603050405020304" pitchFamily="18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DA4C84-E1F8-46BE-97AC-C1ABF3BAF94B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474965-C3E9-4C07-BE8E-675F470F3E4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E4F9FA-BEE3-408D-9A72-935B37C349E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FA89E4-12DB-41A9-A13B-72833C82C371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7763B2-93B5-413E-956B-4382299DBD93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3C2A1-D71B-4B41-9DC8-108936761378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CB81B4-514C-4917-81B3-4CCC33453B4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3C697E-A081-49C7-A8FE-DEB799600627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17EE29-3821-4A25-A77C-22783938C35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3A7BEA-D400-48A1-8A26-2FBE55D71CF9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FA026D-A9F5-4F38-8269-CE0EA73BE554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2A0C64-D94E-4819-8D5A-97DD18EDF97A}" type="slidenum">
              <a:rPr lang="en-GB" altLang="en-US">
                <a:latin typeface="Calibri" panose="020F0502020204030204" pitchFamily="34" charset="0"/>
                <a:cs typeface="AR PL UMing H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Calibri" panose="020F0502020204030204" pitchFamily="34" charset="0"/>
              <a:cs typeface="AR PL UMing HK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4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88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B1C43F-7A06-4043-A5A2-1083350E6B7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364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nidata.github.io/netcdf4-pyth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Creating NetCDF files with Python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Ag </a:t>
            </a:r>
            <a:r>
              <a:rPr lang="en-GB" sz="14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Stephens, Andy Heap and </a:t>
            </a:r>
            <a:r>
              <a:rPr lang="en-GB" sz="140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Tommy Godfrey.</a:t>
            </a:r>
            <a:endParaRPr lang="en-GB" sz="14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Attributes (global)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Global attributes are set by assigning values to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 variables. Attributes can be strings, numbers or sequences. Returning to our example: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750" y="3068638"/>
            <a:ext cx="8147050" cy="1633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Attributes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dataset.description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'bogus example script'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dataset.history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'Created ' +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mytime.ctime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mytime.time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dataset.source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'netCDF4 python module tutorial'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492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Variable attributes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11188" y="908050"/>
            <a:ext cx="82804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Variable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attributes are set by assigning values to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 variables: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188" y="1741488"/>
            <a:ext cx="7967662" cy="4249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variable attributes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='longitude'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degree_east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='latitude'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degree_north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='pressure'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endParaRPr lang="en-US" alt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='time'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'hours since 0001-01-01 00:00:00' 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SzPct val="100000"/>
              <a:defRPr/>
            </a:pPr>
            <a:endParaRPr lang="en-US" alt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temp.standard_name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temp.units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'K'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Accessing attributes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Attributes are accessed as attributes of their relevant instances: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68313" y="2276475"/>
            <a:ext cx="7200900" cy="1633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F"/>
            </a:solidFill>
            <a:round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bogus example script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Mon Mar 17 01:12:31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Writing data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Now that you have a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instance, how do you put data into it? You can just treat it like an array and assign data to a slice.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9750" y="2924175"/>
            <a:ext cx="7893050" cy="163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data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longitudes[:]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(-180, 180, 2.5)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latitudes[:]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(-90, 91, 2.5)</a:t>
            </a:r>
          </a:p>
          <a:p>
            <a:pPr eaLnBrk="1" hangingPunct="1">
              <a:buSzPct val="100000"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levels[:] = [1000, 900, 700, 500, 300, 100, 70, 50, 30, 10]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Growing data along the unlimited dimension 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68313" y="1609725"/>
            <a:ext cx="8280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Unlike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NumPy's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array objects,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Variable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objects that have an unlimited dimension will grow along that dimension if you assign data outside the currently defined range of indices.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3224213"/>
            <a:ext cx="7632700" cy="40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temp[0:5,:,:,:] = uniform(size=(5,10,73,144))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4149725"/>
            <a:ext cx="799306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NOTE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: uniform is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+mj-lt"/>
              </a:rPr>
              <a:t>numpy.random.uniform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(size = X) returns values from a uniform distribution in a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 array with dimensions expressed in a tuple 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Defining date/times correctly (1)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Time coordinate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values pose a special challenge to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users. Most metadata standards (such as CF and COARDS) specify that time should be measure relative to a fixed date using a certain calendar, with units specified like: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hours since YY:MM:DD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hh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-mm-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ss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</a:t>
            </a: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These units can be awkward to deal with, without a utility to convert the values to and from calendar dates. The functions 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num2date()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and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date2num()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are provided with this package to do just that. Here's an example of how they can be used…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Defining date/times correctly (2)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3" y="1395413"/>
            <a:ext cx="8135937" cy="286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in times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 = []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range(5):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dates.append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1) + n *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timedelta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(hours=12))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times[:] = date2num(dates, units=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calendar=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888" y="4221163"/>
            <a:ext cx="860583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85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" algn="l"/>
                <a:tab pos="942975" algn="l"/>
                <a:tab pos="1857375" algn="l"/>
                <a:tab pos="2771775" algn="l"/>
                <a:tab pos="3686175" algn="l"/>
                <a:tab pos="4600575" algn="l"/>
                <a:tab pos="5514975" algn="l"/>
                <a:tab pos="6429375" algn="l"/>
                <a:tab pos="7343775" algn="l"/>
                <a:tab pos="8258175" algn="l"/>
                <a:tab pos="9172575" algn="l"/>
                <a:tab pos="10086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num2date()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converts numeric values of time in the specified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units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calendar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datetime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objects, and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date2num()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does the reverse.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-100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 Accessing the date/times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5288" y="1001713"/>
            <a:ext cx="8375650" cy="480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 values (in units): ',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(times[:])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values (in units): hours since 0001-01-01 00:00:00.0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[ 17533104. 17533116. 17533128. 17533140. 17533152.]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('dates corresponding to time values:')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(num2date(times[:], units=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times.units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calendar=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times.calendar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 corresponding to time values: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(2001, 3, 1, 0, 0)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(2001, 3, 1, 12, 0)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(2001, 3, 2, 0, 0)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(2001, 3, 2, 12, 0)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altLang="en-US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(2001, 3, 3, 0, 0)]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Finally, let's write the file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68313" y="1609725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Simply…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750" y="2781300"/>
            <a:ext cx="6624638" cy="401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dataset.close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87338" y="117475"/>
            <a:ext cx="86772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600" b="1">
                <a:solidFill>
                  <a:srgbClr val="000000"/>
                </a:solidFill>
                <a:latin typeface="Calibri" panose="020F0502020204030204" pitchFamily="34" charset="0"/>
              </a:rPr>
              <a:t>What does the output look like?  </a:t>
            </a:r>
            <a:r>
              <a:rPr lang="en-US" altLang="en-US" sz="2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ncdump -h test.nc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7338" y="620713"/>
            <a:ext cx="8532812" cy="544988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longitude = 144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latitude = 73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level = 10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time = UNLIMITED ; </a:t>
            </a:r>
            <a:r>
              <a:rPr lang="en-GB" alt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(5 currently)</a:t>
            </a: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GB" alt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"time"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"hours since 0001-01-01 00:00:00"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time:calendar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(level)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"pressure"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(latitude)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"latitude"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degree_north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"longitude"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degree_east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 level, latitude, longitude)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temp:standard_name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temp:units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"K" ;</a:t>
            </a:r>
          </a:p>
          <a:p>
            <a:pPr eaLnBrk="1" hangingPunct="1">
              <a:buSzPct val="100000"/>
              <a:defRPr/>
            </a:pPr>
            <a:endParaRPr lang="en-GB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  <a:defRPr/>
            </a:pPr>
            <a:r>
              <a:rPr lang="en-GB" alt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attributes: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:description = "bogus example script"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:history = "Created Wed May  3 16:45:59 2017" ;</a:t>
            </a:r>
          </a:p>
          <a:p>
            <a:pPr eaLnBrk="1" hangingPunct="1">
              <a:buSzPct val="100000"/>
              <a:defRPr/>
            </a:pP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:source = "netCDF4 python module tutorial" ;</a:t>
            </a:r>
            <a:b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We are using netCDF4-python!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36563" y="1341438"/>
            <a:ext cx="828040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There are many options for working with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files in Python. In this example we have chosen to highlight the use of 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netCDF4-python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module.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netCDF4-python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module is useful because: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implements the basic "classic" model as well as more advanced features.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provides a simple interface to the NetCDF structure.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It has been used as the underlying NetCDF I/O layer for many more advanced packages.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81645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Further reading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28625" y="1628775"/>
            <a:ext cx="82804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8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Python-netCDF4: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GB" alt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hlinkClick r:id="rId3"/>
              </a:rPr>
              <a:t>http://unidata.github.io/netcdf4-python</a:t>
            </a:r>
            <a:endParaRPr lang="en-GB" altLang="en-US" sz="2400" dirty="0" smtClean="0">
              <a:solidFill>
                <a:schemeClr val="accent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endParaRPr lang="en-GB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150" y="549275"/>
            <a:ext cx="48164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chemeClr val="tx1"/>
                </a:solidFill>
                <a:latin typeface="+mn-lt"/>
              </a:rPr>
              <a:t>Creating a </a:t>
            </a:r>
            <a:r>
              <a:rPr lang="en-GB" sz="3200" b="1" dirty="0" err="1">
                <a:solidFill>
                  <a:schemeClr val="tx1"/>
                </a:solidFill>
                <a:latin typeface="+mn-lt"/>
              </a:rPr>
              <a:t>netCDF</a:t>
            </a:r>
            <a:r>
              <a:rPr lang="en-GB" sz="3200" b="1" dirty="0">
                <a:solidFill>
                  <a:schemeClr val="tx1"/>
                </a:solidFill>
                <a:latin typeface="+mn-lt"/>
              </a:rPr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888" y="1412875"/>
            <a:ext cx="6265862" cy="708025"/>
          </a:xfrm>
          <a:prstGeom prst="rect">
            <a:avLst/>
          </a:prstGeom>
          <a:solidFill>
            <a:srgbClr val="D3E7E7"/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Import Python libraries</a:t>
            </a:r>
          </a:p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Open </a:t>
            </a: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netCDFfile</a:t>
            </a:r>
            <a:r>
              <a:rPr lang="en-GB" sz="2000" b="1" dirty="0">
                <a:solidFill>
                  <a:schemeClr val="tx1"/>
                </a:solidFill>
                <a:latin typeface="+mn-lt"/>
              </a:rPr>
              <a:t> for writing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8888" y="5084763"/>
            <a:ext cx="6265862" cy="400050"/>
          </a:xfrm>
          <a:prstGeom prst="rect">
            <a:avLst/>
          </a:prstGeom>
          <a:solidFill>
            <a:srgbClr val="D3E7E7"/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+mn-lt"/>
              </a:rPr>
              <a:t>Close </a:t>
            </a: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netCDFfile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0" y="1196975"/>
            <a:ext cx="7777163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netCDF4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uniform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timedelta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netCDF4 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num2date, date2num</a:t>
            </a: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Import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25" y="3578225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We are making a four dimensional dataset based on longitude, latitude, height and time. </a:t>
            </a:r>
          </a:p>
          <a:p>
            <a:pPr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We will have a variable called "time" later in the example so we will import the "time" library as "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mytime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" here to avoid confusion.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Creating/Opening a netCDF file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268413"/>
            <a:ext cx="82804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create a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 from python, you simply call the </a:t>
            </a:r>
            <a:r>
              <a:rPr lang="en-GB" altLang="en-US" sz="2400" b="1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Dataset()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constructor. This is also the method used to open an existing </a:t>
            </a:r>
            <a:r>
              <a:rPr lang="en-GB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file. 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If the file is open for write access ("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w", "r+"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or 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a"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), you may write any type of data including new dimensions, groups, variables and attributes.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tutorial will focus exclusively on the NetCDF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"Classic" data model using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NETCDF4_CLASSIC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a NetCDF file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Open a new NetCDF file ("test.nc") in write ("w") mode: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1950" y="2060575"/>
            <a:ext cx="8421688" cy="422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alt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Dataset(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test.nc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format</a:t>
            </a:r>
            <a:r>
              <a:rPr lang="en-US" alt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NETCDF4_CLASSIC</a:t>
            </a:r>
            <a:r>
              <a:rPr lang="en-GB" altLang="en-US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1950" y="4049713"/>
            <a:ext cx="8424863" cy="168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72000" tIns="72000" rIns="72000" bIns="72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dimensions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'longitude'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144)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'latitude'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73)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'level'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dataset.createDimension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'time'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366" name="Text Box 1"/>
          <p:cNvSpPr txBox="1">
            <a:spLocks noChangeArrowheads="1"/>
          </p:cNvSpPr>
          <p:nvPr/>
        </p:nvSpPr>
        <p:spPr bwMode="auto">
          <a:xfrm>
            <a:off x="250825" y="27908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the dimensions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2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700" algn="l"/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NetCDF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variables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behave much like python multi-dimensional arrays in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However, unlike </a:t>
            </a:r>
            <a:r>
              <a:rPr lang="en-US" altLang="en-US" sz="24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numpy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arrays, netCDF4 variables can be appended to along the 'unlimited' dimension (a.k.a. the "record dimension"). 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To create a netCDF variable, use:</a:t>
            </a:r>
            <a:b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var_id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&lt;type&gt;, &lt;dimensions&gt;) 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method has two mandatory arguments:   the variable ID (a Python string) and the variable data type. Additionally a tuple of dimensions can be provided.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Creating the variables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06375" y="1557338"/>
            <a:ext cx="8686800" cy="3971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coordinate variables for 4-dimensions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('time', np.float64, ('time',))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('level', np.int32, ('level',))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('latitude', np.float32, ('latitude',))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longitudes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('longitude', np.float32, ('longitude',))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the actual 4-d variable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dataset.createVariable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('temp', np.float32, ('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time','level','latitude','longitude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5288" y="-171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4000" b="1">
                <a:solidFill>
                  <a:srgbClr val="000000"/>
                </a:solidFill>
                <a:latin typeface="Calibri" panose="020F0502020204030204" pitchFamily="34" charset="0"/>
              </a:rPr>
              <a:t>Accessing dimensions and variables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82804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 charset="0"/>
                <a:cs typeface="AR PL UMing H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All of the dimensions and variables in the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Dataset </a:t>
            </a:r>
            <a:r>
              <a:rPr lang="en-GB" altLang="en-US" sz="24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are stored in Python dictionaries:</a:t>
            </a:r>
          </a:p>
          <a:p>
            <a:pPr eaLnBrk="1" hangingPunct="1">
              <a:buClrTx/>
              <a:buFontTx/>
              <a:buNone/>
              <a:defRPr/>
            </a:pPr>
            <a:endParaRPr lang="en-GB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06413" y="1700213"/>
            <a:ext cx="8315325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&gt;&gt;&gt;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('temp variable:',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['temp'])</a:t>
            </a:r>
          </a:p>
          <a:p>
            <a:pPr eaLnBrk="1" hangingPunct="1">
              <a:buSzPct val="100000"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&gt;&gt;&gt;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varname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.keys():</a:t>
            </a:r>
          </a:p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...	var = dataset.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variables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[varname]</a:t>
            </a:r>
          </a:p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...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(varname,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dtype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dimensions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, var.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shape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SzPct val="100000"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temp variable: &lt;class 'netCDF4._netCDF4.Variable'&gt;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float32 temp(time, level, latitude, longitude)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unlimited dimensions: time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current shape = (0, 10, 73, 144)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filling on, default _FillValue of 9.969209968386869e+36 used</a:t>
            </a:r>
          </a:p>
          <a:p>
            <a:pPr eaLnBrk="1" hangingPunct="1">
              <a:buSzPct val="100000"/>
            </a:pPr>
            <a:endParaRPr lang="en-US" altLang="en-US" sz="1400" i="1">
              <a:solidFill>
                <a:srgbClr val="3366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time float64 ('time',) (0,)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level int32 ('level',) (10,)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latitude float32 ('latitude',) (73,)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longitude float32 ('longitude',) (144,)</a:t>
            </a:r>
          </a:p>
          <a:p>
            <a:pPr eaLnBrk="1" hangingPunct="1">
              <a:buSzPct val="100000"/>
            </a:pPr>
            <a:r>
              <a:rPr lang="en-US" altLang="en-US" sz="1400" i="1">
                <a:solidFill>
                  <a:srgbClr val="336600"/>
                </a:solidFill>
                <a:latin typeface="Courier New" panose="02070309020205020404" pitchFamily="49" charset="0"/>
                <a:ea typeface="AR PL UMing HK" charset="0"/>
                <a:cs typeface="Courier New" panose="02070309020205020404" pitchFamily="49" charset="0"/>
              </a:rPr>
              <a:t>temp float32 ('time', 'level', 'latitude', 'longitude') (0, 10, 73, 144)</a:t>
            </a:r>
          </a:p>
          <a:p>
            <a:pPr eaLnBrk="1" hangingPunct="1">
              <a:buSzPct val="100000"/>
            </a:pPr>
            <a:endParaRPr lang="en-US" altLang="en-US" i="1">
              <a:solidFill>
                <a:srgbClr val="336600"/>
              </a:solidFill>
              <a:latin typeface="Courier New" panose="02070309020205020404" pitchFamily="49" charset="0"/>
              <a:ea typeface="AR PL UMing HK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19378</TotalTime>
  <Words>1128</Words>
  <Application>Microsoft Office PowerPoint</Application>
  <PresentationFormat>On-screen Show (4:3)</PresentationFormat>
  <Paragraphs>205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 PL UMing HK</vt:lpstr>
      <vt:lpstr>Arial</vt:lpstr>
      <vt:lpstr>Calibri</vt:lpstr>
      <vt:lpstr>Courier New</vt:lpstr>
      <vt:lpstr>Times New Roman</vt:lpstr>
      <vt:lpstr>UKRI-stfc-nerc-ceda-ncas-nceo-Presentation-Template</vt:lpstr>
      <vt:lpstr>Read and Write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123</cp:revision>
  <cp:lastPrinted>1601-01-01T00:00:00Z</cp:lastPrinted>
  <dcterms:created xsi:type="dcterms:W3CDTF">2014-02-27T16:12:17Z</dcterms:created>
  <dcterms:modified xsi:type="dcterms:W3CDTF">2018-10-12T13:10:40Z</dcterms:modified>
</cp:coreProperties>
</file>