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8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GraphQL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Vantagens</a:t>
            </a:r>
            <a:r>
              <a:rPr dirty="0"/>
              <a:t>, </a:t>
            </a:r>
            <a:r>
              <a:rPr dirty="0" err="1"/>
              <a:t>Comparações</a:t>
            </a:r>
            <a:r>
              <a:rPr dirty="0"/>
              <a:t>, SDL, Queries, Resolvers e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8. </a:t>
            </a:r>
            <a:r>
              <a:rPr dirty="0" err="1"/>
              <a:t>GraphQL</a:t>
            </a:r>
            <a:r>
              <a:rPr dirty="0"/>
              <a:t> Resolver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 err="1"/>
              <a:t>Função</a:t>
            </a:r>
            <a:r>
              <a:rPr dirty="0"/>
              <a:t> que </a:t>
            </a:r>
            <a:r>
              <a:rPr dirty="0" err="1"/>
              <a:t>retorna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dados para um campo</a:t>
            </a:r>
          </a:p>
          <a:p>
            <a:pPr>
              <a:defRPr sz="1800"/>
            </a:pPr>
            <a:r>
              <a:rPr dirty="0" err="1"/>
              <a:t>Tipos</a:t>
            </a:r>
            <a:r>
              <a:rPr dirty="0"/>
              <a:t>: Query, Mutation, Field Resolver</a:t>
            </a:r>
          </a:p>
          <a:p>
            <a:pPr>
              <a:defRPr sz="1800"/>
            </a:pPr>
            <a:r>
              <a:rPr dirty="0" err="1"/>
              <a:t>Executado</a:t>
            </a:r>
            <a:r>
              <a:rPr dirty="0"/>
              <a:t> </a:t>
            </a:r>
            <a:r>
              <a:rPr dirty="0" err="1"/>
              <a:t>apenas</a:t>
            </a:r>
            <a:r>
              <a:rPr dirty="0"/>
              <a:t> se o campo for </a:t>
            </a:r>
            <a:r>
              <a:rPr dirty="0" err="1"/>
              <a:t>solicitado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9. </a:t>
            </a:r>
            <a:r>
              <a:rPr dirty="0" err="1"/>
              <a:t>GraphQL</a:t>
            </a:r>
            <a:r>
              <a:rPr dirty="0"/>
              <a:t> N+1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4140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Consulta </a:t>
            </a:r>
            <a:r>
              <a:rPr dirty="0" err="1"/>
              <a:t>inicial</a:t>
            </a:r>
            <a:r>
              <a:rPr dirty="0"/>
              <a:t> </a:t>
            </a:r>
            <a:r>
              <a:rPr dirty="0" err="1"/>
              <a:t>retorna</a:t>
            </a:r>
            <a:r>
              <a:rPr dirty="0"/>
              <a:t> N </a:t>
            </a:r>
            <a:r>
              <a:rPr dirty="0" err="1"/>
              <a:t>itens</a:t>
            </a:r>
            <a:endParaRPr dirty="0"/>
          </a:p>
          <a:p>
            <a:pPr>
              <a:defRPr sz="1800"/>
            </a:pPr>
            <a:r>
              <a:rPr dirty="0"/>
              <a:t>Para </a:t>
            </a:r>
            <a:r>
              <a:rPr dirty="0" err="1"/>
              <a:t>cada</a:t>
            </a:r>
            <a:r>
              <a:rPr dirty="0"/>
              <a:t> item, </a:t>
            </a:r>
            <a:r>
              <a:rPr dirty="0" err="1"/>
              <a:t>executa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nova consulta → N+1</a:t>
            </a:r>
          </a:p>
          <a:p>
            <a:pPr>
              <a:defRPr sz="1800"/>
            </a:pPr>
            <a:r>
              <a:rPr dirty="0" err="1"/>
              <a:t>Soluções</a:t>
            </a:r>
            <a:r>
              <a:rPr dirty="0"/>
              <a:t>: Fetch Join, Batch Loading, </a:t>
            </a:r>
            <a:r>
              <a:rPr dirty="0" err="1"/>
              <a:t>DataLoader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349F57-9F47-244A-7CB9-E713627C95D7}"/>
              </a:ext>
            </a:extLst>
          </p:cNvPr>
          <p:cNvSpPr txBox="1">
            <a:spLocks/>
          </p:cNvSpPr>
          <p:nvPr/>
        </p:nvSpPr>
        <p:spPr>
          <a:xfrm>
            <a:off x="457200" y="3808626"/>
            <a:ext cx="8229600" cy="1658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1. SELECT * FROM authors;</a:t>
            </a:r>
          </a:p>
          <a:p>
            <a:pPr marL="0" indent="0">
              <a:buNone/>
            </a:pPr>
            <a:r>
              <a:rPr lang="en-US" sz="2000" dirty="0"/>
              <a:t>2. Para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autor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2000" dirty="0"/>
              <a:t>   → SELECT * FROM books WHERE </a:t>
            </a:r>
            <a:r>
              <a:rPr lang="en-US" sz="2000" dirty="0" err="1"/>
              <a:t>author_id</a:t>
            </a:r>
            <a:r>
              <a:rPr lang="en-US" sz="2000" dirty="0"/>
              <a:t> = ?</a:t>
            </a:r>
          </a:p>
          <a:p>
            <a:pPr marL="0" indent="0">
              <a:buNone/>
            </a:pPr>
            <a:r>
              <a:rPr lang="en-US" sz="2000" dirty="0"/>
              <a:t>   → SELECT * FROM books WHERE </a:t>
            </a:r>
            <a:r>
              <a:rPr lang="en-US" sz="2000" dirty="0" err="1"/>
              <a:t>author_id</a:t>
            </a:r>
            <a:r>
              <a:rPr lang="en-US" sz="2000" dirty="0"/>
              <a:t> = ?</a:t>
            </a:r>
          </a:p>
          <a:p>
            <a:pPr marL="0" indent="0">
              <a:buNone/>
            </a:pPr>
            <a:r>
              <a:rPr lang="en-US" sz="2000" dirty="0"/>
              <a:t>   ...</a:t>
            </a:r>
          </a:p>
          <a:p>
            <a:pPr marL="0" indent="0">
              <a:buNone/>
            </a:pPr>
            <a:r>
              <a:rPr lang="en-US" sz="2000" dirty="0" err="1"/>
              <a:t>Resultado</a:t>
            </a:r>
            <a:r>
              <a:rPr lang="en-US" sz="2000" dirty="0"/>
              <a:t>: 1 + N queries </a:t>
            </a:r>
            <a:r>
              <a:rPr lang="en-US" sz="2000" dirty="0" err="1"/>
              <a:t>ao</a:t>
            </a:r>
            <a:r>
              <a:rPr lang="en-US" sz="2000" dirty="0"/>
              <a:t> banco de dados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3BE0F19-C739-0E76-AC76-A5FE02CDD4A0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 err="1"/>
              <a:t>GraphQL</a:t>
            </a:r>
            <a:r>
              <a:rPr dirty="0"/>
              <a:t> resolve </a:t>
            </a:r>
            <a:r>
              <a:rPr dirty="0" err="1"/>
              <a:t>limitações</a:t>
            </a:r>
            <a:r>
              <a:rPr dirty="0"/>
              <a:t> do REST</a:t>
            </a:r>
          </a:p>
          <a:p>
            <a:pPr>
              <a:defRPr sz="1800"/>
            </a:pPr>
            <a:r>
              <a:rPr dirty="0"/>
              <a:t>Um </a:t>
            </a:r>
            <a:r>
              <a:rPr dirty="0" err="1"/>
              <a:t>único</a:t>
            </a:r>
            <a:r>
              <a:rPr dirty="0"/>
              <a:t> endpoint, </a:t>
            </a:r>
            <a:r>
              <a:rPr dirty="0" err="1"/>
              <a:t>menos</a:t>
            </a:r>
            <a:r>
              <a:rPr dirty="0"/>
              <a:t> dados </a:t>
            </a:r>
            <a:r>
              <a:rPr dirty="0" err="1"/>
              <a:t>desnecessários</a:t>
            </a:r>
            <a:endParaRPr dirty="0"/>
          </a:p>
          <a:p>
            <a:pPr>
              <a:defRPr sz="1800"/>
            </a:pPr>
            <a:r>
              <a:rPr dirty="0"/>
              <a:t>API </a:t>
            </a:r>
            <a:r>
              <a:rPr dirty="0" err="1"/>
              <a:t>evolui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versionamento</a:t>
            </a:r>
            <a:endParaRPr dirty="0"/>
          </a:p>
          <a:p>
            <a:pPr>
              <a:defRPr sz="1800"/>
            </a:pPr>
            <a:r>
              <a:rPr dirty="0"/>
              <a:t>Mais </a:t>
            </a:r>
            <a:r>
              <a:rPr dirty="0" err="1"/>
              <a:t>controle</a:t>
            </a:r>
            <a:r>
              <a:rPr dirty="0"/>
              <a:t> para o </a:t>
            </a:r>
            <a:r>
              <a:rPr dirty="0" err="1"/>
              <a:t>cliente</a:t>
            </a:r>
            <a:r>
              <a:rPr dirty="0"/>
              <a:t>, </a:t>
            </a:r>
            <a:r>
              <a:rPr dirty="0" err="1"/>
              <a:t>mais</a:t>
            </a:r>
            <a:r>
              <a:rPr dirty="0"/>
              <a:t>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1. REST APIs</a:t>
            </a:r>
          </a:p>
          <a:p>
            <a:pPr>
              <a:defRPr sz="1800"/>
            </a:pPr>
            <a:r>
              <a:rPr dirty="0"/>
              <a:t>2. </a:t>
            </a:r>
            <a:r>
              <a:rPr dirty="0" err="1"/>
              <a:t>GraphQL</a:t>
            </a:r>
            <a:r>
              <a:rPr dirty="0"/>
              <a:t> vs REST API</a:t>
            </a:r>
          </a:p>
          <a:p>
            <a:pPr>
              <a:defRPr sz="1800"/>
            </a:pPr>
            <a:r>
              <a:rPr dirty="0"/>
              <a:t>3. O que </a:t>
            </a:r>
            <a:r>
              <a:rPr dirty="0" err="1"/>
              <a:t>é</a:t>
            </a:r>
            <a:r>
              <a:rPr dirty="0"/>
              <a:t> </a:t>
            </a:r>
            <a:r>
              <a:rPr dirty="0" err="1"/>
              <a:t>GraphQL</a:t>
            </a:r>
            <a:r>
              <a:rPr dirty="0"/>
              <a:t>?</a:t>
            </a:r>
          </a:p>
          <a:p>
            <a:pPr>
              <a:defRPr sz="1800"/>
            </a:pPr>
            <a:r>
              <a:rPr dirty="0"/>
              <a:t>4.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  <a:p>
            <a:pPr>
              <a:defRPr sz="1800"/>
            </a:pPr>
            <a:r>
              <a:rPr dirty="0"/>
              <a:t>5. SDL (Schema Definition Language)</a:t>
            </a:r>
          </a:p>
          <a:p>
            <a:pPr>
              <a:defRPr sz="1800"/>
            </a:pPr>
            <a:r>
              <a:rPr dirty="0"/>
              <a:t>6. </a:t>
            </a:r>
            <a:r>
              <a:rPr dirty="0" err="1"/>
              <a:t>GraphQL</a:t>
            </a:r>
            <a:r>
              <a:rPr dirty="0"/>
              <a:t> Query</a:t>
            </a:r>
          </a:p>
          <a:p>
            <a:pPr>
              <a:defRPr sz="1800"/>
            </a:pPr>
            <a:r>
              <a:rPr dirty="0"/>
              <a:t>7. </a:t>
            </a:r>
            <a:r>
              <a:rPr dirty="0" err="1"/>
              <a:t>GraphQL</a:t>
            </a:r>
            <a:r>
              <a:rPr dirty="0"/>
              <a:t> Mutation</a:t>
            </a:r>
          </a:p>
          <a:p>
            <a:pPr>
              <a:defRPr sz="1800"/>
            </a:pPr>
            <a:r>
              <a:rPr dirty="0"/>
              <a:t>8. </a:t>
            </a:r>
            <a:r>
              <a:rPr dirty="0" err="1"/>
              <a:t>GraphQL</a:t>
            </a:r>
            <a:r>
              <a:rPr dirty="0"/>
              <a:t> Resolver</a:t>
            </a:r>
          </a:p>
          <a:p>
            <a:pPr>
              <a:defRPr sz="1800"/>
            </a:pPr>
            <a:r>
              <a:rPr dirty="0"/>
              <a:t>9. </a:t>
            </a:r>
            <a:r>
              <a:rPr dirty="0" err="1"/>
              <a:t>GraphQL</a:t>
            </a:r>
            <a:r>
              <a:rPr dirty="0"/>
              <a:t> N+1 Problem</a:t>
            </a:r>
          </a:p>
          <a:p>
            <a:pPr>
              <a:defRPr sz="1800"/>
            </a:pPr>
            <a:r>
              <a:rPr dirty="0"/>
              <a:t>10. </a:t>
            </a:r>
            <a:r>
              <a:t>Conclusão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REST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 err="1"/>
              <a:t>Múltiplos</a:t>
            </a:r>
            <a:r>
              <a:rPr dirty="0"/>
              <a:t> endpoints para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recursos</a:t>
            </a:r>
            <a:r>
              <a:rPr dirty="0"/>
              <a:t> (/users, /products)</a:t>
            </a:r>
          </a:p>
          <a:p>
            <a:pPr>
              <a:defRPr sz="1800"/>
            </a:pPr>
            <a:r>
              <a:rPr dirty="0" err="1"/>
              <a:t>Respostas</a:t>
            </a:r>
            <a:r>
              <a:rPr dirty="0"/>
              <a:t> </a:t>
            </a:r>
            <a:r>
              <a:rPr dirty="0" err="1"/>
              <a:t>fixas</a:t>
            </a:r>
            <a:r>
              <a:rPr dirty="0"/>
              <a:t> </a:t>
            </a:r>
            <a:r>
              <a:rPr dirty="0" err="1"/>
              <a:t>definidas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backend</a:t>
            </a:r>
          </a:p>
          <a:p>
            <a:pPr>
              <a:defRPr sz="1800"/>
            </a:pPr>
            <a:r>
              <a:rPr dirty="0" err="1"/>
              <a:t>Overfetching</a:t>
            </a:r>
            <a:r>
              <a:rPr dirty="0"/>
              <a:t>: </a:t>
            </a:r>
            <a:r>
              <a:rPr dirty="0" err="1"/>
              <a:t>cliente</a:t>
            </a:r>
            <a:r>
              <a:rPr dirty="0"/>
              <a:t> </a:t>
            </a:r>
            <a:r>
              <a:rPr dirty="0" err="1"/>
              <a:t>recebe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dados do que </a:t>
            </a:r>
            <a:r>
              <a:rPr dirty="0" err="1"/>
              <a:t>precisa</a:t>
            </a:r>
            <a:endParaRPr dirty="0"/>
          </a:p>
          <a:p>
            <a:pPr>
              <a:defRPr sz="1800"/>
            </a:pPr>
            <a:r>
              <a:rPr dirty="0" err="1"/>
              <a:t>Underfetching</a:t>
            </a:r>
            <a:r>
              <a:rPr dirty="0"/>
              <a:t>: </a:t>
            </a:r>
            <a:r>
              <a:rPr dirty="0" err="1"/>
              <a:t>múltiplas</a:t>
            </a:r>
            <a:r>
              <a:rPr dirty="0"/>
              <a:t> </a:t>
            </a:r>
            <a:r>
              <a:rPr dirty="0" err="1"/>
              <a:t>chamadas</a:t>
            </a:r>
            <a:r>
              <a:rPr dirty="0"/>
              <a:t> para </a:t>
            </a:r>
            <a:r>
              <a:rPr dirty="0" err="1"/>
              <a:t>montar</a:t>
            </a:r>
            <a:r>
              <a:rPr dirty="0"/>
              <a:t> um </a:t>
            </a:r>
            <a:r>
              <a:rPr dirty="0" err="1"/>
              <a:t>único</a:t>
            </a:r>
            <a:r>
              <a:rPr dirty="0"/>
              <a:t> </a:t>
            </a:r>
            <a:r>
              <a:rPr dirty="0" err="1"/>
              <a:t>objeto</a:t>
            </a:r>
            <a:endParaRPr dirty="0"/>
          </a:p>
          <a:p>
            <a:pPr>
              <a:defRPr sz="1800"/>
            </a:pPr>
            <a:r>
              <a:rPr dirty="0" err="1"/>
              <a:t>Requer</a:t>
            </a:r>
            <a:r>
              <a:rPr dirty="0"/>
              <a:t> </a:t>
            </a:r>
            <a:r>
              <a:rPr dirty="0" err="1"/>
              <a:t>versionamento</a:t>
            </a:r>
            <a:r>
              <a:rPr dirty="0"/>
              <a:t> para </a:t>
            </a:r>
            <a:r>
              <a:rPr dirty="0" err="1"/>
              <a:t>evoluções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GraphQL vs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09647"/>
          </a:xfrm>
        </p:spPr>
        <p:txBody>
          <a:bodyPr/>
          <a:lstStyle/>
          <a:p>
            <a:pPr>
              <a:defRPr sz="1800"/>
            </a:pPr>
            <a:r>
              <a:rPr dirty="0"/>
              <a:t>REST: </a:t>
            </a:r>
            <a:r>
              <a:rPr dirty="0" err="1"/>
              <a:t>múltiplos</a:t>
            </a:r>
            <a:r>
              <a:rPr dirty="0"/>
              <a:t> endpoints | </a:t>
            </a:r>
            <a:r>
              <a:rPr dirty="0" err="1"/>
              <a:t>GraphQL</a:t>
            </a:r>
            <a:r>
              <a:rPr dirty="0"/>
              <a:t>: </a:t>
            </a:r>
            <a:r>
              <a:rPr dirty="0" err="1"/>
              <a:t>único</a:t>
            </a:r>
            <a:r>
              <a:rPr dirty="0"/>
              <a:t> endpoint (/</a:t>
            </a:r>
            <a:r>
              <a:rPr dirty="0" err="1"/>
              <a:t>graphql</a:t>
            </a:r>
            <a:r>
              <a:rPr dirty="0"/>
              <a:t>)</a:t>
            </a:r>
          </a:p>
          <a:p>
            <a:pPr>
              <a:defRPr sz="1800"/>
            </a:pPr>
            <a:r>
              <a:rPr dirty="0"/>
              <a:t>REST: dados </a:t>
            </a:r>
            <a:r>
              <a:rPr dirty="0" err="1"/>
              <a:t>fixos</a:t>
            </a:r>
            <a:r>
              <a:rPr dirty="0"/>
              <a:t> | </a:t>
            </a:r>
            <a:r>
              <a:rPr dirty="0" err="1"/>
              <a:t>GraphQL</a:t>
            </a:r>
            <a:r>
              <a:rPr dirty="0"/>
              <a:t>: </a:t>
            </a:r>
            <a:r>
              <a:rPr dirty="0" err="1"/>
              <a:t>cliente</a:t>
            </a:r>
            <a:r>
              <a:rPr dirty="0"/>
              <a:t> define </a:t>
            </a:r>
            <a:r>
              <a:rPr dirty="0" err="1"/>
              <a:t>os</a:t>
            </a:r>
            <a:r>
              <a:rPr dirty="0"/>
              <a:t> dados</a:t>
            </a:r>
          </a:p>
          <a:p>
            <a:pPr>
              <a:defRPr sz="1800"/>
            </a:pPr>
            <a:r>
              <a:rPr dirty="0" err="1"/>
              <a:t>GraphQL</a:t>
            </a:r>
            <a:r>
              <a:rPr dirty="0"/>
              <a:t> </a:t>
            </a:r>
            <a:r>
              <a:rPr dirty="0" err="1"/>
              <a:t>evita</a:t>
            </a:r>
            <a:r>
              <a:rPr dirty="0"/>
              <a:t>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  <a:p>
            <a:pPr>
              <a:defRPr sz="1800"/>
            </a:pPr>
            <a:r>
              <a:rPr dirty="0"/>
              <a:t>REST </a:t>
            </a:r>
            <a:r>
              <a:rPr dirty="0" err="1"/>
              <a:t>usa</a:t>
            </a:r>
            <a:r>
              <a:rPr dirty="0"/>
              <a:t> </a:t>
            </a:r>
            <a:r>
              <a:rPr dirty="0" err="1"/>
              <a:t>vários</a:t>
            </a:r>
            <a:r>
              <a:rPr dirty="0"/>
              <a:t> </a:t>
            </a:r>
            <a:r>
              <a:rPr dirty="0" err="1"/>
              <a:t>métodos</a:t>
            </a:r>
            <a:r>
              <a:rPr dirty="0"/>
              <a:t> HTTP | </a:t>
            </a:r>
            <a:r>
              <a:rPr dirty="0" err="1"/>
              <a:t>GraphQL</a:t>
            </a:r>
            <a:r>
              <a:rPr dirty="0"/>
              <a:t> </a:t>
            </a:r>
            <a:r>
              <a:rPr dirty="0" err="1"/>
              <a:t>usa</a:t>
            </a:r>
            <a:r>
              <a:rPr dirty="0"/>
              <a:t> </a:t>
            </a:r>
            <a:r>
              <a:rPr dirty="0" err="1"/>
              <a:t>principalmente</a:t>
            </a:r>
            <a:r>
              <a:rPr dirty="0"/>
              <a:t> POST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lang="en-US" dirty="0"/>
              <a:t>O que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dirty="0" err="1"/>
              <a:t>GraphQL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1068"/>
          </a:xfrm>
        </p:spPr>
        <p:txBody>
          <a:bodyPr/>
          <a:lstStyle/>
          <a:p>
            <a:pPr>
              <a:defRPr sz="1800"/>
            </a:pPr>
            <a:r>
              <a:rPr dirty="0" err="1"/>
              <a:t>Linguagem</a:t>
            </a:r>
            <a:r>
              <a:rPr dirty="0"/>
              <a:t> de consulta </a:t>
            </a:r>
            <a:r>
              <a:rPr dirty="0" err="1"/>
              <a:t>baseada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grafos</a:t>
            </a:r>
            <a:r>
              <a:rPr dirty="0"/>
              <a:t> </a:t>
            </a:r>
            <a:r>
              <a:rPr dirty="0" err="1"/>
              <a:t>criada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Facebook</a:t>
            </a:r>
          </a:p>
          <a:p>
            <a:pPr>
              <a:defRPr sz="1800"/>
            </a:pPr>
            <a:r>
              <a:rPr dirty="0" err="1"/>
              <a:t>Cliente</a:t>
            </a:r>
            <a:r>
              <a:rPr dirty="0"/>
              <a:t> </a:t>
            </a:r>
            <a:r>
              <a:rPr dirty="0" err="1"/>
              <a:t>solicita</a:t>
            </a:r>
            <a:r>
              <a:rPr dirty="0"/>
              <a:t> </a:t>
            </a:r>
            <a:r>
              <a:rPr dirty="0" err="1"/>
              <a:t>exatamente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dados que </a:t>
            </a:r>
            <a:r>
              <a:rPr dirty="0" err="1"/>
              <a:t>deseja</a:t>
            </a:r>
            <a:endParaRPr dirty="0"/>
          </a:p>
          <a:p>
            <a:pPr>
              <a:defRPr sz="1800"/>
            </a:pPr>
            <a:r>
              <a:rPr dirty="0"/>
              <a:t>API </a:t>
            </a:r>
            <a:r>
              <a:rPr dirty="0" err="1"/>
              <a:t>evolui</a:t>
            </a:r>
            <a:r>
              <a:rPr dirty="0"/>
              <a:t>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versionamento</a:t>
            </a:r>
            <a:endParaRPr dirty="0"/>
          </a:p>
          <a:p>
            <a:pPr>
              <a:defRPr sz="1800"/>
            </a:pPr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é</a:t>
            </a:r>
            <a:r>
              <a:rPr dirty="0"/>
              <a:t> banco de dados </a:t>
            </a:r>
            <a:r>
              <a:rPr dirty="0" err="1"/>
              <a:t>nem</a:t>
            </a:r>
            <a:r>
              <a:rPr dirty="0"/>
              <a:t> framework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7D45906-82BB-9C65-44D6-3B96F952C809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Operações</a:t>
            </a:r>
            <a:r>
              <a:rPr lang="en-US" dirty="0"/>
              <a:t> do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8C7DAE-DD4D-A67F-03A4-14A9425DB7D6}"/>
              </a:ext>
            </a:extLst>
          </p:cNvPr>
          <p:cNvSpPr txBox="1">
            <a:spLocks/>
          </p:cNvSpPr>
          <p:nvPr/>
        </p:nvSpPr>
        <p:spPr>
          <a:xfrm>
            <a:off x="457200" y="3862547"/>
            <a:ext cx="8229600" cy="144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1800"/>
            </a:pPr>
            <a:r>
              <a:rPr lang="en-US" sz="1800" dirty="0"/>
              <a:t>Query → </a:t>
            </a:r>
            <a:r>
              <a:rPr lang="en-US" sz="1800" dirty="0" err="1"/>
              <a:t>Buscar</a:t>
            </a:r>
            <a:r>
              <a:rPr lang="en-US" sz="1800" dirty="0"/>
              <a:t> dados (GET)</a:t>
            </a:r>
          </a:p>
          <a:p>
            <a:pPr>
              <a:defRPr sz="1800"/>
            </a:pPr>
            <a:r>
              <a:rPr lang="en-US" sz="1800" dirty="0"/>
              <a:t>Mutation → </a:t>
            </a:r>
            <a:r>
              <a:rPr lang="en-US" sz="1800" dirty="0" err="1"/>
              <a:t>Modificar</a:t>
            </a:r>
            <a:r>
              <a:rPr lang="en-US" sz="1800" dirty="0"/>
              <a:t> dados (POST/PUT/DELETE)</a:t>
            </a:r>
          </a:p>
          <a:p>
            <a:pPr>
              <a:defRPr sz="1800"/>
            </a:pPr>
            <a:r>
              <a:rPr lang="en-US" sz="1800" dirty="0"/>
              <a:t>Subscription → </a:t>
            </a:r>
            <a:r>
              <a:rPr lang="en-US" sz="1800" dirty="0" err="1"/>
              <a:t>Receber</a:t>
            </a:r>
            <a:r>
              <a:rPr lang="en-US" sz="1800" dirty="0"/>
              <a:t> </a:t>
            </a:r>
            <a:r>
              <a:rPr lang="en-US" sz="1800" dirty="0" err="1"/>
              <a:t>atualizações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tempo real</a:t>
            </a:r>
          </a:p>
          <a:p>
            <a:pPr marL="0" marR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Overfetching</a:t>
            </a:r>
            <a:r>
              <a:rPr dirty="0"/>
              <a:t> e </a:t>
            </a:r>
            <a:r>
              <a:rPr dirty="0" err="1"/>
              <a:t>Underfetching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1675"/>
          </a:xfrm>
        </p:spPr>
        <p:txBody>
          <a:bodyPr/>
          <a:lstStyle/>
          <a:p>
            <a:pPr>
              <a:defRPr sz="1800"/>
            </a:pPr>
            <a:r>
              <a:rPr dirty="0" err="1"/>
              <a:t>Overfetching</a:t>
            </a:r>
            <a:r>
              <a:rPr dirty="0"/>
              <a:t>: API </a:t>
            </a:r>
            <a:r>
              <a:rPr dirty="0" err="1"/>
              <a:t>retorna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dados do que o </a:t>
            </a:r>
            <a:r>
              <a:rPr dirty="0" err="1"/>
              <a:t>necessário</a:t>
            </a:r>
            <a:endParaRPr dirty="0"/>
          </a:p>
          <a:p>
            <a:pPr>
              <a:defRPr sz="1800"/>
            </a:pPr>
            <a:r>
              <a:rPr dirty="0" err="1"/>
              <a:t>Underfetching</a:t>
            </a:r>
            <a:r>
              <a:rPr dirty="0"/>
              <a:t>: </a:t>
            </a:r>
            <a:r>
              <a:rPr dirty="0" err="1"/>
              <a:t>requer</a:t>
            </a:r>
            <a:r>
              <a:rPr dirty="0"/>
              <a:t> </a:t>
            </a:r>
            <a:r>
              <a:rPr dirty="0" err="1"/>
              <a:t>múltiplas</a:t>
            </a:r>
            <a:r>
              <a:rPr dirty="0"/>
              <a:t> </a:t>
            </a:r>
            <a:r>
              <a:rPr dirty="0" err="1"/>
              <a:t>requisições</a:t>
            </a:r>
            <a:endParaRPr dirty="0"/>
          </a:p>
          <a:p>
            <a:pPr>
              <a:defRPr sz="1800"/>
            </a:pPr>
            <a:r>
              <a:rPr dirty="0" err="1"/>
              <a:t>GraphQL</a:t>
            </a:r>
            <a:r>
              <a:rPr dirty="0"/>
              <a:t>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consultar</a:t>
            </a:r>
            <a:r>
              <a:rPr dirty="0"/>
              <a:t> </a:t>
            </a:r>
            <a:r>
              <a:rPr dirty="0" err="1"/>
              <a:t>exatamente</a:t>
            </a:r>
            <a:r>
              <a:rPr dirty="0"/>
              <a:t> o </a:t>
            </a:r>
            <a:r>
              <a:rPr dirty="0" err="1"/>
              <a:t>necessário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5. SDL (Schema Definition Language)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58310"/>
          </a:xfrm>
        </p:spPr>
        <p:txBody>
          <a:bodyPr/>
          <a:lstStyle/>
          <a:p>
            <a:pPr>
              <a:defRPr sz="1800"/>
            </a:pPr>
            <a:r>
              <a:rPr dirty="0"/>
              <a:t>Define </a:t>
            </a:r>
            <a:r>
              <a:rPr dirty="0" err="1"/>
              <a:t>estrutura</a:t>
            </a:r>
            <a:r>
              <a:rPr dirty="0"/>
              <a:t> da API </a:t>
            </a:r>
            <a:r>
              <a:rPr dirty="0" err="1"/>
              <a:t>GraphQL</a:t>
            </a:r>
            <a:endParaRPr dirty="0"/>
          </a:p>
          <a:p>
            <a:pPr>
              <a:defRPr sz="1800"/>
            </a:pPr>
            <a:r>
              <a:rPr dirty="0" err="1"/>
              <a:t>Tipos</a:t>
            </a:r>
            <a:r>
              <a:rPr dirty="0"/>
              <a:t>, campos, entradas, queries e mutations</a:t>
            </a:r>
          </a:p>
          <a:p>
            <a:pPr>
              <a:defRPr sz="1800"/>
            </a:pPr>
            <a:r>
              <a:rPr dirty="0" err="1"/>
              <a:t>Contrato</a:t>
            </a:r>
            <a:r>
              <a:rPr dirty="0"/>
              <a:t> claro entre </a:t>
            </a:r>
            <a:r>
              <a:rPr dirty="0" err="1"/>
              <a:t>cliente</a:t>
            </a:r>
            <a:r>
              <a:rPr dirty="0"/>
              <a:t> e </a:t>
            </a:r>
            <a:r>
              <a:rPr dirty="0" err="1"/>
              <a:t>servidor</a:t>
            </a:r>
            <a:endParaRPr dirty="0"/>
          </a:p>
          <a:p>
            <a:pPr>
              <a:defRPr sz="1800"/>
            </a:pPr>
            <a:r>
              <a:rPr dirty="0" err="1"/>
              <a:t>Extensão</a:t>
            </a:r>
            <a:r>
              <a:rPr dirty="0"/>
              <a:t> </a:t>
            </a:r>
            <a:r>
              <a:rPr dirty="0" err="1"/>
              <a:t>comum</a:t>
            </a:r>
            <a:r>
              <a:rPr dirty="0"/>
              <a:t>: .</a:t>
            </a:r>
            <a:r>
              <a:rPr dirty="0" err="1"/>
              <a:t>graphqls</a:t>
            </a:r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D8D575-A14C-6CB7-D8A7-706A50D4AA59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BD3317-1EB7-CD32-6F21-008AC7D0823A}"/>
              </a:ext>
            </a:extLst>
          </p:cNvPr>
          <p:cNvSpPr txBox="1">
            <a:spLocks/>
          </p:cNvSpPr>
          <p:nvPr/>
        </p:nvSpPr>
        <p:spPr>
          <a:xfrm>
            <a:off x="457200" y="3746936"/>
            <a:ext cx="8229600" cy="224395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 sz="1800"/>
            </a:pPr>
            <a:r>
              <a:rPr lang="en-US" sz="1800" dirty="0"/>
              <a:t>type Student {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  	id: ID!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  	</a:t>
            </a:r>
            <a:r>
              <a:rPr lang="en-US" sz="1800" dirty="0" err="1"/>
              <a:t>firstName</a:t>
            </a:r>
            <a:r>
              <a:rPr lang="en-US" sz="1800" dirty="0"/>
              <a:t>: String!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  	</a:t>
            </a:r>
            <a:r>
              <a:rPr lang="en-US" sz="1800" dirty="0" err="1"/>
              <a:t>lastName</a:t>
            </a:r>
            <a:r>
              <a:rPr lang="en-US" sz="1800" dirty="0"/>
              <a:t>: String!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	email: String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	street: String</a:t>
            </a:r>
          </a:p>
          <a:p>
            <a:pPr marL="0" indent="0">
              <a:buFont typeface="Arial"/>
              <a:buNone/>
              <a:defRPr sz="1800"/>
            </a:pPr>
            <a:r>
              <a:rPr lang="en-US" sz="1800" dirty="0"/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6. </a:t>
            </a:r>
            <a:r>
              <a:rPr dirty="0" err="1"/>
              <a:t>GraphQL</a:t>
            </a:r>
            <a:r>
              <a:rPr dirty="0"/>
              <a:t>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94945"/>
          </a:xfrm>
        </p:spPr>
        <p:txBody>
          <a:bodyPr/>
          <a:lstStyle/>
          <a:p>
            <a:pPr>
              <a:defRPr sz="1800"/>
            </a:pPr>
            <a:r>
              <a:rPr dirty="0" err="1"/>
              <a:t>Usada</a:t>
            </a:r>
            <a:r>
              <a:rPr dirty="0"/>
              <a:t> para </a:t>
            </a:r>
            <a:r>
              <a:rPr dirty="0" err="1"/>
              <a:t>buscar</a:t>
            </a:r>
            <a:r>
              <a:rPr dirty="0"/>
              <a:t> dados</a:t>
            </a:r>
          </a:p>
          <a:p>
            <a:pPr>
              <a:defRPr sz="1800"/>
            </a:pPr>
            <a:r>
              <a:rPr dirty="0" err="1"/>
              <a:t>Cliente</a:t>
            </a:r>
            <a:r>
              <a:rPr dirty="0"/>
              <a:t> define </a:t>
            </a:r>
            <a:r>
              <a:rPr dirty="0" err="1"/>
              <a:t>os</a:t>
            </a:r>
            <a:r>
              <a:rPr dirty="0"/>
              <a:t> campos </a:t>
            </a:r>
            <a:r>
              <a:rPr dirty="0" err="1"/>
              <a:t>desejados</a:t>
            </a:r>
            <a:endParaRPr dirty="0"/>
          </a:p>
          <a:p>
            <a:pPr>
              <a:defRPr sz="1800"/>
            </a:pPr>
            <a:r>
              <a:rPr dirty="0"/>
              <a:t>Evita </a:t>
            </a:r>
            <a:r>
              <a:rPr dirty="0" err="1"/>
              <a:t>Overfetching</a:t>
            </a:r>
            <a:endParaRPr dirty="0"/>
          </a:p>
          <a:p>
            <a:pPr>
              <a:defRPr sz="1800"/>
            </a:pP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múltiplas</a:t>
            </a:r>
            <a:r>
              <a:rPr dirty="0"/>
              <a:t> queries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única</a:t>
            </a:r>
            <a:r>
              <a:rPr dirty="0"/>
              <a:t> </a:t>
            </a:r>
            <a:r>
              <a:rPr dirty="0" err="1"/>
              <a:t>chamada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C93BF0-291A-3062-1834-39C0979A5316}"/>
              </a:ext>
            </a:extLst>
          </p:cNvPr>
          <p:cNvSpPr txBox="1">
            <a:spLocks/>
          </p:cNvSpPr>
          <p:nvPr/>
        </p:nvSpPr>
        <p:spPr>
          <a:xfrm>
            <a:off x="457200" y="3746937"/>
            <a:ext cx="8229600" cy="1445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Helvetica Neue" panose="02000503000000020004" pitchFamily="2" charset="0"/>
              </a:rPr>
              <a:t>q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uery {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  </a:t>
            </a:r>
            <a:r>
              <a:rPr lang="en-US" sz="1800" dirty="0" err="1">
                <a:effectLst/>
                <a:latin typeface="Helvetica Neue" panose="02000503000000020004" pitchFamily="2" charset="0"/>
              </a:rPr>
              <a:t>firstQuery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: String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  </a:t>
            </a:r>
            <a:r>
              <a:rPr lang="en-US" sz="1800" dirty="0" err="1">
                <a:effectLst/>
                <a:latin typeface="Helvetica Neue" panose="02000503000000020004" pitchFamily="2" charset="0"/>
              </a:rPr>
              <a:t>secondQuery</a:t>
            </a:r>
            <a:r>
              <a:rPr lang="en-US" sz="1800" dirty="0">
                <a:effectLst/>
                <a:latin typeface="Helvetica Neue" panose="02000503000000020004" pitchFamily="2" charset="0"/>
              </a:rPr>
              <a:t>: String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Helvetica Neue" panose="02000503000000020004" pitchFamily="2" charset="0"/>
              </a:rPr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E31AB3D-EE00-C4CF-1F57-82BF3710BF81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7. </a:t>
            </a:r>
            <a:r>
              <a:rPr dirty="0" err="1"/>
              <a:t>GraphQL</a:t>
            </a:r>
            <a:r>
              <a:rPr dirty="0"/>
              <a:t> Mutation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27083"/>
          </a:xfrm>
        </p:spPr>
        <p:txBody>
          <a:bodyPr/>
          <a:lstStyle/>
          <a:p>
            <a:pPr>
              <a:defRPr sz="1800"/>
            </a:pPr>
            <a:r>
              <a:rPr dirty="0" err="1"/>
              <a:t>Usada</a:t>
            </a:r>
            <a:r>
              <a:rPr dirty="0"/>
              <a:t> para </a:t>
            </a:r>
            <a:r>
              <a:rPr dirty="0" err="1"/>
              <a:t>criar</a:t>
            </a:r>
            <a:r>
              <a:rPr dirty="0"/>
              <a:t>, </a:t>
            </a:r>
            <a:r>
              <a:rPr dirty="0" err="1"/>
              <a:t>atualizar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remover dados</a:t>
            </a:r>
          </a:p>
          <a:p>
            <a:pPr>
              <a:defRPr sz="1800"/>
            </a:pPr>
            <a:r>
              <a:rPr dirty="0" err="1"/>
              <a:t>Definida</a:t>
            </a:r>
            <a:r>
              <a:rPr dirty="0"/>
              <a:t> no schema </a:t>
            </a:r>
            <a:r>
              <a:rPr dirty="0" err="1"/>
              <a:t>como</a:t>
            </a:r>
            <a:r>
              <a:rPr dirty="0"/>
              <a:t> 'Mutation'</a:t>
            </a:r>
          </a:p>
          <a:p>
            <a:pPr>
              <a:defRPr sz="1800"/>
            </a:pPr>
            <a:r>
              <a:rPr dirty="0"/>
              <a:t>Cada campo </a:t>
            </a:r>
            <a:r>
              <a:rPr dirty="0" err="1"/>
              <a:t>representa</a:t>
            </a:r>
            <a:r>
              <a:rPr dirty="0"/>
              <a:t>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operação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A2BE089-7B62-1FC4-CFBD-ED677A978C7D}"/>
              </a:ext>
            </a:extLst>
          </p:cNvPr>
          <p:cNvSpPr txBox="1">
            <a:spLocks/>
          </p:cNvSpPr>
          <p:nvPr/>
        </p:nvSpPr>
        <p:spPr>
          <a:xfrm>
            <a:off x="457200" y="3808626"/>
            <a:ext cx="8229600" cy="1658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mutation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  </a:t>
            </a:r>
            <a:r>
              <a:rPr lang="en-US" sz="19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createStudent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</a:t>
            </a:r>
            <a:r>
              <a:rPr lang="en-US" sz="19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createStudentRequest</a:t>
            </a: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: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</a:t>
            </a:r>
            <a:r>
              <a:rPr lang="en-US" sz="1900" b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firstName</a:t>
            </a: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"John"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   </a:t>
            </a:r>
            <a:r>
              <a:rPr lang="en-US" sz="1900" b="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lastName</a:t>
            </a:r>
            <a:r>
              <a:rPr lang="en-US" sz="1900" b="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"Doe"</a:t>
            </a:r>
            <a:endParaRPr lang="en-US" sz="19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}</a:t>
            </a:r>
            <a:endParaRPr lang="en-US" sz="1900" dirty="0">
              <a:effectLst/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sz="19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}</a:t>
            </a:r>
          </a:p>
          <a:p>
            <a:pPr marL="0" marR="0" indent="0">
              <a:buNone/>
            </a:pPr>
            <a:endParaRPr lang="en-US" sz="1800" dirty="0"/>
          </a:p>
          <a:p>
            <a:pPr marL="0" marR="0" indent="0">
              <a:buNone/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4EE0AA-0186-DAF4-5337-5588B7016203}"/>
              </a:ext>
            </a:extLst>
          </p:cNvPr>
          <p:cNvSpPr txBox="1">
            <a:spLocks/>
          </p:cNvSpPr>
          <p:nvPr/>
        </p:nvSpPr>
        <p:spPr>
          <a:xfrm>
            <a:off x="457200" y="3288420"/>
            <a:ext cx="8229600" cy="520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Exemplo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521</Words>
  <Application>Microsoft Macintosh PowerPoint</Application>
  <PresentationFormat>On-screen Show (4:3)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 Neue</vt:lpstr>
      <vt:lpstr>Office Theme</vt:lpstr>
      <vt:lpstr>GraphQL</vt:lpstr>
      <vt:lpstr>Sumário</vt:lpstr>
      <vt:lpstr>1. REST APIs</vt:lpstr>
      <vt:lpstr>2. GraphQL vs REST API</vt:lpstr>
      <vt:lpstr>3. O que é GraphQL?</vt:lpstr>
      <vt:lpstr>4. Overfetching e Underfetching</vt:lpstr>
      <vt:lpstr>5. SDL (Schema Definition Language)</vt:lpstr>
      <vt:lpstr>6. GraphQL Query</vt:lpstr>
      <vt:lpstr>7. GraphQL Mutation</vt:lpstr>
      <vt:lpstr>8. GraphQL Resolver</vt:lpstr>
      <vt:lpstr>9. GraphQL N+1 Problem</vt:lpstr>
      <vt:lpstr>10. 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Pedro Bruno Viveiros Ferreira</cp:lastModifiedBy>
  <cp:revision>12</cp:revision>
  <dcterms:created xsi:type="dcterms:W3CDTF">2013-01-27T09:14:16Z</dcterms:created>
  <dcterms:modified xsi:type="dcterms:W3CDTF">2025-03-28T14:02:08Z</dcterms:modified>
  <cp:category/>
</cp:coreProperties>
</file>