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70" r:id="rId8"/>
    <p:sldId id="271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D892E-4B0E-C641-99E4-8861545FA2F8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32331-4244-384A-8F54-346FC56A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8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4F807-144A-72DA-CFBD-E2F55480F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62103F-0BC6-F148-EFC5-E0C3ECD711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3B50D6-70BA-5267-D7E8-973A172DF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34754-3CB5-4962-4FC8-A6489E897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5493-BB56-BC45-A479-C55BA84EF5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6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B4C12-93CA-175F-82E0-A0AE9CE5C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B99071-A35C-CCC2-A6B0-24DE43E9B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72588-A4ED-7AE5-4BB2-7AE350CBA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99E1A-F72C-D06A-61A7-BA024A133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35493-BB56-BC45-A479-C55BA84EF5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81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GraphQL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566" y="3886200"/>
            <a:ext cx="6968358" cy="1752600"/>
          </a:xfrm>
        </p:spPr>
        <p:txBody>
          <a:bodyPr>
            <a:normAutofit/>
          </a:bodyPr>
          <a:lstStyle/>
          <a:p>
            <a:r>
              <a:rPr lang="en-US" dirty="0" err="1"/>
              <a:t>Ventajas</a:t>
            </a:r>
            <a:r>
              <a:rPr lang="en-US" dirty="0"/>
              <a:t>, </a:t>
            </a:r>
            <a:r>
              <a:rPr lang="en-US" dirty="0" err="1"/>
              <a:t>comparaciones</a:t>
            </a:r>
            <a:r>
              <a:rPr lang="en-US" dirty="0"/>
              <a:t>, SDL, </a:t>
            </a:r>
            <a:r>
              <a:rPr lang="en-US" dirty="0" err="1"/>
              <a:t>consultas</a:t>
            </a:r>
            <a:r>
              <a:rPr lang="en-US" dirty="0"/>
              <a:t>, </a:t>
            </a:r>
            <a:r>
              <a:rPr lang="en-US" dirty="0" err="1"/>
              <a:t>solucionadores</a:t>
            </a:r>
            <a:r>
              <a:rPr lang="en-US" dirty="0"/>
              <a:t> y </a:t>
            </a:r>
            <a:r>
              <a:rPr lang="en-US" dirty="0" err="1"/>
              <a:t>rendimiento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6. </a:t>
            </a:r>
            <a:r>
              <a:rPr dirty="0" err="1"/>
              <a:t>GraphQL</a:t>
            </a:r>
            <a:r>
              <a:rPr dirty="0"/>
              <a:t>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94945"/>
          </a:xfrm>
        </p:spPr>
        <p:txBody>
          <a:bodyPr/>
          <a:lstStyle/>
          <a:p>
            <a:pPr>
              <a:defRPr sz="1800"/>
            </a:pPr>
            <a:r>
              <a:rPr dirty="0" err="1"/>
              <a:t>Usada</a:t>
            </a:r>
            <a:r>
              <a:rPr dirty="0"/>
              <a:t> para </a:t>
            </a:r>
            <a:r>
              <a:rPr dirty="0" err="1"/>
              <a:t>buscar</a:t>
            </a:r>
            <a:r>
              <a:rPr dirty="0"/>
              <a:t> dados</a:t>
            </a:r>
          </a:p>
          <a:p>
            <a:pPr>
              <a:defRPr sz="1800"/>
            </a:pPr>
            <a:r>
              <a:rPr dirty="0" err="1"/>
              <a:t>Cliente</a:t>
            </a:r>
            <a:r>
              <a:rPr dirty="0"/>
              <a:t> define </a:t>
            </a:r>
            <a:r>
              <a:rPr dirty="0" err="1"/>
              <a:t>os</a:t>
            </a:r>
            <a:r>
              <a:rPr dirty="0"/>
              <a:t> campos </a:t>
            </a:r>
            <a:r>
              <a:rPr dirty="0" err="1"/>
              <a:t>desejados</a:t>
            </a:r>
            <a:endParaRPr dirty="0"/>
          </a:p>
          <a:p>
            <a:pPr>
              <a:defRPr sz="1800"/>
            </a:pPr>
            <a:r>
              <a:rPr dirty="0"/>
              <a:t>Evita </a:t>
            </a:r>
            <a:r>
              <a:rPr dirty="0" err="1"/>
              <a:t>Overfetching</a:t>
            </a:r>
            <a:endParaRPr dirty="0"/>
          </a:p>
          <a:p>
            <a:pPr>
              <a:defRPr sz="1800"/>
            </a:pP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múltiplas</a:t>
            </a:r>
            <a:r>
              <a:rPr dirty="0"/>
              <a:t> queries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única</a:t>
            </a:r>
            <a:r>
              <a:rPr dirty="0"/>
              <a:t> </a:t>
            </a:r>
            <a:r>
              <a:rPr dirty="0" err="1"/>
              <a:t>chamada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DD38D-E7EA-57B0-B57A-E50331665600}"/>
              </a:ext>
            </a:extLst>
          </p:cNvPr>
          <p:cNvSpPr txBox="1">
            <a:spLocks/>
          </p:cNvSpPr>
          <p:nvPr/>
        </p:nvSpPr>
        <p:spPr>
          <a:xfrm>
            <a:off x="457200" y="3746937"/>
            <a:ext cx="8229600" cy="14451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Helvetica Neue" panose="02000503000000020004" pitchFamily="2" charset="0"/>
              </a:rPr>
              <a:t>q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uery {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  </a:t>
            </a:r>
            <a:r>
              <a:rPr lang="en-US" sz="1800" dirty="0" err="1">
                <a:effectLst/>
                <a:latin typeface="Helvetica Neue" panose="02000503000000020004" pitchFamily="2" charset="0"/>
              </a:rPr>
              <a:t>firstQuery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: String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  </a:t>
            </a:r>
            <a:r>
              <a:rPr lang="en-US" sz="1800" dirty="0" err="1">
                <a:effectLst/>
                <a:latin typeface="Helvetica Neue" panose="02000503000000020004" pitchFamily="2" charset="0"/>
              </a:rPr>
              <a:t>secondQuery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: String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}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680811-0B06-248D-F77F-4D4201AAF9FD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7. </a:t>
            </a:r>
            <a:r>
              <a:rPr dirty="0" err="1"/>
              <a:t>GraphQL</a:t>
            </a:r>
            <a:r>
              <a:rPr dirty="0"/>
              <a:t> 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27083"/>
          </a:xfrm>
        </p:spPr>
        <p:txBody>
          <a:bodyPr/>
          <a:lstStyle/>
          <a:p>
            <a:pPr>
              <a:defRPr sz="1800"/>
            </a:pPr>
            <a:r>
              <a:rPr lang="en-US" dirty="0"/>
              <a:t>Se </a:t>
            </a:r>
            <a:r>
              <a:rPr lang="en-US" dirty="0" err="1"/>
              <a:t>utiliza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, </a:t>
            </a:r>
            <a:r>
              <a:rPr lang="en-US" dirty="0" err="1"/>
              <a:t>actualizar</a:t>
            </a:r>
            <a:r>
              <a:rPr lang="en-US" dirty="0"/>
              <a:t> o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>
              <a:defRPr sz="1800"/>
            </a:pP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esquema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dirty="0"/>
              <a:t>'Mutation'</a:t>
            </a:r>
          </a:p>
          <a:p>
            <a:pPr>
              <a:defRPr sz="1800"/>
            </a:pPr>
            <a:r>
              <a:rPr lang="en-US" dirty="0"/>
              <a:t>Cada campo </a:t>
            </a:r>
            <a:r>
              <a:rPr lang="en-US" dirty="0" err="1"/>
              <a:t>representa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operación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55C2F3-A87C-4D46-2BC3-8E0888118065}"/>
              </a:ext>
            </a:extLst>
          </p:cNvPr>
          <p:cNvSpPr txBox="1">
            <a:spLocks/>
          </p:cNvSpPr>
          <p:nvPr/>
        </p:nvSpPr>
        <p:spPr>
          <a:xfrm>
            <a:off x="457200" y="3808626"/>
            <a:ext cx="8229600" cy="16580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mutation</a:t>
            </a: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 </a:t>
            </a:r>
            <a:r>
              <a:rPr lang="en-US" sz="19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createStudent</a:t>
            </a: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9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createStudentRequest</a:t>
            </a: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</a:t>
            </a:r>
            <a:r>
              <a:rPr lang="en-US" sz="1900" b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firstName</a:t>
            </a: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"John"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</a:t>
            </a:r>
            <a:r>
              <a:rPr lang="en-US" sz="1900" b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lastName</a:t>
            </a: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"Doe"</a:t>
            </a:r>
            <a:endParaRPr lang="en-US" sz="19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}</a:t>
            </a:r>
            <a:endParaRPr lang="en-US" sz="19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}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815878-AED1-8C7B-3EA0-E2A3C4CB7265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8. </a:t>
            </a:r>
            <a:r>
              <a:rPr dirty="0" err="1"/>
              <a:t>GraphQL</a:t>
            </a:r>
            <a:r>
              <a:rPr dirty="0"/>
              <a:t> Resolver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US" dirty="0" err="1"/>
              <a:t>Función</a:t>
            </a:r>
            <a:r>
              <a:rPr lang="en-US" dirty="0"/>
              <a:t> que </a:t>
            </a:r>
            <a:r>
              <a:rPr lang="en-US" dirty="0" err="1"/>
              <a:t>devuelve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para un campo</a:t>
            </a:r>
          </a:p>
          <a:p>
            <a:pPr>
              <a:defRPr sz="1800"/>
            </a:pPr>
            <a:r>
              <a:rPr dirty="0" err="1"/>
              <a:t>Tipos</a:t>
            </a:r>
            <a:r>
              <a:rPr dirty="0"/>
              <a:t>: Query, Mutation, Field Resolver</a:t>
            </a:r>
          </a:p>
          <a:p>
            <a:pPr>
              <a:defRPr sz="1800"/>
            </a:pPr>
            <a:r>
              <a:rPr lang="en-US" dirty="0"/>
              <a:t>Se </a:t>
            </a:r>
            <a:r>
              <a:rPr lang="en-US" dirty="0" err="1"/>
              <a:t>ejecuta</a:t>
            </a:r>
            <a:r>
              <a:rPr lang="en-US" dirty="0"/>
              <a:t> solo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solicita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campo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034372-6818-50AC-5CFF-C4109E9C9CD6}"/>
              </a:ext>
            </a:extLst>
          </p:cNvPr>
          <p:cNvSpPr txBox="1">
            <a:spLocks/>
          </p:cNvSpPr>
          <p:nvPr/>
        </p:nvSpPr>
        <p:spPr>
          <a:xfrm>
            <a:off x="457200" y="4005700"/>
            <a:ext cx="8229600" cy="12586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pt-PT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Query</a:t>
            </a:r>
            <a:r>
              <a:rPr kumimoji="0" lang="pt-PT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Resolver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→ Retorna dados para </a:t>
            </a:r>
            <a:r>
              <a:rPr kumimoji="0" lang="pt-PT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queries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(</a:t>
            </a:r>
            <a:r>
              <a:rPr kumimoji="0" lang="pt-PT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Courier New" panose="02070309020205020404" pitchFamily="49" charset="0"/>
              </a:rPr>
              <a:t>Query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).</a:t>
            </a:r>
            <a:endParaRPr kumimoji="0" lang="pt-PT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pt-PT" altLang="en-US" sz="1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Mutation</a:t>
            </a:r>
            <a:r>
              <a:rPr kumimoji="0" lang="pt-PT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Resolver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→ Para mudanças de dados, como criação, atualização, remoção (</a:t>
            </a:r>
            <a:r>
              <a:rPr kumimoji="0" lang="pt-PT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MS Mincho" panose="02020609040205080304" pitchFamily="49" charset="-128"/>
                <a:cs typeface="Courier New" panose="02070309020205020404" pitchFamily="49" charset="0"/>
              </a:rPr>
              <a:t>Mutation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).</a:t>
            </a:r>
            <a:endParaRPr kumimoji="0" lang="pt-PT" alt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</a:pPr>
            <a:r>
              <a:rPr kumimoji="0" lang="pt-PT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Field Resolver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→ Resolve dados complexos de um objeto, como relacionamentos entre entidades</a:t>
            </a:r>
            <a:r>
              <a:rPr kumimoji="0" lang="pt-PT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>
              <a:defRPr sz="1800"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37CF44-DA03-2941-D631-2ACCA220C0E2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Tipos</a:t>
            </a:r>
            <a:r>
              <a:rPr lang="en-US" dirty="0"/>
              <a:t> de Resolvers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9. </a:t>
            </a:r>
            <a:r>
              <a:rPr dirty="0" err="1"/>
              <a:t>GraphQL</a:t>
            </a:r>
            <a:r>
              <a:rPr dirty="0"/>
              <a:t> N+1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01261"/>
          </a:xfrm>
        </p:spPr>
        <p:txBody>
          <a:bodyPr/>
          <a:lstStyle/>
          <a:p>
            <a:pPr>
              <a:defRPr sz="1800"/>
            </a:pPr>
            <a:r>
              <a:rPr lang="en-US" dirty="0"/>
              <a:t>La consulta </a:t>
            </a:r>
            <a:r>
              <a:rPr lang="en-US" dirty="0" err="1"/>
              <a:t>inicial</a:t>
            </a:r>
            <a:r>
              <a:rPr lang="en-US" dirty="0"/>
              <a:t> </a:t>
            </a:r>
            <a:r>
              <a:rPr lang="en-US" dirty="0" err="1"/>
              <a:t>devuelve</a:t>
            </a:r>
            <a:r>
              <a:rPr lang="en-US" dirty="0"/>
              <a:t> N </a:t>
            </a:r>
            <a:r>
              <a:rPr lang="en-US" dirty="0" err="1"/>
              <a:t>elementos</a:t>
            </a:r>
            <a:endParaRPr lang="en-US" dirty="0"/>
          </a:p>
          <a:p>
            <a:pPr>
              <a:defRPr sz="1800"/>
            </a:pPr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, </a:t>
            </a:r>
            <a:r>
              <a:rPr lang="en-US" dirty="0" err="1"/>
              <a:t>ejecute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consulta </a:t>
            </a:r>
            <a:r>
              <a:rPr dirty="0"/>
              <a:t>→ N+1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BE0F19-C739-0E76-AC76-A5FE02CDD4A0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E97178-5878-6636-AE9D-9F1400A074F9}"/>
              </a:ext>
            </a:extLst>
          </p:cNvPr>
          <p:cNvSpPr txBox="1">
            <a:spLocks/>
          </p:cNvSpPr>
          <p:nvPr/>
        </p:nvSpPr>
        <p:spPr>
          <a:xfrm>
            <a:off x="457200" y="3766586"/>
            <a:ext cx="8229600" cy="16580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SELECT * FROM authors;</a:t>
            </a:r>
          </a:p>
          <a:p>
            <a:pPr marL="0" indent="0">
              <a:buNone/>
            </a:pPr>
            <a:r>
              <a:rPr lang="en-US" sz="2000" dirty="0"/>
              <a:t>2. Para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autor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→ SELECT * FROM books WHERE </a:t>
            </a:r>
            <a:r>
              <a:rPr lang="en-US" sz="2000" dirty="0" err="1"/>
              <a:t>author_id</a:t>
            </a:r>
            <a:r>
              <a:rPr lang="en-US" sz="2000" dirty="0"/>
              <a:t> = ?</a:t>
            </a:r>
          </a:p>
          <a:p>
            <a:pPr marL="0" indent="0">
              <a:buNone/>
            </a:pPr>
            <a:r>
              <a:rPr lang="en-US" sz="2000" dirty="0"/>
              <a:t>   → SELECT * FROM books WHERE </a:t>
            </a:r>
            <a:r>
              <a:rPr lang="en-US" sz="2000" dirty="0" err="1"/>
              <a:t>author_id</a:t>
            </a:r>
            <a:r>
              <a:rPr lang="en-US" sz="2000" dirty="0"/>
              <a:t> = ?</a:t>
            </a:r>
          </a:p>
          <a:p>
            <a:pPr marL="0" indent="0">
              <a:buNone/>
            </a:pPr>
            <a:r>
              <a:rPr lang="en-US" sz="2000" dirty="0"/>
              <a:t>   ...</a:t>
            </a:r>
          </a:p>
          <a:p>
            <a:pPr marL="0" indent="0">
              <a:buNone/>
            </a:pPr>
            <a:r>
              <a:rPr lang="en-US" sz="2000" dirty="0" err="1"/>
              <a:t>Resultado</a:t>
            </a:r>
            <a:r>
              <a:rPr lang="en-US" sz="2000" dirty="0"/>
              <a:t>: 1 + N queries </a:t>
            </a:r>
            <a:r>
              <a:rPr lang="en-US" sz="2000" dirty="0" err="1"/>
              <a:t>ao</a:t>
            </a:r>
            <a:r>
              <a:rPr lang="en-US" sz="2000" dirty="0"/>
              <a:t> banco de dados</a:t>
            </a:r>
          </a:p>
          <a:p>
            <a:pPr marL="0" marR="0" indent="0">
              <a:buNone/>
            </a:pPr>
            <a:endParaRPr lang="en-US" sz="1800" b="1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CCAF18-97DC-1D95-0A26-B3BF9FE44AFF}"/>
              </a:ext>
            </a:extLst>
          </p:cNvPr>
          <p:cNvSpPr txBox="1">
            <a:spLocks/>
          </p:cNvSpPr>
          <p:nvPr/>
        </p:nvSpPr>
        <p:spPr>
          <a:xfrm>
            <a:off x="457197" y="5444361"/>
            <a:ext cx="8229600" cy="8828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>
              <a:buNone/>
            </a:pPr>
            <a:r>
              <a:rPr lang="pt-PT" sz="1200" b="1" dirty="0">
                <a:effectLst/>
                <a:ea typeface="Times New Roman" panose="02020603050405020304" pitchFamily="18" charset="0"/>
              </a:rPr>
              <a:t>Soluciones</a:t>
            </a:r>
          </a:p>
          <a:p>
            <a:pPr marL="342900" marR="0" lvl="0" indent="-342900">
              <a:buFont typeface="Symbol" pitchFamily="2" charset="2"/>
              <a:buChar char=""/>
            </a:pPr>
            <a:r>
              <a:rPr lang="en-US" sz="1200" dirty="0"/>
              <a:t>Fetch Join</a:t>
            </a:r>
          </a:p>
          <a:p>
            <a:pPr marL="342900" marR="0" lvl="0" indent="-342900">
              <a:buFont typeface="Symbol" pitchFamily="2" charset="2"/>
              <a:buChar char=""/>
            </a:pPr>
            <a:r>
              <a:rPr lang="en-US" sz="1200" dirty="0"/>
              <a:t>Batch Loading</a:t>
            </a:r>
          </a:p>
          <a:p>
            <a:pPr marL="342900" marR="0" lvl="0" indent="-342900">
              <a:buFont typeface="Symbol" pitchFamily="2" charset="2"/>
              <a:buChar char=""/>
            </a:pPr>
            <a:r>
              <a:rPr lang="en-US" sz="1200" dirty="0" err="1"/>
              <a:t>DataLoader</a:t>
            </a:r>
            <a:endParaRPr kumimoji="0" lang="pt-PT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10. </a:t>
            </a:r>
            <a:r>
              <a:rPr dirty="0" err="1"/>
              <a:t>Conclus</a:t>
            </a:r>
            <a:r>
              <a:rPr lang="es-ES" dirty="0"/>
              <a:t>a</a:t>
            </a:r>
            <a:r>
              <a:rPr dirty="0"/>
              <a:t>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err="1"/>
              <a:t>resuelve</a:t>
            </a:r>
            <a:r>
              <a:rPr lang="en-US" dirty="0"/>
              <a:t> las </a:t>
            </a:r>
            <a:r>
              <a:rPr lang="en-US" dirty="0" err="1"/>
              <a:t>limitaciones</a:t>
            </a:r>
            <a:r>
              <a:rPr lang="en-US" dirty="0"/>
              <a:t> de REST.</a:t>
            </a:r>
            <a:endParaRPr dirty="0"/>
          </a:p>
          <a:p>
            <a:pPr>
              <a:defRPr sz="1800"/>
            </a:pPr>
            <a:r>
              <a:rPr lang="en-US" dirty="0"/>
              <a:t>Punto final </a:t>
            </a:r>
            <a:r>
              <a:rPr lang="en-US" dirty="0" err="1"/>
              <a:t>único</a:t>
            </a:r>
            <a:r>
              <a:rPr lang="en-US" dirty="0"/>
              <a:t>,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innecesarios</a:t>
            </a:r>
            <a:endParaRPr lang="en-US" dirty="0"/>
          </a:p>
          <a:p>
            <a:pPr>
              <a:defRPr sz="1800"/>
            </a:pPr>
            <a:r>
              <a:rPr lang="en-US" dirty="0"/>
              <a:t>La API </a:t>
            </a:r>
            <a:r>
              <a:rPr lang="en-US" dirty="0" err="1"/>
              <a:t>evoluciona</a:t>
            </a:r>
            <a:r>
              <a:rPr lang="en-US" dirty="0"/>
              <a:t> sin control de versions</a:t>
            </a:r>
          </a:p>
          <a:p>
            <a:pPr>
              <a:defRPr sz="1800"/>
            </a:pPr>
            <a:r>
              <a:rPr lang="en-US" dirty="0"/>
              <a:t>Más control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rendimiento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1. REST APIs</a:t>
            </a:r>
          </a:p>
          <a:p>
            <a:pPr>
              <a:defRPr sz="1800"/>
            </a:pPr>
            <a:r>
              <a:rPr dirty="0"/>
              <a:t>2. </a:t>
            </a:r>
            <a:r>
              <a:rPr dirty="0" err="1"/>
              <a:t>GraphQL</a:t>
            </a:r>
            <a:r>
              <a:rPr dirty="0"/>
              <a:t> vs REST API</a:t>
            </a:r>
          </a:p>
          <a:p>
            <a:pPr>
              <a:defRPr sz="1800"/>
            </a:pPr>
            <a:r>
              <a:rPr dirty="0"/>
              <a:t>3. O que </a:t>
            </a:r>
            <a:r>
              <a:rPr dirty="0" err="1"/>
              <a:t>é</a:t>
            </a:r>
            <a:r>
              <a:rPr dirty="0"/>
              <a:t> </a:t>
            </a:r>
            <a:r>
              <a:rPr dirty="0" err="1"/>
              <a:t>GraphQL</a:t>
            </a:r>
            <a:r>
              <a:rPr dirty="0"/>
              <a:t>?</a:t>
            </a:r>
          </a:p>
          <a:p>
            <a:pPr>
              <a:defRPr sz="1800"/>
            </a:pPr>
            <a:r>
              <a:rPr dirty="0"/>
              <a:t>4. </a:t>
            </a:r>
            <a:r>
              <a:rPr dirty="0" err="1"/>
              <a:t>Overfetching</a:t>
            </a:r>
            <a:r>
              <a:rPr dirty="0"/>
              <a:t> e </a:t>
            </a:r>
            <a:r>
              <a:rPr dirty="0" err="1"/>
              <a:t>Underfetching</a:t>
            </a:r>
            <a:endParaRPr dirty="0"/>
          </a:p>
          <a:p>
            <a:pPr>
              <a:defRPr sz="1800"/>
            </a:pPr>
            <a:r>
              <a:rPr dirty="0"/>
              <a:t>5. SDL (Schema Definition Language)</a:t>
            </a:r>
          </a:p>
          <a:p>
            <a:pPr>
              <a:defRPr sz="1800"/>
            </a:pPr>
            <a:r>
              <a:rPr dirty="0"/>
              <a:t>6. </a:t>
            </a:r>
            <a:r>
              <a:rPr dirty="0" err="1"/>
              <a:t>GraphQL</a:t>
            </a:r>
            <a:r>
              <a:rPr dirty="0"/>
              <a:t> Query</a:t>
            </a:r>
          </a:p>
          <a:p>
            <a:pPr>
              <a:defRPr sz="1800"/>
            </a:pPr>
            <a:r>
              <a:rPr dirty="0"/>
              <a:t>7. </a:t>
            </a:r>
            <a:r>
              <a:rPr dirty="0" err="1"/>
              <a:t>GraphQL</a:t>
            </a:r>
            <a:r>
              <a:rPr dirty="0"/>
              <a:t> Mutation</a:t>
            </a:r>
          </a:p>
          <a:p>
            <a:pPr>
              <a:defRPr sz="1800"/>
            </a:pPr>
            <a:r>
              <a:rPr dirty="0"/>
              <a:t>8. </a:t>
            </a:r>
            <a:r>
              <a:rPr dirty="0" err="1"/>
              <a:t>GraphQL</a:t>
            </a:r>
            <a:r>
              <a:rPr dirty="0"/>
              <a:t> Resolver</a:t>
            </a:r>
          </a:p>
          <a:p>
            <a:pPr>
              <a:defRPr sz="1800"/>
            </a:pPr>
            <a:r>
              <a:rPr dirty="0"/>
              <a:t>9. </a:t>
            </a:r>
            <a:r>
              <a:rPr dirty="0" err="1"/>
              <a:t>GraphQL</a:t>
            </a:r>
            <a:r>
              <a:rPr dirty="0"/>
              <a:t> N+1 Problem</a:t>
            </a:r>
          </a:p>
          <a:p>
            <a:pPr>
              <a:defRPr sz="1800"/>
            </a:pPr>
            <a:r>
              <a:rPr dirty="0"/>
              <a:t>10. </a:t>
            </a:r>
            <a:r>
              <a:rPr dirty="0" err="1"/>
              <a:t>Conclus</a:t>
            </a:r>
            <a:r>
              <a:rPr lang="es-ES" dirty="0" err="1"/>
              <a:t>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REST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US" dirty="0" err="1"/>
              <a:t>Múltiples</a:t>
            </a:r>
            <a:r>
              <a:rPr lang="en-US" dirty="0"/>
              <a:t> puntos finales para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 </a:t>
            </a:r>
            <a:r>
              <a:rPr dirty="0"/>
              <a:t>(/users, /products)</a:t>
            </a:r>
          </a:p>
          <a:p>
            <a:pPr>
              <a:defRPr sz="1800"/>
            </a:pPr>
            <a:r>
              <a:rPr lang="en-US" dirty="0" err="1"/>
              <a:t>Respuestas</a:t>
            </a:r>
            <a:r>
              <a:rPr lang="en-US" dirty="0"/>
              <a:t> </a:t>
            </a:r>
            <a:r>
              <a:rPr lang="en-US" dirty="0" err="1"/>
              <a:t>fijas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backend</a:t>
            </a:r>
          </a:p>
          <a:p>
            <a:pPr>
              <a:defRPr sz="1800"/>
            </a:pPr>
            <a:r>
              <a:rPr dirty="0" err="1"/>
              <a:t>Overfetching</a:t>
            </a:r>
            <a:r>
              <a:rPr dirty="0"/>
              <a:t>: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recibe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necesita</a:t>
            </a:r>
            <a:endParaRPr dirty="0"/>
          </a:p>
          <a:p>
            <a:pPr>
              <a:defRPr sz="1800"/>
            </a:pPr>
            <a:r>
              <a:rPr dirty="0" err="1"/>
              <a:t>Underfetching</a:t>
            </a:r>
            <a:r>
              <a:rPr dirty="0"/>
              <a:t>: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llamadas</a:t>
            </a:r>
            <a:r>
              <a:rPr lang="en-US" dirty="0"/>
              <a:t> para </a:t>
            </a:r>
            <a:r>
              <a:rPr lang="en-US" dirty="0" err="1"/>
              <a:t>ensamblar</a:t>
            </a:r>
            <a:r>
              <a:rPr lang="en-US" dirty="0"/>
              <a:t> un solo </a:t>
            </a:r>
            <a:r>
              <a:rPr lang="en-US" dirty="0" err="1"/>
              <a:t>objeto</a:t>
            </a:r>
            <a:endParaRPr dirty="0"/>
          </a:p>
          <a:p>
            <a:pPr>
              <a:defRPr sz="1800"/>
            </a:pPr>
            <a:r>
              <a:rPr lang="en-US" dirty="0" err="1"/>
              <a:t>Requiere</a:t>
            </a:r>
            <a:r>
              <a:rPr lang="en-US" dirty="0"/>
              <a:t> control de </a:t>
            </a:r>
            <a:r>
              <a:rPr lang="en-US" dirty="0" err="1"/>
              <a:t>versiones</a:t>
            </a:r>
            <a:r>
              <a:rPr lang="en-US" dirty="0"/>
              <a:t> para </a:t>
            </a:r>
            <a:r>
              <a:rPr lang="en-US" dirty="0" err="1"/>
              <a:t>evoluciones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GraphQL vs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09647"/>
          </a:xfrm>
        </p:spPr>
        <p:txBody>
          <a:bodyPr/>
          <a:lstStyle/>
          <a:p>
            <a:pPr>
              <a:defRPr sz="1800"/>
            </a:pPr>
            <a:r>
              <a:rPr lang="en-US" dirty="0"/>
              <a:t>REST: </a:t>
            </a:r>
            <a:r>
              <a:rPr lang="en-US" dirty="0" err="1"/>
              <a:t>Múltiples</a:t>
            </a:r>
            <a:r>
              <a:rPr lang="en-US" dirty="0"/>
              <a:t> puntos finales | </a:t>
            </a:r>
            <a:r>
              <a:rPr lang="en-US" dirty="0" err="1"/>
              <a:t>GraphQL</a:t>
            </a:r>
            <a:r>
              <a:rPr lang="en-US" dirty="0"/>
              <a:t>: punto final </a:t>
            </a:r>
            <a:r>
              <a:rPr lang="en-US" dirty="0" err="1"/>
              <a:t>único</a:t>
            </a:r>
            <a:r>
              <a:rPr lang="en-US" dirty="0"/>
              <a:t> (/</a:t>
            </a:r>
            <a:r>
              <a:rPr lang="en-US" dirty="0" err="1"/>
              <a:t>graphql</a:t>
            </a:r>
            <a:r>
              <a:rPr lang="en-US" dirty="0"/>
              <a:t>)</a:t>
            </a:r>
          </a:p>
          <a:p>
            <a:pPr>
              <a:defRPr sz="1800"/>
            </a:pPr>
            <a:r>
              <a:rPr lang="en-US" dirty="0"/>
              <a:t>REST: Datos </a:t>
            </a:r>
            <a:r>
              <a:rPr lang="en-US" dirty="0" err="1"/>
              <a:t>fijos</a:t>
            </a:r>
            <a:r>
              <a:rPr lang="en-US" dirty="0"/>
              <a:t> | </a:t>
            </a:r>
            <a:r>
              <a:rPr lang="en-US" dirty="0" err="1"/>
              <a:t>GraphQL</a:t>
            </a:r>
            <a:r>
              <a:rPr lang="en-US" dirty="0"/>
              <a:t>: El </a:t>
            </a:r>
            <a:r>
              <a:rPr lang="en-US" dirty="0" err="1"/>
              <a:t>cliente</a:t>
            </a:r>
            <a:r>
              <a:rPr lang="en-US" dirty="0"/>
              <a:t> define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pPr>
              <a:defRPr sz="1800"/>
            </a:pPr>
            <a:r>
              <a:rPr lang="es-ES" dirty="0"/>
              <a:t>Previne </a:t>
            </a:r>
            <a:r>
              <a:rPr dirty="0" err="1"/>
              <a:t>Overfetching</a:t>
            </a:r>
            <a:r>
              <a:rPr dirty="0"/>
              <a:t> e </a:t>
            </a:r>
            <a:r>
              <a:rPr dirty="0" err="1"/>
              <a:t>Underfetching</a:t>
            </a:r>
            <a:endParaRPr dirty="0"/>
          </a:p>
          <a:p>
            <a:pPr>
              <a:defRPr sz="1800"/>
            </a:pPr>
            <a:r>
              <a:rPr lang="en-US" dirty="0"/>
              <a:t>REST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múltiplos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HTTP |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POST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dirty="0" err="1"/>
              <a:t>GraphQL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2392"/>
          </a:xfrm>
        </p:spPr>
        <p:txBody>
          <a:bodyPr/>
          <a:lstStyle/>
          <a:p>
            <a:pPr>
              <a:defRPr sz="1800"/>
            </a:pPr>
            <a:r>
              <a:rPr lang="en-US" dirty="0" err="1"/>
              <a:t>Lenguaje</a:t>
            </a:r>
            <a:r>
              <a:rPr lang="en-US" dirty="0"/>
              <a:t> de consulta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gráficos</a:t>
            </a:r>
            <a:r>
              <a:rPr lang="en-US" dirty="0"/>
              <a:t> </a:t>
            </a:r>
            <a:r>
              <a:rPr lang="en-US" dirty="0" err="1"/>
              <a:t>creado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Facebook</a:t>
            </a:r>
          </a:p>
          <a:p>
            <a:pPr>
              <a:defRPr sz="1800"/>
            </a:pPr>
            <a:r>
              <a:rPr lang="en-US" dirty="0"/>
              <a:t>El </a:t>
            </a:r>
            <a:r>
              <a:rPr lang="en-US" dirty="0" err="1"/>
              <a:t>cliente</a:t>
            </a:r>
            <a:r>
              <a:rPr lang="en-US" dirty="0"/>
              <a:t> </a:t>
            </a:r>
            <a:r>
              <a:rPr lang="en-US" dirty="0" err="1"/>
              <a:t>solicita</a:t>
            </a:r>
            <a:r>
              <a:rPr lang="en-US" dirty="0"/>
              <a:t> </a:t>
            </a:r>
            <a:r>
              <a:rPr lang="en-US" dirty="0" err="1"/>
              <a:t>exactamente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desea</a:t>
            </a:r>
            <a:endParaRPr lang="en-US" dirty="0"/>
          </a:p>
          <a:p>
            <a:pPr>
              <a:defRPr sz="1800"/>
            </a:pPr>
            <a:r>
              <a:rPr lang="en-US" dirty="0"/>
              <a:t>La API </a:t>
            </a:r>
            <a:r>
              <a:rPr lang="en-US" dirty="0" err="1"/>
              <a:t>evoluciona</a:t>
            </a:r>
            <a:r>
              <a:rPr lang="en-US" dirty="0"/>
              <a:t> sin control de versions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D45906-82BB-9C65-44D6-3B96F952C809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8C7DAE-DD4D-A67F-03A4-14A9425DB7D6}"/>
              </a:ext>
            </a:extLst>
          </p:cNvPr>
          <p:cNvSpPr txBox="1">
            <a:spLocks/>
          </p:cNvSpPr>
          <p:nvPr/>
        </p:nvSpPr>
        <p:spPr>
          <a:xfrm>
            <a:off x="457200" y="3862547"/>
            <a:ext cx="8229600" cy="144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en-US" sz="1800" dirty="0"/>
              <a:t>Query → </a:t>
            </a:r>
            <a:r>
              <a:rPr lang="en-US" sz="1800" dirty="0" err="1"/>
              <a:t>Buscar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r>
              <a:rPr lang="en-US" sz="1800" dirty="0"/>
              <a:t> (GET)</a:t>
            </a:r>
          </a:p>
          <a:p>
            <a:pPr>
              <a:defRPr sz="1800"/>
            </a:pPr>
            <a:r>
              <a:rPr lang="en-US" sz="1800" dirty="0"/>
              <a:t>Mutation → </a:t>
            </a:r>
            <a:r>
              <a:rPr lang="en-US" sz="1800" dirty="0" err="1"/>
              <a:t>Modificar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r>
              <a:rPr lang="en-US" sz="1800" dirty="0"/>
              <a:t> (POST/PUT/DELETE)</a:t>
            </a:r>
          </a:p>
          <a:p>
            <a:pPr>
              <a:defRPr sz="1800"/>
            </a:pPr>
            <a:r>
              <a:rPr lang="en-US" sz="1800" dirty="0"/>
              <a:t>Subscription → </a:t>
            </a:r>
            <a:r>
              <a:rPr lang="en-US" sz="1800" dirty="0" err="1"/>
              <a:t>Reciba</a:t>
            </a:r>
            <a:r>
              <a:rPr lang="en-US" sz="1800" dirty="0"/>
              <a:t> </a:t>
            </a:r>
            <a:r>
              <a:rPr lang="en-US" sz="1800" dirty="0" err="1"/>
              <a:t>actualizaciones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tiempo</a:t>
            </a:r>
            <a:r>
              <a:rPr lang="en-US" sz="1800" dirty="0"/>
              <a:t> real</a:t>
            </a:r>
          </a:p>
          <a:p>
            <a:pPr marL="0" marR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Overfetching</a:t>
            </a:r>
            <a:r>
              <a:rPr dirty="0"/>
              <a:t> e </a:t>
            </a:r>
            <a:r>
              <a:rPr dirty="0" err="1"/>
              <a:t>Underfetching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>
              <a:defRPr sz="1800"/>
            </a:pPr>
            <a:r>
              <a:rPr dirty="0" err="1"/>
              <a:t>Overfetching</a:t>
            </a:r>
            <a:r>
              <a:rPr dirty="0"/>
              <a:t>: </a:t>
            </a:r>
            <a:r>
              <a:rPr lang="en-US" dirty="0"/>
              <a:t>la API </a:t>
            </a:r>
            <a:r>
              <a:rPr lang="en-US" dirty="0" err="1"/>
              <a:t>devuelve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necesarios</a:t>
            </a:r>
            <a:endParaRPr dirty="0"/>
          </a:p>
          <a:p>
            <a:pPr>
              <a:defRPr sz="1800"/>
            </a:pPr>
            <a:r>
              <a:rPr dirty="0" err="1"/>
              <a:t>Underfetching</a:t>
            </a:r>
            <a:r>
              <a:rPr dirty="0"/>
              <a:t>: </a:t>
            </a:r>
            <a:r>
              <a:rPr lang="en-US" dirty="0" err="1"/>
              <a:t>Requiere</a:t>
            </a:r>
            <a:r>
              <a:rPr lang="en-US" dirty="0"/>
              <a:t> </a:t>
            </a:r>
            <a:r>
              <a:rPr lang="en-US" dirty="0" err="1"/>
              <a:t>múltiples</a:t>
            </a:r>
            <a:r>
              <a:rPr lang="en-US" dirty="0"/>
              <a:t> solicitudes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BC7C9-EEC4-A709-876C-7053CBF90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DF1AD3E-CA1E-B153-86E4-AA4563FC489A}"/>
              </a:ext>
            </a:extLst>
          </p:cNvPr>
          <p:cNvSpPr txBox="1">
            <a:spLocks/>
          </p:cNvSpPr>
          <p:nvPr/>
        </p:nvSpPr>
        <p:spPr>
          <a:xfrm>
            <a:off x="373117" y="3017681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Solucion</a:t>
            </a:r>
            <a:r>
              <a:rPr lang="en-US" dirty="0"/>
              <a:t>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596F65D-4A13-6379-4CBF-B73988C40E3C}"/>
              </a:ext>
            </a:extLst>
          </p:cNvPr>
          <p:cNvSpPr txBox="1">
            <a:spLocks/>
          </p:cNvSpPr>
          <p:nvPr/>
        </p:nvSpPr>
        <p:spPr>
          <a:xfrm>
            <a:off x="362607" y="3549783"/>
            <a:ext cx="8229600" cy="12126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query {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 user(id: 1) {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   name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   email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 }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}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76A743-8DB7-495E-B6F8-9CEBA77B3DA1}"/>
              </a:ext>
            </a:extLst>
          </p:cNvPr>
          <p:cNvSpPr txBox="1">
            <a:spLocks/>
          </p:cNvSpPr>
          <p:nvPr/>
        </p:nvSpPr>
        <p:spPr>
          <a:xfrm>
            <a:off x="373114" y="4761183"/>
            <a:ext cx="8229600" cy="153977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 "data": {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   "user": {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     "name": "Carlos",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     "email": "</a:t>
            </a:r>
            <a:r>
              <a:rPr lang="en-US" sz="1000" dirty="0" err="1">
                <a:effectLst/>
                <a:latin typeface="Helvetica Neue" panose="02000503000000020004" pitchFamily="2" charset="0"/>
              </a:rPr>
              <a:t>carlos@email.com</a:t>
            </a:r>
            <a:r>
              <a:rPr lang="en-US" sz="1000" dirty="0">
                <a:effectLst/>
                <a:latin typeface="Helvetica Neue" panose="02000503000000020004" pitchFamily="2" charset="0"/>
              </a:rPr>
              <a:t>"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   }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  }</a:t>
            </a:r>
          </a:p>
          <a:p>
            <a:pPr marL="0" indent="0">
              <a:buNone/>
            </a:pPr>
            <a:r>
              <a:rPr lang="en-US" sz="1000" dirty="0">
                <a:effectLst/>
                <a:latin typeface="Helvetica Neue" panose="02000503000000020004" pitchFamily="2" charset="0"/>
              </a:rPr>
              <a:t>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6821333-7B5E-51A7-EAC7-76E49BD4F6B3}"/>
              </a:ext>
            </a:extLst>
          </p:cNvPr>
          <p:cNvSpPr txBox="1">
            <a:spLocks/>
          </p:cNvSpPr>
          <p:nvPr/>
        </p:nvSpPr>
        <p:spPr>
          <a:xfrm>
            <a:off x="362607" y="6311465"/>
            <a:ext cx="8229600" cy="3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 err="1">
                <a:effectLst/>
              </a:rPr>
              <a:t>Resultado</a:t>
            </a:r>
            <a:r>
              <a:rPr lang="en-US" sz="1200" dirty="0">
                <a:effectLst/>
              </a:rPr>
              <a:t>: solo se </a:t>
            </a:r>
            <a:r>
              <a:rPr lang="en-US" sz="1200" dirty="0" err="1">
                <a:effectLst/>
              </a:rPr>
              <a:t>devuelven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los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datos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requeridos</a:t>
            </a:r>
            <a:r>
              <a:rPr lang="en-US" sz="1200" dirty="0">
                <a:effectLst/>
              </a:rPr>
              <a:t>.</a:t>
            </a:r>
            <a:endParaRPr kumimoji="0" lang="pt-PT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98B644A-0E90-3545-0C34-3E8F7A8E665C}"/>
              </a:ext>
            </a:extLst>
          </p:cNvPr>
          <p:cNvSpPr txBox="1">
            <a:spLocks/>
          </p:cNvSpPr>
          <p:nvPr/>
        </p:nvSpPr>
        <p:spPr>
          <a:xfrm>
            <a:off x="457200" y="166843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Ejemplo</a:t>
            </a:r>
            <a:r>
              <a:rPr lang="en-US" dirty="0"/>
              <a:t> REST de </a:t>
            </a:r>
            <a:r>
              <a:rPr lang="en-US" dirty="0" err="1"/>
              <a:t>Overfetching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508770A-0FF3-76D7-E0C1-4D7B91112F94}"/>
              </a:ext>
            </a:extLst>
          </p:cNvPr>
          <p:cNvSpPr txBox="1">
            <a:spLocks/>
          </p:cNvSpPr>
          <p:nvPr/>
        </p:nvSpPr>
        <p:spPr>
          <a:xfrm>
            <a:off x="457200" y="2590884"/>
            <a:ext cx="8229600" cy="383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PT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Problema: El cliente solo </a:t>
            </a:r>
            <a:r>
              <a:rPr kumimoji="0" lang="pt-PT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quería</a:t>
            </a:r>
            <a:r>
              <a:rPr kumimoji="0" lang="pt-PT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el </a:t>
            </a:r>
            <a:r>
              <a:rPr kumimoji="0" lang="pt-PT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nombre</a:t>
            </a:r>
            <a:r>
              <a:rPr kumimoji="0" lang="pt-PT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y el </a:t>
            </a:r>
            <a:r>
              <a:rPr kumimoji="0" lang="pt-PT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correo</a:t>
            </a:r>
            <a:r>
              <a:rPr kumimoji="0" lang="pt-PT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pt-PT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electrónico</a:t>
            </a:r>
            <a:r>
              <a:rPr kumimoji="0" lang="pt-PT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, pero </a:t>
            </a:r>
            <a:r>
              <a:rPr kumimoji="0" lang="pt-PT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recibió</a:t>
            </a:r>
            <a:r>
              <a:rPr kumimoji="0" lang="pt-PT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pt-PT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mucho</a:t>
            </a:r>
            <a:r>
              <a:rPr kumimoji="0" lang="pt-PT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más.</a:t>
            </a:r>
            <a:endParaRPr kumimoji="0" lang="pt-PT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8E5DD06-6122-F568-F852-C1681D69C203}"/>
              </a:ext>
            </a:extLst>
          </p:cNvPr>
          <p:cNvSpPr txBox="1">
            <a:spLocks/>
          </p:cNvSpPr>
          <p:nvPr/>
        </p:nvSpPr>
        <p:spPr>
          <a:xfrm>
            <a:off x="457200" y="1066800"/>
            <a:ext cx="8229600" cy="15082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effectLst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  "id": 1,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  "name": "Carlos",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  "email": "</a:t>
            </a:r>
            <a:r>
              <a:rPr lang="en-US" sz="1000" dirty="0" err="1">
                <a:effectLst/>
              </a:rPr>
              <a:t>carlos@email.com</a:t>
            </a:r>
            <a:r>
              <a:rPr lang="en-US" sz="1000" dirty="0">
                <a:effectLst/>
              </a:rPr>
              <a:t>",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  "phone": "123-456-7890",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  "address": "Rua A, Bairro B",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  "</a:t>
            </a:r>
            <a:r>
              <a:rPr lang="en-US" sz="1000" dirty="0" err="1">
                <a:effectLst/>
              </a:rPr>
              <a:t>birthDate</a:t>
            </a:r>
            <a:r>
              <a:rPr lang="en-US" sz="1000" dirty="0">
                <a:effectLst/>
              </a:rPr>
              <a:t>": "1990-01-01”</a:t>
            </a:r>
          </a:p>
          <a:p>
            <a:pPr marL="0" indent="0">
              <a:buNone/>
            </a:pPr>
            <a:r>
              <a:rPr lang="en-US" sz="1000" dirty="0">
                <a:effectLst/>
              </a:rPr>
              <a:t>}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C22F375-FB80-5115-70B8-35B00A8CFBD3}"/>
              </a:ext>
            </a:extLst>
          </p:cNvPr>
          <p:cNvSpPr txBox="1">
            <a:spLocks/>
          </p:cNvSpPr>
          <p:nvPr/>
        </p:nvSpPr>
        <p:spPr>
          <a:xfrm>
            <a:off x="457200" y="693669"/>
            <a:ext cx="8229600" cy="3836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/>
            </a:pPr>
            <a:r>
              <a:rPr lang="pt-PT" sz="1200" dirty="0">
                <a:effectLst/>
                <a:ea typeface="Times New Roman" panose="02020603050405020304" pitchFamily="18" charset="0"/>
              </a:rPr>
              <a:t>GET /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users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/1</a:t>
            </a:r>
          </a:p>
        </p:txBody>
      </p:sp>
    </p:spTree>
    <p:extLst>
      <p:ext uri="{BB962C8B-B14F-4D97-AF65-F5344CB8AC3E}">
        <p14:creationId xmlns:p14="http://schemas.microsoft.com/office/powerpoint/2010/main" val="182041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F9181-565E-96D4-E6CB-97FD69B9B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4BD4392-B49F-5B6F-D9EB-E573991B104A}"/>
              </a:ext>
            </a:extLst>
          </p:cNvPr>
          <p:cNvSpPr txBox="1">
            <a:spLocks/>
          </p:cNvSpPr>
          <p:nvPr/>
        </p:nvSpPr>
        <p:spPr>
          <a:xfrm>
            <a:off x="373117" y="3017681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Solucion</a:t>
            </a:r>
            <a:r>
              <a:rPr lang="en-US" dirty="0"/>
              <a:t>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D868AD7-76B7-F972-9D3B-3CD2CF8BA19F}"/>
              </a:ext>
            </a:extLst>
          </p:cNvPr>
          <p:cNvSpPr txBox="1">
            <a:spLocks/>
          </p:cNvSpPr>
          <p:nvPr/>
        </p:nvSpPr>
        <p:spPr>
          <a:xfrm>
            <a:off x="362607" y="3549783"/>
            <a:ext cx="8229600" cy="2318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effectLst/>
              </a:rPr>
              <a:t>query {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 user(id: 1) {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   name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   email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   orders {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     id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     total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   }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  }</a:t>
            </a:r>
          </a:p>
          <a:p>
            <a:pPr marL="0" indent="0">
              <a:buNone/>
            </a:pPr>
            <a:r>
              <a:rPr lang="en-US" sz="1200" dirty="0">
                <a:effectLst/>
              </a:rPr>
              <a:t>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E8545E5-110C-C0B6-D817-6D5869EDFCC4}"/>
              </a:ext>
            </a:extLst>
          </p:cNvPr>
          <p:cNvSpPr txBox="1">
            <a:spLocks/>
          </p:cNvSpPr>
          <p:nvPr/>
        </p:nvSpPr>
        <p:spPr>
          <a:xfrm>
            <a:off x="362607" y="5870028"/>
            <a:ext cx="8229600" cy="35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buNone/>
            </a:pPr>
            <a:r>
              <a:rPr lang="pt-PT" sz="1200" dirty="0">
                <a:effectLst/>
                <a:ea typeface="Times New Roman" panose="02020603050405020304" pitchFamily="18" charset="0"/>
              </a:rPr>
              <a:t>Resultado: </a:t>
            </a:r>
            <a:r>
              <a:rPr lang="pt-PT" sz="1200" b="1" dirty="0">
                <a:effectLst/>
                <a:ea typeface="Times New Roman" panose="02020603050405020304" pitchFamily="18" charset="0"/>
              </a:rPr>
              <a:t>una única </a:t>
            </a:r>
            <a:r>
              <a:rPr lang="pt-PT" sz="1200" b="1" dirty="0" err="1">
                <a:effectLst/>
                <a:ea typeface="Times New Roman" panose="02020603050405020304" pitchFamily="18" charset="0"/>
              </a:rPr>
              <a:t>llamada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,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con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estructura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anidada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y todos los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datos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deseados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.</a:t>
            </a:r>
            <a:endParaRPr kumimoji="0" lang="pt-PT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C8FE8A9-3911-9A47-8C14-64E80335C682}"/>
              </a:ext>
            </a:extLst>
          </p:cNvPr>
          <p:cNvSpPr txBox="1">
            <a:spLocks/>
          </p:cNvSpPr>
          <p:nvPr/>
        </p:nvSpPr>
        <p:spPr>
          <a:xfrm>
            <a:off x="457200" y="166843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Ejemplo</a:t>
            </a:r>
            <a:r>
              <a:rPr lang="en-US" dirty="0"/>
              <a:t> REST de </a:t>
            </a:r>
            <a:r>
              <a:rPr lang="en-US" dirty="0" err="1"/>
              <a:t>Underfetching</a:t>
            </a:r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79D5646-0B17-3505-CB30-940E2F0F585E}"/>
              </a:ext>
            </a:extLst>
          </p:cNvPr>
          <p:cNvSpPr txBox="1">
            <a:spLocks/>
          </p:cNvSpPr>
          <p:nvPr/>
        </p:nvSpPr>
        <p:spPr>
          <a:xfrm>
            <a:off x="457200" y="1205319"/>
            <a:ext cx="8229600" cy="36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dirty="0" err="1">
                <a:effectLst/>
                <a:ea typeface="Times New Roman" panose="02020603050405020304" pitchFamily="18" charset="0"/>
              </a:rPr>
              <a:t>Problema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el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cliente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ea typeface="Times New Roman" panose="02020603050405020304" pitchFamily="18" charset="0"/>
              </a:rPr>
              <a:t>necesita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Times New Roman" panose="02020603050405020304" pitchFamily="18" charset="0"/>
              </a:rPr>
              <a:t>combinar</a:t>
            </a:r>
            <a:r>
              <a:rPr lang="en-US" sz="12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Times New Roman" panose="02020603050405020304" pitchFamily="18" charset="0"/>
              </a:rPr>
              <a:t>múltiples</a:t>
            </a:r>
            <a:r>
              <a:rPr lang="en-US" sz="12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ea typeface="Times New Roman" panose="02020603050405020304" pitchFamily="18" charset="0"/>
              </a:rPr>
              <a:t>respuestas</a:t>
            </a:r>
            <a:r>
              <a:rPr lang="en-US" sz="1200" dirty="0">
                <a:effectLst/>
                <a:ea typeface="Times New Roman" panose="02020603050405020304" pitchFamily="18" charset="0"/>
              </a:rPr>
              <a:t>.</a:t>
            </a:r>
            <a:endParaRPr kumimoji="0" lang="pt-PT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19752FD-15BF-6886-D56F-696318D05D98}"/>
              </a:ext>
            </a:extLst>
          </p:cNvPr>
          <p:cNvSpPr txBox="1">
            <a:spLocks/>
          </p:cNvSpPr>
          <p:nvPr/>
        </p:nvSpPr>
        <p:spPr>
          <a:xfrm>
            <a:off x="457200" y="693670"/>
            <a:ext cx="8229600" cy="5202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/>
            </a:pPr>
            <a:r>
              <a:rPr lang="pt-PT" sz="1200" dirty="0">
                <a:effectLst/>
                <a:ea typeface="Times New Roman" panose="02020603050405020304" pitchFamily="18" charset="0"/>
              </a:rPr>
              <a:t>GET /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users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/1</a:t>
            </a:r>
          </a:p>
          <a:p>
            <a:pPr marL="0" indent="0">
              <a:buNone/>
              <a:defRPr sz="1800"/>
            </a:pPr>
            <a:r>
              <a:rPr lang="en-US" sz="1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GET /users/1/orders</a:t>
            </a:r>
            <a:r>
              <a:rPr lang="en-US" sz="1200" dirty="0">
                <a:effectLst/>
              </a:rPr>
              <a:t> </a:t>
            </a:r>
            <a:endParaRPr lang="pt-PT" sz="12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50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5. SDL (Schema Definition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58310"/>
          </a:xfrm>
        </p:spPr>
        <p:txBody>
          <a:bodyPr/>
          <a:lstStyle/>
          <a:p>
            <a:pPr>
              <a:defRPr sz="1800"/>
            </a:pPr>
            <a:r>
              <a:rPr lang="en-US" dirty="0"/>
              <a:t>Define la </a:t>
            </a:r>
            <a:r>
              <a:rPr lang="en-US" dirty="0" err="1"/>
              <a:t>estructura</a:t>
            </a:r>
            <a:r>
              <a:rPr lang="en-US" dirty="0"/>
              <a:t> de la API </a:t>
            </a:r>
            <a:r>
              <a:rPr lang="en-US" dirty="0" err="1"/>
              <a:t>GraphQL</a:t>
            </a:r>
            <a:endParaRPr lang="en-US" dirty="0"/>
          </a:p>
          <a:p>
            <a:pPr>
              <a:defRPr sz="1800"/>
            </a:pPr>
            <a:r>
              <a:rPr dirty="0" err="1"/>
              <a:t>Tipos</a:t>
            </a:r>
            <a:r>
              <a:rPr dirty="0"/>
              <a:t>, campos, entradas, queries e mutations</a:t>
            </a:r>
          </a:p>
          <a:p>
            <a:pPr>
              <a:defRPr sz="1800"/>
            </a:pPr>
            <a:r>
              <a:rPr dirty="0" err="1"/>
              <a:t>Contrato</a:t>
            </a:r>
            <a:r>
              <a:rPr dirty="0"/>
              <a:t> claro entre </a:t>
            </a:r>
            <a:r>
              <a:rPr dirty="0" err="1"/>
              <a:t>cliente</a:t>
            </a:r>
            <a:r>
              <a:rPr dirty="0"/>
              <a:t> </a:t>
            </a:r>
            <a:r>
              <a:rPr lang="es-ES" dirty="0"/>
              <a:t>y</a:t>
            </a:r>
            <a:r>
              <a:rPr dirty="0"/>
              <a:t> </a:t>
            </a:r>
            <a:r>
              <a:rPr dirty="0" err="1"/>
              <a:t>servidor</a:t>
            </a:r>
            <a:endParaRPr dirty="0"/>
          </a:p>
          <a:p>
            <a:pPr>
              <a:defRPr sz="1800"/>
            </a:pPr>
            <a:r>
              <a:rPr lang="en-US" dirty="0" err="1"/>
              <a:t>Extensión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dirty="0"/>
              <a:t>: .</a:t>
            </a:r>
            <a:r>
              <a:rPr dirty="0" err="1"/>
              <a:t>graphqls</a:t>
            </a:r>
            <a:endParaRPr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29BB20-8CC2-48D7-8FCF-9EEDDF14B34D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8DAF1C-4FE6-8A7F-9FF8-BDE41A8FB250}"/>
              </a:ext>
            </a:extLst>
          </p:cNvPr>
          <p:cNvSpPr txBox="1">
            <a:spLocks/>
          </p:cNvSpPr>
          <p:nvPr/>
        </p:nvSpPr>
        <p:spPr>
          <a:xfrm>
            <a:off x="457200" y="3746936"/>
            <a:ext cx="8229600" cy="1592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sz="1800"/>
            </a:pPr>
            <a:r>
              <a:rPr lang="en-US" sz="1200" dirty="0"/>
              <a:t>type Student {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200" dirty="0"/>
              <a:t>  	id: ID!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200" dirty="0"/>
              <a:t>  	</a:t>
            </a:r>
            <a:r>
              <a:rPr lang="en-US" sz="1200" dirty="0" err="1"/>
              <a:t>firstName</a:t>
            </a:r>
            <a:r>
              <a:rPr lang="en-US" sz="1200" dirty="0"/>
              <a:t>: String!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200" dirty="0"/>
              <a:t>  	</a:t>
            </a:r>
            <a:r>
              <a:rPr lang="en-US" sz="1200" dirty="0" err="1"/>
              <a:t>lastName</a:t>
            </a:r>
            <a:r>
              <a:rPr lang="en-US" sz="1200" dirty="0"/>
              <a:t>: String!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200" dirty="0"/>
              <a:t>	email: String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200" dirty="0"/>
              <a:t>	street: String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200" dirty="0"/>
              <a:t>}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9ED926-E5DF-FAA9-D4CA-0AFE312D4D59}"/>
              </a:ext>
            </a:extLst>
          </p:cNvPr>
          <p:cNvSpPr txBox="1">
            <a:spLocks/>
          </p:cNvSpPr>
          <p:nvPr/>
        </p:nvSpPr>
        <p:spPr>
          <a:xfrm>
            <a:off x="457197" y="5339255"/>
            <a:ext cx="8229600" cy="74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buFont typeface="Symbol" pitchFamily="2" charset="2"/>
              <a:buChar char=""/>
            </a:pPr>
            <a:r>
              <a:rPr lang="pt-PT" sz="1200" dirty="0" err="1">
                <a:effectLst/>
                <a:ea typeface="Times New Roman" panose="02020603050405020304" pitchFamily="18" charset="0"/>
              </a:rPr>
              <a:t>Type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Student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define la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estructura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de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un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objeto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estudiante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.</a:t>
            </a:r>
            <a:endParaRPr lang="en-US" sz="12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buFont typeface="Symbol" pitchFamily="2" charset="2"/>
              <a:buChar char=""/>
            </a:pPr>
            <a:r>
              <a:rPr lang="pt-PT" sz="1200" dirty="0">
                <a:effectLst/>
                <a:ea typeface="Times New Roman" panose="02020603050405020304" pitchFamily="18" charset="0"/>
              </a:rPr>
              <a:t>El símbolo ! indica que el campo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es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</a:t>
            </a:r>
            <a:r>
              <a:rPr lang="pt-PT" sz="1200" b="1" dirty="0" err="1">
                <a:effectLst/>
                <a:ea typeface="Times New Roman" panose="02020603050405020304" pitchFamily="18" charset="0"/>
              </a:rPr>
              <a:t>obligatorio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(no admite valores nulos).</a:t>
            </a:r>
            <a:endParaRPr lang="en-US" sz="12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buFont typeface="Symbol" pitchFamily="2" charset="2"/>
              <a:buChar char=""/>
            </a:pPr>
            <a:r>
              <a:rPr lang="pt-PT" sz="1200" dirty="0">
                <a:effectLst/>
                <a:ea typeface="Times New Roman" panose="02020603050405020304" pitchFamily="18" charset="0"/>
              </a:rPr>
              <a:t>Campos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sin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! </a:t>
            </a:r>
            <a:r>
              <a:rPr lang="pt-PT" sz="1200" dirty="0" err="1">
                <a:effectLst/>
                <a:ea typeface="Times New Roman" panose="02020603050405020304" pitchFamily="18" charset="0"/>
              </a:rPr>
              <a:t>son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 </a:t>
            </a:r>
            <a:r>
              <a:rPr lang="pt-PT" sz="1200" b="1" dirty="0" err="1">
                <a:effectLst/>
                <a:ea typeface="Times New Roman" panose="02020603050405020304" pitchFamily="18" charset="0"/>
              </a:rPr>
              <a:t>opcionales</a:t>
            </a:r>
            <a:r>
              <a:rPr lang="pt-PT" sz="1200" dirty="0">
                <a:effectLst/>
                <a:ea typeface="Times New Roman" panose="02020603050405020304" pitchFamily="18" charset="0"/>
              </a:rPr>
              <a:t>, como email e street.</a:t>
            </a:r>
            <a:endParaRPr lang="en-US" sz="1200" dirty="0">
              <a:effectLst/>
              <a:ea typeface="Times New Roman" panose="02020603050405020304" pitchFamily="18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pt-PT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819</Words>
  <Application>Microsoft Macintosh PowerPoint</Application>
  <PresentationFormat>On-screen Show (4:3)</PresentationFormat>
  <Paragraphs>144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MS Mincho</vt:lpstr>
      <vt:lpstr>Aptos</vt:lpstr>
      <vt:lpstr>Arial</vt:lpstr>
      <vt:lpstr>Calibri</vt:lpstr>
      <vt:lpstr>Helvetica Neue</vt:lpstr>
      <vt:lpstr>Symbol</vt:lpstr>
      <vt:lpstr>Times New Roman</vt:lpstr>
      <vt:lpstr>Office Theme</vt:lpstr>
      <vt:lpstr>GraphQL</vt:lpstr>
      <vt:lpstr>Resumen</vt:lpstr>
      <vt:lpstr>1. REST APIs</vt:lpstr>
      <vt:lpstr>2. GraphQL vs REST API</vt:lpstr>
      <vt:lpstr>3. Qué es GraphQL?</vt:lpstr>
      <vt:lpstr>4. Overfetching e Underfetching</vt:lpstr>
      <vt:lpstr>PowerPoint Presentation</vt:lpstr>
      <vt:lpstr>PowerPoint Presentation</vt:lpstr>
      <vt:lpstr>5. SDL (Schema Definition Language)</vt:lpstr>
      <vt:lpstr>6. GraphQL Query</vt:lpstr>
      <vt:lpstr>7. GraphQL Mutation</vt:lpstr>
      <vt:lpstr>8. GraphQL Resolver</vt:lpstr>
      <vt:lpstr>9. GraphQL N+1 Problem</vt:lpstr>
      <vt:lpstr>10. Conclusao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Pedro Bruno Viveiros Ferreira</cp:lastModifiedBy>
  <cp:revision>25</cp:revision>
  <dcterms:created xsi:type="dcterms:W3CDTF">2013-01-27T09:14:16Z</dcterms:created>
  <dcterms:modified xsi:type="dcterms:W3CDTF">2025-03-28T15:24:42Z</dcterms:modified>
  <cp:category/>
</cp:coreProperties>
</file>