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1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218A-8116-B04A-BA4F-62D93CAF4719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5493-BB56-BC45-A479-C55BA84E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F807-144A-72DA-CFBD-E2F55480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62103F-0BC6-F148-EFC5-E0C3ECD7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B50D6-70BA-5267-D7E8-973A172D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4754-3CB5-4962-4FC8-A6489E897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B4C12-93CA-175F-82E0-A0AE9CE5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99071-A35C-CCC2-A6B0-24DE43E9B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72588-A4ED-7AE5-4BB2-7AE350CBA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99E1A-F72C-D06A-61A7-BA024A133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GraphQL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Vantagens</a:t>
            </a:r>
            <a:r>
              <a:rPr dirty="0"/>
              <a:t>, </a:t>
            </a:r>
            <a:r>
              <a:rPr dirty="0" err="1"/>
              <a:t>Comparações</a:t>
            </a:r>
            <a:r>
              <a:rPr dirty="0"/>
              <a:t>, SDL, Queries, Resolvers e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4945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buscar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campos </a:t>
            </a:r>
            <a:r>
              <a:rPr dirty="0" err="1"/>
              <a:t>desejados</a:t>
            </a:r>
            <a:endParaRPr dirty="0"/>
          </a:p>
          <a:p>
            <a:pPr>
              <a:defRPr sz="1800"/>
            </a:pPr>
            <a:r>
              <a:rPr dirty="0"/>
              <a:t>Evita </a:t>
            </a:r>
            <a:r>
              <a:rPr dirty="0" err="1"/>
              <a:t>Overfetching</a:t>
            </a: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queries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chamada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93BF0-291A-3062-1834-39C0979A5316}"/>
              </a:ext>
            </a:extLst>
          </p:cNvPr>
          <p:cNvSpPr txBox="1">
            <a:spLocks/>
          </p:cNvSpPr>
          <p:nvPr/>
        </p:nvSpPr>
        <p:spPr>
          <a:xfrm>
            <a:off x="457200" y="3746937"/>
            <a:ext cx="8229600" cy="14451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</a:rPr>
              <a:t>q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uery {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firstQuery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secondQuery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31AB3D-EE00-C4CF-1F57-82BF3710BF81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083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criar</a:t>
            </a:r>
            <a:r>
              <a:rPr dirty="0"/>
              <a:t>, </a:t>
            </a:r>
            <a:r>
              <a:rPr dirty="0" err="1"/>
              <a:t>atualizar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remover dados</a:t>
            </a:r>
          </a:p>
          <a:p>
            <a:pPr>
              <a:defRPr sz="1800"/>
            </a:pPr>
            <a:r>
              <a:rPr dirty="0" err="1"/>
              <a:t>Definida</a:t>
            </a:r>
            <a:r>
              <a:rPr dirty="0"/>
              <a:t> no schema </a:t>
            </a:r>
            <a:r>
              <a:rPr dirty="0" err="1"/>
              <a:t>como</a:t>
            </a:r>
            <a:r>
              <a:rPr dirty="0"/>
              <a:t> 'Mutation'</a:t>
            </a:r>
          </a:p>
          <a:p>
            <a:pPr>
              <a:defRPr sz="1800"/>
            </a:pPr>
            <a:r>
              <a:rPr dirty="0"/>
              <a:t>Cada campo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operação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BE089-7B62-1FC4-CFBD-ED677A978C7D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mutation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 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createStudentRequest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"John"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"Doe"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}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4EE0AA-0186-DAF4-5337-5588B7016203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8614"/>
          </a:xfrm>
        </p:spPr>
        <p:txBody>
          <a:bodyPr/>
          <a:lstStyle/>
          <a:p>
            <a:pPr>
              <a:defRPr sz="1800"/>
            </a:pPr>
            <a:r>
              <a:rPr dirty="0" err="1"/>
              <a:t>Função</a:t>
            </a:r>
            <a:r>
              <a:rPr dirty="0"/>
              <a:t> que </a:t>
            </a:r>
            <a:r>
              <a:rPr dirty="0" err="1"/>
              <a:t>retorna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 para um campo</a:t>
            </a:r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: Query, Mutation, Field Resolver</a:t>
            </a:r>
          </a:p>
          <a:p>
            <a:pPr>
              <a:defRPr sz="1800"/>
            </a:pP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se o campo for </a:t>
            </a:r>
            <a:r>
              <a:rPr dirty="0" err="1"/>
              <a:t>solicitado</a:t>
            </a:r>
            <a:endParaRPr lang="es-ES" dirty="0"/>
          </a:p>
          <a:p>
            <a:pPr>
              <a:defRPr sz="1800"/>
            </a:pP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24E26A-63A0-9533-5A47-4D9725844F98}"/>
              </a:ext>
            </a:extLst>
          </p:cNvPr>
          <p:cNvSpPr txBox="1">
            <a:spLocks/>
          </p:cNvSpPr>
          <p:nvPr/>
        </p:nvSpPr>
        <p:spPr>
          <a:xfrm>
            <a:off x="457200" y="4005700"/>
            <a:ext cx="8229600" cy="1258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Query</a:t>
            </a: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Retorna dados para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queries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Courier New" panose="02070309020205020404" pitchFamily="49" charset="0"/>
              </a:rPr>
              <a:t>Query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).</a:t>
            </a:r>
            <a:endParaRPr kumimoji="0" lang="pt-PT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Mutation</a:t>
            </a: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Para mudanças de dados, como criação, atualização, remoção (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Courier New" panose="02070309020205020404" pitchFamily="49" charset="0"/>
              </a:rPr>
              <a:t>Mutation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).</a:t>
            </a:r>
            <a:endParaRPr kumimoji="0" lang="pt-PT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Field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Resolve dados complexos de um objeto, como relacionamentos entre entidades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defRPr sz="1800"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B61A9D-BEB5-03B3-D955-81F2F1399F4D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Tipos</a:t>
            </a:r>
            <a:r>
              <a:rPr lang="en-US" dirty="0"/>
              <a:t> de Resolvers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pPr>
              <a:defRPr sz="1800"/>
            </a:pPr>
            <a:r>
              <a:rPr dirty="0"/>
              <a:t>Consulta </a:t>
            </a:r>
            <a:r>
              <a:rPr dirty="0" err="1"/>
              <a:t>inicial</a:t>
            </a:r>
            <a:r>
              <a:rPr dirty="0"/>
              <a:t> </a:t>
            </a:r>
            <a:r>
              <a:rPr dirty="0" err="1"/>
              <a:t>retorna</a:t>
            </a:r>
            <a:r>
              <a:rPr dirty="0"/>
              <a:t> N </a:t>
            </a:r>
            <a:r>
              <a:rPr dirty="0" err="1"/>
              <a:t>itens</a:t>
            </a:r>
            <a:endParaRPr dirty="0"/>
          </a:p>
          <a:p>
            <a:pPr>
              <a:defRPr sz="1800"/>
            </a:pPr>
            <a:r>
              <a:rPr dirty="0"/>
              <a:t>Para </a:t>
            </a:r>
            <a:r>
              <a:rPr dirty="0" err="1"/>
              <a:t>cada</a:t>
            </a:r>
            <a:r>
              <a:rPr dirty="0"/>
              <a:t> item, </a:t>
            </a:r>
            <a:r>
              <a:rPr dirty="0" err="1"/>
              <a:t>executa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nova consulta → N+1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9F57-9F47-244A-7CB9-E713627C95D7}"/>
              </a:ext>
            </a:extLst>
          </p:cNvPr>
          <p:cNvSpPr txBox="1">
            <a:spLocks/>
          </p:cNvSpPr>
          <p:nvPr/>
        </p:nvSpPr>
        <p:spPr>
          <a:xfrm>
            <a:off x="457200" y="3766586"/>
            <a:ext cx="8229600" cy="1658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SELECT * FROM authors;</a:t>
            </a:r>
          </a:p>
          <a:p>
            <a:pPr marL="0" indent="0">
              <a:buNone/>
            </a:pPr>
            <a:r>
              <a:rPr lang="en-US" sz="2000" dirty="0"/>
              <a:t>2.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...</a:t>
            </a:r>
          </a:p>
          <a:p>
            <a:pPr marL="0" indent="0">
              <a:buNone/>
            </a:pPr>
            <a:r>
              <a:rPr lang="en-US" sz="2000" dirty="0" err="1"/>
              <a:t>Resultado</a:t>
            </a:r>
            <a:r>
              <a:rPr lang="en-US" sz="2000" dirty="0"/>
              <a:t>: 1 + N queries </a:t>
            </a:r>
            <a:r>
              <a:rPr lang="en-US" sz="2000" dirty="0" err="1"/>
              <a:t>ao</a:t>
            </a:r>
            <a:r>
              <a:rPr lang="en-US" sz="2000" dirty="0"/>
              <a:t> banco de dados</a:t>
            </a:r>
          </a:p>
          <a:p>
            <a:pPr marL="0" marR="0" indent="0">
              <a:buNone/>
            </a:pPr>
            <a:endParaRPr lang="en-US" sz="1800" b="1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BE0F19-C739-0E76-AC76-A5FE02CDD4A0}"/>
              </a:ext>
            </a:extLst>
          </p:cNvPr>
          <p:cNvSpPr txBox="1">
            <a:spLocks/>
          </p:cNvSpPr>
          <p:nvPr/>
        </p:nvSpPr>
        <p:spPr>
          <a:xfrm>
            <a:off x="457200" y="324638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72AEB-E980-831C-1031-35B200B83352}"/>
              </a:ext>
            </a:extLst>
          </p:cNvPr>
          <p:cNvSpPr txBox="1">
            <a:spLocks/>
          </p:cNvSpPr>
          <p:nvPr/>
        </p:nvSpPr>
        <p:spPr>
          <a:xfrm>
            <a:off x="457197" y="5444361"/>
            <a:ext cx="8229600" cy="8828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buNone/>
            </a:pPr>
            <a:r>
              <a:rPr lang="pt-PT" sz="1200" b="1" dirty="0">
                <a:effectLst/>
                <a:ea typeface="Times New Roman" panose="02020603050405020304" pitchFamily="18" charset="0"/>
              </a:rPr>
              <a:t>Soluções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/>
              <a:t>Fetch Join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/>
              <a:t>Batch Loading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 err="1"/>
              <a:t>DataLoader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resolve </a:t>
            </a:r>
            <a:r>
              <a:rPr dirty="0" err="1"/>
              <a:t>limitações</a:t>
            </a:r>
            <a:r>
              <a:rPr dirty="0"/>
              <a:t> do REST</a:t>
            </a:r>
          </a:p>
          <a:p>
            <a:pPr>
              <a:defRPr sz="1800"/>
            </a:pPr>
            <a:r>
              <a:rPr dirty="0"/>
              <a:t>Um </a:t>
            </a:r>
            <a:r>
              <a:rPr dirty="0" err="1"/>
              <a:t>único</a:t>
            </a:r>
            <a:r>
              <a:rPr dirty="0"/>
              <a:t> endpoint, </a:t>
            </a:r>
            <a:r>
              <a:rPr dirty="0" err="1"/>
              <a:t>menos</a:t>
            </a:r>
            <a:r>
              <a:rPr dirty="0"/>
              <a:t> dados </a:t>
            </a:r>
            <a:r>
              <a:rPr dirty="0" err="1"/>
              <a:t>desnecessários</a:t>
            </a:r>
            <a:endParaRPr dirty="0"/>
          </a:p>
          <a:p>
            <a:pPr>
              <a:defRPr sz="1800"/>
            </a:pPr>
            <a:r>
              <a:rPr dirty="0"/>
              <a:t>API </a:t>
            </a:r>
            <a:r>
              <a:rPr dirty="0" err="1"/>
              <a:t>evolui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versionamento</a:t>
            </a:r>
            <a:endParaRPr dirty="0"/>
          </a:p>
          <a:p>
            <a:pPr>
              <a:defRPr sz="1800"/>
            </a:pPr>
            <a:r>
              <a:rPr dirty="0"/>
              <a:t>Mais </a:t>
            </a:r>
            <a:r>
              <a:rPr dirty="0" err="1"/>
              <a:t>controle</a:t>
            </a:r>
            <a:r>
              <a:rPr dirty="0"/>
              <a:t> para o </a:t>
            </a:r>
            <a:r>
              <a:rPr dirty="0" err="1"/>
              <a:t>cliente</a:t>
            </a:r>
            <a:r>
              <a:rPr dirty="0"/>
              <a:t>, </a:t>
            </a:r>
            <a:r>
              <a:rPr dirty="0" err="1"/>
              <a:t>mais</a:t>
            </a:r>
            <a:r>
              <a:rPr dirty="0"/>
              <a:t>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1. REST APIs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GraphQL</a:t>
            </a:r>
            <a:r>
              <a:rPr dirty="0"/>
              <a:t> vs REST API</a:t>
            </a:r>
          </a:p>
          <a:p>
            <a:pPr>
              <a:defRPr sz="1800"/>
            </a:pPr>
            <a:r>
              <a:rPr dirty="0"/>
              <a:t>3. O que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GraphQL</a:t>
            </a:r>
            <a:r>
              <a:rPr dirty="0"/>
              <a:t>?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5. SDL (Schema Definition Language)</a:t>
            </a:r>
          </a:p>
          <a:p>
            <a:pPr>
              <a:defRPr sz="1800"/>
            </a:pPr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  <a:p>
            <a:pPr>
              <a:defRPr sz="1800"/>
            </a:pPr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  <a:p>
            <a:pPr>
              <a:defRPr sz="1800"/>
            </a:pPr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  <a:p>
            <a:pPr>
              <a:defRPr sz="1800"/>
            </a:pPr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  <a:p>
            <a:pPr>
              <a:defRPr sz="1800"/>
            </a:pPr>
            <a:r>
              <a:rPr dirty="0"/>
              <a:t>10. </a:t>
            </a:r>
            <a:r>
              <a:t>Conclusão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Múltiplos</a:t>
            </a:r>
            <a:r>
              <a:rPr dirty="0"/>
              <a:t> endpoints para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(/users, /products)</a:t>
            </a:r>
          </a:p>
          <a:p>
            <a:pPr>
              <a:defRPr sz="1800"/>
            </a:pPr>
            <a:r>
              <a:rPr dirty="0" err="1"/>
              <a:t>Respostas</a:t>
            </a:r>
            <a:r>
              <a:rPr dirty="0"/>
              <a:t> </a:t>
            </a:r>
            <a:r>
              <a:rPr dirty="0" err="1"/>
              <a:t>fixas</a:t>
            </a:r>
            <a:r>
              <a:rPr dirty="0"/>
              <a:t> </a:t>
            </a:r>
            <a:r>
              <a:rPr dirty="0" err="1"/>
              <a:t>definidas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backend</a:t>
            </a:r>
          </a:p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recebe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dados do que </a:t>
            </a:r>
            <a:r>
              <a:rPr dirty="0" err="1"/>
              <a:t>precisa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chamadas</a:t>
            </a:r>
            <a:r>
              <a:rPr dirty="0"/>
              <a:t> para </a:t>
            </a:r>
            <a:r>
              <a:rPr dirty="0" err="1"/>
              <a:t>montar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objeto</a:t>
            </a:r>
            <a:endParaRPr dirty="0"/>
          </a:p>
          <a:p>
            <a:pPr>
              <a:defRPr sz="1800"/>
            </a:pPr>
            <a:r>
              <a:rPr dirty="0" err="1"/>
              <a:t>Requer</a:t>
            </a:r>
            <a:r>
              <a:rPr dirty="0"/>
              <a:t> </a:t>
            </a:r>
            <a:r>
              <a:rPr dirty="0" err="1"/>
              <a:t>versionamento</a:t>
            </a:r>
            <a:r>
              <a:rPr dirty="0"/>
              <a:t> para </a:t>
            </a:r>
            <a:r>
              <a:rPr dirty="0" err="1"/>
              <a:t>evoluções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GraphQL vs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9647"/>
          </a:xfrm>
        </p:spPr>
        <p:txBody>
          <a:bodyPr/>
          <a:lstStyle/>
          <a:p>
            <a:pPr>
              <a:defRPr sz="1800"/>
            </a:pPr>
            <a:r>
              <a:rPr dirty="0"/>
              <a:t>REST: </a:t>
            </a:r>
            <a:r>
              <a:rPr dirty="0" err="1"/>
              <a:t>múltiplos</a:t>
            </a:r>
            <a:r>
              <a:rPr dirty="0"/>
              <a:t> endpoints | </a:t>
            </a:r>
            <a:r>
              <a:rPr dirty="0" err="1"/>
              <a:t>GraphQL</a:t>
            </a:r>
            <a:r>
              <a:rPr dirty="0"/>
              <a:t>: </a:t>
            </a:r>
            <a:r>
              <a:rPr dirty="0" err="1"/>
              <a:t>único</a:t>
            </a:r>
            <a:r>
              <a:rPr dirty="0"/>
              <a:t> endpoint (/</a:t>
            </a:r>
            <a:r>
              <a:rPr dirty="0" err="1"/>
              <a:t>graphql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REST: dados </a:t>
            </a:r>
            <a:r>
              <a:rPr dirty="0" err="1"/>
              <a:t>fixos</a:t>
            </a:r>
            <a:r>
              <a:rPr dirty="0"/>
              <a:t> | </a:t>
            </a:r>
            <a:r>
              <a:rPr dirty="0" err="1"/>
              <a:t>GraphQL</a:t>
            </a:r>
            <a:r>
              <a:rPr dirty="0"/>
              <a:t>: </a:t>
            </a: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evita</a:t>
            </a:r>
            <a:r>
              <a:rPr dirty="0"/>
              <a:t>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REST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métodos</a:t>
            </a:r>
            <a:r>
              <a:rPr dirty="0"/>
              <a:t> HTTP | </a:t>
            </a: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principalmente</a:t>
            </a:r>
            <a:r>
              <a:rPr dirty="0"/>
              <a:t> POST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dirty="0" err="1"/>
              <a:t>GraphQL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068"/>
          </a:xfrm>
        </p:spPr>
        <p:txBody>
          <a:bodyPr/>
          <a:lstStyle/>
          <a:p>
            <a:pPr>
              <a:defRPr sz="1800"/>
            </a:pPr>
            <a:r>
              <a:rPr dirty="0" err="1"/>
              <a:t>Linguagem</a:t>
            </a:r>
            <a:r>
              <a:rPr dirty="0"/>
              <a:t> de consulta </a:t>
            </a:r>
            <a:r>
              <a:rPr dirty="0" err="1"/>
              <a:t>baseada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criada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Facebook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solicita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 que </a:t>
            </a:r>
            <a:r>
              <a:rPr dirty="0" err="1"/>
              <a:t>deseja</a:t>
            </a:r>
            <a:endParaRPr dirty="0"/>
          </a:p>
          <a:p>
            <a:pPr>
              <a:defRPr sz="1800"/>
            </a:pPr>
            <a:r>
              <a:rPr dirty="0"/>
              <a:t>API </a:t>
            </a:r>
            <a:r>
              <a:rPr dirty="0" err="1"/>
              <a:t>evolui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versionamento</a:t>
            </a:r>
            <a:endParaRPr dirty="0"/>
          </a:p>
          <a:p>
            <a:pPr>
              <a:defRPr sz="1800"/>
            </a:pP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banco de dados </a:t>
            </a:r>
            <a:r>
              <a:rPr dirty="0" err="1"/>
              <a:t>nem</a:t>
            </a:r>
            <a:r>
              <a:rPr dirty="0"/>
              <a:t>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45906-82BB-9C65-44D6-3B96F952C80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Operações</a:t>
            </a:r>
            <a:r>
              <a:rPr lang="en-US" dirty="0"/>
              <a:t> do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C7DAE-DD4D-A67F-03A4-14A9425DB7D6}"/>
              </a:ext>
            </a:extLst>
          </p:cNvPr>
          <p:cNvSpPr txBox="1">
            <a:spLocks/>
          </p:cNvSpPr>
          <p:nvPr/>
        </p:nvSpPr>
        <p:spPr>
          <a:xfrm>
            <a:off x="457200" y="386254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Query → </a:t>
            </a:r>
            <a:r>
              <a:rPr lang="en-US" sz="1800" dirty="0" err="1"/>
              <a:t>Buscar</a:t>
            </a:r>
            <a:r>
              <a:rPr lang="en-US" sz="1800" dirty="0"/>
              <a:t> dados (GET)</a:t>
            </a:r>
          </a:p>
          <a:p>
            <a:pPr>
              <a:defRPr sz="1800"/>
            </a:pPr>
            <a:r>
              <a:rPr lang="en-US" sz="1800" dirty="0"/>
              <a:t>Mutation → </a:t>
            </a:r>
            <a:r>
              <a:rPr lang="en-US" sz="1800" dirty="0" err="1"/>
              <a:t>Modificar</a:t>
            </a:r>
            <a:r>
              <a:rPr lang="en-US" sz="1800" dirty="0"/>
              <a:t> dados (POST/PUT/DELETE)</a:t>
            </a:r>
          </a:p>
          <a:p>
            <a:pPr>
              <a:defRPr sz="1800"/>
            </a:pPr>
            <a:r>
              <a:rPr lang="en-US" sz="1800" dirty="0"/>
              <a:t>Subscription → </a:t>
            </a:r>
            <a:r>
              <a:rPr lang="en-US" sz="1800" dirty="0" err="1"/>
              <a:t>Receber</a:t>
            </a:r>
            <a:r>
              <a:rPr lang="en-US" sz="1800" dirty="0"/>
              <a:t> </a:t>
            </a:r>
            <a:r>
              <a:rPr lang="en-US" sz="1800" dirty="0" err="1"/>
              <a:t>atualizações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tempo real</a:t>
            </a:r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943302"/>
          </a:xfrm>
        </p:spPr>
        <p:txBody>
          <a:bodyPr/>
          <a:lstStyle/>
          <a:p>
            <a:pPr>
              <a:defRPr sz="1800"/>
            </a:pPr>
            <a:r>
              <a:rPr dirty="0" err="1"/>
              <a:t>Overfetching</a:t>
            </a:r>
            <a:r>
              <a:rPr lang="es-ES" dirty="0"/>
              <a:t> (</a:t>
            </a:r>
            <a:r>
              <a:rPr lang="es-ES" dirty="0" err="1"/>
              <a:t>excesso</a:t>
            </a:r>
            <a:r>
              <a:rPr lang="es-ES" dirty="0"/>
              <a:t> de dados)</a:t>
            </a:r>
            <a:r>
              <a:rPr dirty="0"/>
              <a:t>: API </a:t>
            </a:r>
            <a:r>
              <a:rPr dirty="0" err="1"/>
              <a:t>retorna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dados do que o </a:t>
            </a:r>
            <a:r>
              <a:rPr dirty="0" err="1"/>
              <a:t>necessário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lang="es-ES" dirty="0"/>
              <a:t> (falta de dados)</a:t>
            </a:r>
            <a:r>
              <a:rPr dirty="0"/>
              <a:t>: </a:t>
            </a:r>
            <a:r>
              <a:rPr dirty="0" err="1"/>
              <a:t>requer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requisições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C7C9-EEC4-A709-876C-7053CBF90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DF1AD3E-CA1E-B153-86E4-AA4563FC489A}"/>
              </a:ext>
            </a:extLst>
          </p:cNvPr>
          <p:cNvSpPr txBox="1">
            <a:spLocks/>
          </p:cNvSpPr>
          <p:nvPr/>
        </p:nvSpPr>
        <p:spPr>
          <a:xfrm>
            <a:off x="373117" y="3017681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96F65D-4A13-6379-4CBF-B73988C40E3C}"/>
              </a:ext>
            </a:extLst>
          </p:cNvPr>
          <p:cNvSpPr txBox="1">
            <a:spLocks/>
          </p:cNvSpPr>
          <p:nvPr/>
        </p:nvSpPr>
        <p:spPr>
          <a:xfrm>
            <a:off x="362607" y="3549783"/>
            <a:ext cx="8229600" cy="1212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query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user(id: 1)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name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email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76A743-8DB7-495E-B6F8-9CEBA77B3DA1}"/>
              </a:ext>
            </a:extLst>
          </p:cNvPr>
          <p:cNvSpPr txBox="1">
            <a:spLocks/>
          </p:cNvSpPr>
          <p:nvPr/>
        </p:nvSpPr>
        <p:spPr>
          <a:xfrm>
            <a:off x="373114" y="4761183"/>
            <a:ext cx="8229600" cy="1539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"data":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"user":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   "name": "Carlos",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   "email": "</a:t>
            </a:r>
            <a:r>
              <a:rPr lang="en-US" sz="1000" dirty="0" err="1">
                <a:effectLst/>
                <a:latin typeface="Helvetica Neue" panose="02000503000000020004" pitchFamily="2" charset="0"/>
              </a:rPr>
              <a:t>carlos@email.com</a:t>
            </a:r>
            <a:r>
              <a:rPr lang="en-US" sz="1000" dirty="0">
                <a:effectLst/>
                <a:latin typeface="Helvetica Neue" panose="02000503000000020004" pitchFamily="2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821333-7B5E-51A7-EAC7-76E49BD4F6B3}"/>
              </a:ext>
            </a:extLst>
          </p:cNvPr>
          <p:cNvSpPr txBox="1">
            <a:spLocks/>
          </p:cNvSpPr>
          <p:nvPr/>
        </p:nvSpPr>
        <p:spPr>
          <a:xfrm>
            <a:off x="362607" y="6311465"/>
            <a:ext cx="8229600" cy="3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err="1">
                <a:effectLst/>
              </a:rPr>
              <a:t>Resultado</a:t>
            </a:r>
            <a:r>
              <a:rPr lang="en-US" sz="1200" dirty="0">
                <a:effectLst/>
              </a:rPr>
              <a:t>: </a:t>
            </a:r>
            <a:r>
              <a:rPr lang="en-US" sz="1200" b="1" dirty="0" err="1">
                <a:effectLst/>
              </a:rPr>
              <a:t>somente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os</a:t>
            </a:r>
            <a:r>
              <a:rPr lang="en-US" sz="1200" b="1" dirty="0">
                <a:effectLst/>
              </a:rPr>
              <a:t> dados </a:t>
            </a:r>
            <a:r>
              <a:rPr lang="en-US" sz="1200" b="1" dirty="0" err="1">
                <a:effectLst/>
              </a:rPr>
              <a:t>necessários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são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retornados</a:t>
            </a:r>
            <a:r>
              <a:rPr lang="en-US" sz="1200" dirty="0">
                <a:effectLst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98B644A-0E90-3545-0C34-3E8F7A8E665C}"/>
              </a:ext>
            </a:extLst>
          </p:cNvPr>
          <p:cNvSpPr txBox="1">
            <a:spLocks/>
          </p:cNvSpPr>
          <p:nvPr/>
        </p:nvSpPr>
        <p:spPr>
          <a:xfrm>
            <a:off x="457200" y="166843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r>
              <a:rPr lang="en-US" dirty="0"/>
              <a:t> REST de </a:t>
            </a:r>
            <a:r>
              <a:rPr lang="en-US" dirty="0" err="1"/>
              <a:t>Overfetching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08770A-0FF3-76D7-E0C1-4D7B91112F94}"/>
              </a:ext>
            </a:extLst>
          </p:cNvPr>
          <p:cNvSpPr txBox="1">
            <a:spLocks/>
          </p:cNvSpPr>
          <p:nvPr/>
        </p:nvSpPr>
        <p:spPr>
          <a:xfrm>
            <a:off x="457200" y="2590884"/>
            <a:ext cx="8229600" cy="38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Problema: o cliente 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só queria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e 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email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mas recebeu muito mais.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8E5DD06-6122-F568-F852-C1681D69C20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15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"id": 1,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"name": "Carlos",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"email": "</a:t>
            </a:r>
            <a:r>
              <a:rPr lang="en-US" sz="1000" dirty="0" err="1">
                <a:effectLst/>
              </a:rPr>
              <a:t>carlos@email.com</a:t>
            </a:r>
            <a:r>
              <a:rPr lang="en-US" sz="1000" dirty="0">
                <a:effectLst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"phone": "123-456-7890",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"address": "Rua A, Bairro B",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</a:t>
            </a:r>
            <a:r>
              <a:rPr lang="en-US" sz="1000" dirty="0" err="1">
                <a:effectLst/>
              </a:rPr>
              <a:t>birthDate</a:t>
            </a:r>
            <a:r>
              <a:rPr lang="en-US" sz="1000" dirty="0">
                <a:effectLst/>
              </a:rPr>
              <a:t>": "1990-01-01”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C22F375-FB80-5115-70B8-35B00A8CFBD3}"/>
              </a:ext>
            </a:extLst>
          </p:cNvPr>
          <p:cNvSpPr txBox="1">
            <a:spLocks/>
          </p:cNvSpPr>
          <p:nvPr/>
        </p:nvSpPr>
        <p:spPr>
          <a:xfrm>
            <a:off x="457200" y="693669"/>
            <a:ext cx="8229600" cy="383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GET /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users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182041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181-565E-96D4-E6CB-97FD69B9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4BD4392-B49F-5B6F-D9EB-E573991B104A}"/>
              </a:ext>
            </a:extLst>
          </p:cNvPr>
          <p:cNvSpPr txBox="1">
            <a:spLocks/>
          </p:cNvSpPr>
          <p:nvPr/>
        </p:nvSpPr>
        <p:spPr>
          <a:xfrm>
            <a:off x="373117" y="3017681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868AD7-76B7-F972-9D3B-3CD2CF8BA19F}"/>
              </a:ext>
            </a:extLst>
          </p:cNvPr>
          <p:cNvSpPr txBox="1">
            <a:spLocks/>
          </p:cNvSpPr>
          <p:nvPr/>
        </p:nvSpPr>
        <p:spPr>
          <a:xfrm>
            <a:off x="362607" y="3549783"/>
            <a:ext cx="8229600" cy="2318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effectLst/>
              </a:rPr>
              <a:t>query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 user(id: 1)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name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email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orders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   id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   total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}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 }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8545E5-110C-C0B6-D817-6D5869EDFCC4}"/>
              </a:ext>
            </a:extLst>
          </p:cNvPr>
          <p:cNvSpPr txBox="1">
            <a:spLocks/>
          </p:cNvSpPr>
          <p:nvPr/>
        </p:nvSpPr>
        <p:spPr>
          <a:xfrm>
            <a:off x="362607" y="5870028"/>
            <a:ext cx="8229600" cy="3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buNone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Resultado: </a:t>
            </a:r>
            <a:r>
              <a:rPr lang="pt-PT" sz="1200" b="1" dirty="0">
                <a:effectLst/>
                <a:ea typeface="Times New Roman" panose="02020603050405020304" pitchFamily="18" charset="0"/>
              </a:rPr>
              <a:t>uma única chamada, com estrutura aninhada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e todos os dados desejados.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FE8A9-3911-9A47-8C14-64E80335C682}"/>
              </a:ext>
            </a:extLst>
          </p:cNvPr>
          <p:cNvSpPr txBox="1">
            <a:spLocks/>
          </p:cNvSpPr>
          <p:nvPr/>
        </p:nvSpPr>
        <p:spPr>
          <a:xfrm>
            <a:off x="457200" y="166843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r>
              <a:rPr lang="en-US" dirty="0"/>
              <a:t> REST de </a:t>
            </a:r>
            <a:r>
              <a:rPr lang="en-US" dirty="0" err="1"/>
              <a:t>Underfetching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9D5646-0B17-3505-CB30-940E2F0F585E}"/>
              </a:ext>
            </a:extLst>
          </p:cNvPr>
          <p:cNvSpPr txBox="1">
            <a:spLocks/>
          </p:cNvSpPr>
          <p:nvPr/>
        </p:nvSpPr>
        <p:spPr>
          <a:xfrm>
            <a:off x="457200" y="1205319"/>
            <a:ext cx="8229600" cy="36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err="1">
                <a:effectLst/>
                <a:ea typeface="Times New Roman" panose="02020603050405020304" pitchFamily="18" charset="0"/>
              </a:rPr>
              <a:t>Problema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: o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cliente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precisa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combinar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múltiplas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respostas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19752FD-15BF-6886-D56F-696318D05D98}"/>
              </a:ext>
            </a:extLst>
          </p:cNvPr>
          <p:cNvSpPr txBox="1">
            <a:spLocks/>
          </p:cNvSpPr>
          <p:nvPr/>
        </p:nvSpPr>
        <p:spPr>
          <a:xfrm>
            <a:off x="457200" y="693670"/>
            <a:ext cx="8229600" cy="520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GET /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users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/1</a:t>
            </a:r>
          </a:p>
          <a:p>
            <a:pPr marL="0" indent="0">
              <a:buNone/>
              <a:defRPr sz="1800"/>
            </a:pPr>
            <a:r>
              <a:rPr lang="en-US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GET /users/1/orders</a:t>
            </a:r>
            <a:r>
              <a:rPr lang="en-US" sz="1200" dirty="0">
                <a:effectLst/>
              </a:rPr>
              <a:t> </a:t>
            </a:r>
            <a:endParaRPr lang="pt-PT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SDL (Schema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310"/>
          </a:xfrm>
        </p:spPr>
        <p:txBody>
          <a:bodyPr/>
          <a:lstStyle/>
          <a:p>
            <a:pPr>
              <a:defRPr sz="1800"/>
            </a:pPr>
            <a:r>
              <a:rPr lang="es-ES" dirty="0" err="1"/>
              <a:t>Linguaguem</a:t>
            </a:r>
            <a:r>
              <a:rPr lang="es-ES" dirty="0"/>
              <a:t> que d</a:t>
            </a:r>
            <a:r>
              <a:rPr dirty="0"/>
              <a:t>e</a:t>
            </a:r>
            <a:r>
              <a:rPr lang="es-ES" dirty="0" err="1"/>
              <a:t>screve</a:t>
            </a:r>
            <a:r>
              <a:rPr lang="es-ES" dirty="0"/>
              <a:t> a</a:t>
            </a:r>
            <a:r>
              <a:rPr dirty="0"/>
              <a:t> </a:t>
            </a:r>
            <a:r>
              <a:rPr dirty="0" err="1"/>
              <a:t>estrutura</a:t>
            </a:r>
            <a:r>
              <a:rPr dirty="0"/>
              <a:t> da API </a:t>
            </a:r>
            <a:r>
              <a:rPr dirty="0" err="1"/>
              <a:t>GraphQL</a:t>
            </a:r>
            <a:endParaRPr dirty="0"/>
          </a:p>
          <a:p>
            <a:pPr>
              <a:defRPr sz="1800"/>
            </a:pPr>
            <a:r>
              <a:rPr lang="es-ES" dirty="0"/>
              <a:t>Elementos: </a:t>
            </a:r>
            <a:r>
              <a:rPr dirty="0" err="1"/>
              <a:t>Tipos</a:t>
            </a:r>
            <a:r>
              <a:rPr dirty="0"/>
              <a:t>, campos, entradas, queries e mutations</a:t>
            </a:r>
          </a:p>
          <a:p>
            <a:pPr>
              <a:defRPr sz="1800"/>
            </a:pPr>
            <a:r>
              <a:rPr dirty="0" err="1"/>
              <a:t>Contrato</a:t>
            </a:r>
            <a:r>
              <a:rPr dirty="0"/>
              <a:t> claro entre </a:t>
            </a:r>
            <a:r>
              <a:rPr dirty="0" err="1"/>
              <a:t>cliente</a:t>
            </a:r>
            <a:r>
              <a:rPr dirty="0"/>
              <a:t> e </a:t>
            </a:r>
            <a:r>
              <a:rPr dirty="0" err="1"/>
              <a:t>servidor</a:t>
            </a:r>
            <a:endParaRPr dirty="0"/>
          </a:p>
          <a:p>
            <a:pPr>
              <a:defRPr sz="1800"/>
            </a:pPr>
            <a:r>
              <a:rPr dirty="0" err="1"/>
              <a:t>Extensão</a:t>
            </a:r>
            <a:r>
              <a:rPr dirty="0"/>
              <a:t> </a:t>
            </a:r>
            <a:r>
              <a:rPr dirty="0" err="1"/>
              <a:t>comum</a:t>
            </a:r>
            <a:r>
              <a:rPr dirty="0"/>
              <a:t>: .</a:t>
            </a:r>
            <a:r>
              <a:rPr dirty="0" err="1"/>
              <a:t>graphqls</a:t>
            </a: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D8D575-A14C-6CB7-D8A7-706A50D4AA5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D3317-1EB7-CD32-6F21-008AC7D0823A}"/>
              </a:ext>
            </a:extLst>
          </p:cNvPr>
          <p:cNvSpPr txBox="1">
            <a:spLocks/>
          </p:cNvSpPr>
          <p:nvPr/>
        </p:nvSpPr>
        <p:spPr>
          <a:xfrm>
            <a:off x="457200" y="3746936"/>
            <a:ext cx="8229600" cy="1592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1200" dirty="0"/>
              <a:t>type Student {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id: ID!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</a:t>
            </a:r>
            <a:r>
              <a:rPr lang="en-US" sz="1200" dirty="0" err="1"/>
              <a:t>firstName</a:t>
            </a:r>
            <a:r>
              <a:rPr lang="en-US" sz="12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</a:t>
            </a:r>
            <a:r>
              <a:rPr lang="en-US" sz="1200" dirty="0" err="1"/>
              <a:t>lastName</a:t>
            </a:r>
            <a:r>
              <a:rPr lang="en-US" sz="12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	email: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	street: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547571-30E2-72B0-F2AF-D9F8893AB617}"/>
              </a:ext>
            </a:extLst>
          </p:cNvPr>
          <p:cNvSpPr txBox="1">
            <a:spLocks/>
          </p:cNvSpPr>
          <p:nvPr/>
        </p:nvSpPr>
        <p:spPr>
          <a:xfrm>
            <a:off x="457197" y="5339255"/>
            <a:ext cx="8229600" cy="7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 err="1">
                <a:effectLst/>
                <a:ea typeface="Times New Roman" panose="02020603050405020304" pitchFamily="18" charset="0"/>
              </a:rPr>
              <a:t>Type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Student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define a estrutura de um objeto de estudante.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O símbolo ! indica que o campo é </a:t>
            </a:r>
            <a:r>
              <a:rPr lang="pt-PT" sz="1200" b="1" dirty="0">
                <a:effectLst/>
                <a:ea typeface="Times New Roman" panose="02020603050405020304" pitchFamily="18" charset="0"/>
              </a:rPr>
              <a:t>obrigatório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(non-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nullable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).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Campos sem ! são </a:t>
            </a:r>
            <a:r>
              <a:rPr lang="pt-PT" sz="1200" b="1" dirty="0">
                <a:effectLst/>
                <a:ea typeface="Times New Roman" panose="02020603050405020304" pitchFamily="18" charset="0"/>
              </a:rPr>
              <a:t>opcionais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, como email e street.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815</Words>
  <Application>Microsoft Macintosh PowerPoint</Application>
  <PresentationFormat>On-screen Show (4:3)</PresentationFormat>
  <Paragraphs>147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Mincho</vt:lpstr>
      <vt:lpstr>Aptos</vt:lpstr>
      <vt:lpstr>Arial</vt:lpstr>
      <vt:lpstr>Calibri</vt:lpstr>
      <vt:lpstr>Helvetica Neue</vt:lpstr>
      <vt:lpstr>Symbol</vt:lpstr>
      <vt:lpstr>Times New Roman</vt:lpstr>
      <vt:lpstr>Office Theme</vt:lpstr>
      <vt:lpstr>GraphQL</vt:lpstr>
      <vt:lpstr>Sumário</vt:lpstr>
      <vt:lpstr>1. REST APIs</vt:lpstr>
      <vt:lpstr>2. GraphQL vs REST API</vt:lpstr>
      <vt:lpstr>3. O que é GraphQL?</vt:lpstr>
      <vt:lpstr>4. Overfetching e Underfetching</vt:lpstr>
      <vt:lpstr>PowerPoint Presentation</vt:lpstr>
      <vt:lpstr>PowerPoint Presentation</vt:lpstr>
      <vt:lpstr>5. SDL (Schema Definition Language)</vt:lpstr>
      <vt:lpstr>6. GraphQL Query</vt:lpstr>
      <vt:lpstr>7. GraphQL Mutation</vt:lpstr>
      <vt:lpstr>8. GraphQL Resolver</vt:lpstr>
      <vt:lpstr>9. GraphQL N+1 Problem</vt:lpstr>
      <vt:lpstr>10.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Bruno Viveiros Ferreira</cp:lastModifiedBy>
  <cp:revision>22</cp:revision>
  <dcterms:created xsi:type="dcterms:W3CDTF">2013-01-27T09:14:16Z</dcterms:created>
  <dcterms:modified xsi:type="dcterms:W3CDTF">2025-03-28T15:24:46Z</dcterms:modified>
  <cp:category/>
</cp:coreProperties>
</file>