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04_0.xml" ContentType="application/vnd.ms-powerpoint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modernComment_10B_0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70" r:id="rId8"/>
    <p:sldId id="271" r:id="rId9"/>
    <p:sldId id="263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54A8A03-0BB0-485E-F9F8-6F42D96B4441}" name="Salvador Perez Hervas" initials="" userId="S::sperher@mercadona.es::b083824a-7c38-4b8d-880c-658598e92bc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3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48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modernComment_104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E2CF739-EA30-5341-A33B-4882B1A0F3DA}" authorId="{054A8A03-0BB0-485E-F9F8-6F42D96B4441}" created="2025-04-02T22:26:22.108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60"/>
      <ac:spMk id="3" creationId="{00000000-0000-0000-0000-000000000000}"/>
      <ac:txMk cp="31" len="1">
        <ac:context len="152" hash="3404550618"/>
      </ac:txMk>
    </ac:txMkLst>
    <p188:pos x="4240924" y="417785"/>
    <p188:txBody>
      <a:bodyPr/>
      <a:lstStyle/>
      <a:p>
        <a:r>
          <a:rPr lang="es-ES"/>
          <a:t>I’m sure you don’t want to say graphics :D. Was It graphs (grafos)?</a:t>
        </a:r>
      </a:p>
    </p188:txBody>
  </p188:cm>
</p188:cmLst>
</file>

<file path=ppt/comments/modernComment_10B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CC3F179-0134-414F-9D6F-AF02785BD156}" authorId="{054A8A03-0BB0-485E-F9F8-6F42D96B4441}" created="2025-04-02T22:24:19.43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67"/>
      <ac:spMk id="4" creationId="{ED034372-6818-50AC-5CFF-C4109E9C9CD6}"/>
      <ac:txMk cp="73" len="57">
        <ac:context len="243" hash="501164236"/>
      </ac:txMk>
    </ac:txMkLst>
    <p188:pos x="7457090" y="639872"/>
    <p188:txBody>
      <a:bodyPr/>
      <a:lstStyle/>
      <a:p>
        <a:r>
          <a:rPr lang="es-ES"/>
          <a:t>“Para modificaciones de datos. Como creación, actualización y borrado”</a:t>
        </a:r>
      </a:p>
    </p188:txBody>
  </p188:cm>
  <p188:cm id="{2FC88AC6-BB8A-ED45-9631-9F8DF1C33DBC}" authorId="{054A8A03-0BB0-485E-F9F8-6F42D96B4441}" created="2025-04-02T22:24:54.41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67"/>
      <ac:spMk id="4" creationId="{ED034372-6818-50AC-5CFF-C4109E9C9CD6}"/>
      <ac:txMk cp="170" len="70">
        <ac:context len="243" hash="501164236"/>
      </ac:txMk>
    </ac:txMkLst>
    <p188:pos x="8066690" y="1070797"/>
    <p188:txBody>
      <a:bodyPr/>
      <a:lstStyle/>
      <a:p>
        <a:r>
          <a:rPr lang="es-ES"/>
          <a:t>“Resuelve datos complejos de un objeto, como relaciones entre entidades”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D892E-4B0E-C641-99E4-8861545FA2F8}" type="datetimeFigureOut">
              <a:rPr lang="en-US" smtClean="0"/>
              <a:t>4/3/25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32331-4244-384A-8F54-346FC56AD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88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4F807-144A-72DA-CFBD-E2F55480F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62103F-0BC6-F148-EFC5-E0C3ECD711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3B50D6-70BA-5267-D7E8-973A172DFE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B34754-3CB5-4962-4FC8-A6489E8977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35493-BB56-BC45-A479-C55BA84EF5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63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1B4C12-93CA-175F-82E0-A0AE9CE5C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B99071-A35C-CCC2-A6B0-24DE43E9B2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972588-A4ED-7AE5-4BB2-7AE350CBA0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99E1A-F72C-D06A-61A7-BA024A133B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35493-BB56-BC45-A479-C55BA84EF5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81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B_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4_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GraphQL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2566" y="3886200"/>
            <a:ext cx="6968358" cy="1752600"/>
          </a:xfrm>
        </p:spPr>
        <p:txBody>
          <a:bodyPr>
            <a:normAutofit/>
          </a:bodyPr>
          <a:lstStyle/>
          <a:p>
            <a:r>
              <a:rPr lang="en-US" dirty="0" err="1"/>
              <a:t>Ventajas</a:t>
            </a:r>
            <a:r>
              <a:rPr lang="en-US" dirty="0"/>
              <a:t>, </a:t>
            </a:r>
            <a:r>
              <a:rPr lang="en-US" dirty="0" err="1"/>
              <a:t>comparaciones</a:t>
            </a:r>
            <a:r>
              <a:rPr lang="en-US" dirty="0"/>
              <a:t>, SDL, </a:t>
            </a:r>
            <a:r>
              <a:rPr lang="en-US" dirty="0" err="1"/>
              <a:t>consultas</a:t>
            </a:r>
            <a:r>
              <a:rPr lang="en-US" dirty="0"/>
              <a:t>, </a:t>
            </a:r>
            <a:r>
              <a:rPr lang="en-US" dirty="0" err="1"/>
              <a:t>solucionadores</a:t>
            </a:r>
            <a:r>
              <a:rPr lang="en-US" dirty="0"/>
              <a:t> y </a:t>
            </a:r>
            <a:r>
              <a:rPr lang="en-US" dirty="0" err="1"/>
              <a:t>rendimiento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6. </a:t>
            </a:r>
            <a:r>
              <a:rPr dirty="0" err="1"/>
              <a:t>GraphQL</a:t>
            </a:r>
            <a:r>
              <a:rPr dirty="0"/>
              <a:t>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94945"/>
          </a:xfrm>
        </p:spPr>
        <p:txBody>
          <a:bodyPr/>
          <a:lstStyle/>
          <a:p>
            <a:pPr>
              <a:defRPr sz="1800"/>
            </a:pPr>
            <a:r>
              <a:rPr dirty="0" err="1"/>
              <a:t>Usada</a:t>
            </a:r>
            <a:r>
              <a:rPr dirty="0"/>
              <a:t> para </a:t>
            </a:r>
            <a:r>
              <a:rPr dirty="0" err="1"/>
              <a:t>buscar</a:t>
            </a:r>
            <a:r>
              <a:rPr dirty="0"/>
              <a:t> dados</a:t>
            </a:r>
          </a:p>
          <a:p>
            <a:pPr>
              <a:defRPr sz="1800"/>
            </a:pPr>
            <a:r>
              <a:rPr dirty="0" err="1"/>
              <a:t>Cliente</a:t>
            </a:r>
            <a:r>
              <a:rPr dirty="0"/>
              <a:t> define </a:t>
            </a:r>
            <a:r>
              <a:rPr dirty="0" err="1"/>
              <a:t>os</a:t>
            </a:r>
            <a:r>
              <a:rPr dirty="0"/>
              <a:t> campos </a:t>
            </a:r>
            <a:r>
              <a:rPr dirty="0" err="1"/>
              <a:t>desejados</a:t>
            </a:r>
            <a:endParaRPr dirty="0"/>
          </a:p>
          <a:p>
            <a:pPr>
              <a:defRPr sz="1800"/>
            </a:pPr>
            <a:r>
              <a:rPr dirty="0"/>
              <a:t>Evita </a:t>
            </a:r>
            <a:r>
              <a:rPr dirty="0" err="1"/>
              <a:t>Overfetching</a:t>
            </a:r>
            <a:endParaRPr dirty="0"/>
          </a:p>
          <a:p>
            <a:pPr>
              <a:defRPr sz="1800"/>
            </a:pPr>
            <a:r>
              <a:rPr dirty="0" err="1"/>
              <a:t>Permite</a:t>
            </a:r>
            <a:r>
              <a:rPr dirty="0"/>
              <a:t> </a:t>
            </a:r>
            <a:r>
              <a:rPr dirty="0" err="1"/>
              <a:t>múltiplas</a:t>
            </a:r>
            <a:r>
              <a:rPr dirty="0"/>
              <a:t> queries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uma</a:t>
            </a:r>
            <a:r>
              <a:rPr dirty="0"/>
              <a:t> </a:t>
            </a:r>
            <a:r>
              <a:rPr dirty="0" err="1"/>
              <a:t>única</a:t>
            </a:r>
            <a:r>
              <a:rPr dirty="0"/>
              <a:t> </a:t>
            </a:r>
            <a:r>
              <a:rPr dirty="0" err="1"/>
              <a:t>chamada</a:t>
            </a:r>
            <a:endParaRPr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7DD38D-E7EA-57B0-B57A-E50331665600}"/>
              </a:ext>
            </a:extLst>
          </p:cNvPr>
          <p:cNvSpPr txBox="1">
            <a:spLocks/>
          </p:cNvSpPr>
          <p:nvPr/>
        </p:nvSpPr>
        <p:spPr>
          <a:xfrm>
            <a:off x="457200" y="3746937"/>
            <a:ext cx="8229600" cy="14451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Helvetica Neue" panose="02000503000000020004" pitchFamily="2" charset="0"/>
              </a:rPr>
              <a:t>q</a:t>
            </a:r>
            <a:r>
              <a:rPr lang="en-US" sz="1800" dirty="0">
                <a:effectLst/>
                <a:latin typeface="Helvetica Neue" panose="02000503000000020004" pitchFamily="2" charset="0"/>
              </a:rPr>
              <a:t>uery {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Helvetica Neue" panose="02000503000000020004" pitchFamily="2" charset="0"/>
              </a:rPr>
              <a:t>  </a:t>
            </a:r>
            <a:r>
              <a:rPr lang="en-US" sz="1800" dirty="0" err="1">
                <a:effectLst/>
                <a:latin typeface="Helvetica Neue" panose="02000503000000020004" pitchFamily="2" charset="0"/>
              </a:rPr>
              <a:t>firstQuery</a:t>
            </a:r>
            <a:r>
              <a:rPr lang="en-US" sz="1800" dirty="0">
                <a:effectLst/>
                <a:latin typeface="Helvetica Neue" panose="02000503000000020004" pitchFamily="2" charset="0"/>
              </a:rPr>
              <a:t>: String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Helvetica Neue" panose="02000503000000020004" pitchFamily="2" charset="0"/>
              </a:rPr>
              <a:t>  </a:t>
            </a:r>
            <a:r>
              <a:rPr lang="en-US" sz="1800" dirty="0" err="1">
                <a:effectLst/>
                <a:latin typeface="Helvetica Neue" panose="02000503000000020004" pitchFamily="2" charset="0"/>
              </a:rPr>
              <a:t>secondQuery</a:t>
            </a:r>
            <a:r>
              <a:rPr lang="en-US" sz="1800" dirty="0">
                <a:effectLst/>
                <a:latin typeface="Helvetica Neue" panose="02000503000000020004" pitchFamily="2" charset="0"/>
              </a:rPr>
              <a:t>: String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Helvetica Neue" panose="02000503000000020004" pitchFamily="2" charset="0"/>
              </a:rPr>
              <a:t>}</a:t>
            </a:r>
          </a:p>
          <a:p>
            <a:pPr marL="0" marR="0" indent="0">
              <a:buNone/>
            </a:pPr>
            <a:endParaRPr lang="en-US" sz="1800" dirty="0"/>
          </a:p>
          <a:p>
            <a:pPr marL="0" marR="0" indent="0">
              <a:buNone/>
            </a:pPr>
            <a:endParaRPr lang="en-US" sz="1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680811-0B06-248D-F77F-4D4201AAF9FD}"/>
              </a:ext>
            </a:extLst>
          </p:cNvPr>
          <p:cNvSpPr txBox="1">
            <a:spLocks/>
          </p:cNvSpPr>
          <p:nvPr/>
        </p:nvSpPr>
        <p:spPr>
          <a:xfrm>
            <a:off x="457200" y="3288420"/>
            <a:ext cx="8229600" cy="520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Exemplo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7. </a:t>
            </a:r>
            <a:r>
              <a:rPr dirty="0" err="1"/>
              <a:t>GraphQL</a:t>
            </a:r>
            <a:r>
              <a:rPr dirty="0"/>
              <a:t> Mutation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27083"/>
          </a:xfrm>
        </p:spPr>
        <p:txBody>
          <a:bodyPr/>
          <a:lstStyle/>
          <a:p>
            <a:pPr>
              <a:defRPr sz="1800"/>
            </a:pPr>
            <a:r>
              <a:rPr lang="en-US" dirty="0"/>
              <a:t>Se </a:t>
            </a:r>
            <a:r>
              <a:rPr lang="en-US" dirty="0" err="1"/>
              <a:t>utiliza</a:t>
            </a:r>
            <a:r>
              <a:rPr lang="en-US" dirty="0"/>
              <a:t> para </a:t>
            </a:r>
            <a:r>
              <a:rPr lang="en-US" dirty="0" err="1"/>
              <a:t>crear</a:t>
            </a:r>
            <a:r>
              <a:rPr lang="en-US" dirty="0"/>
              <a:t>, </a:t>
            </a:r>
            <a:r>
              <a:rPr lang="en-US" dirty="0" err="1"/>
              <a:t>actualizar</a:t>
            </a:r>
            <a:r>
              <a:rPr lang="en-US" dirty="0"/>
              <a:t> o </a:t>
            </a:r>
            <a:r>
              <a:rPr lang="en-US" dirty="0" err="1"/>
              <a:t>eliminar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</a:t>
            </a:r>
          </a:p>
          <a:p>
            <a:pPr>
              <a:defRPr sz="1800"/>
            </a:pPr>
            <a:r>
              <a:rPr lang="en-US" dirty="0" err="1"/>
              <a:t>Definido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esquema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dirty="0"/>
              <a:t>'Mutation'</a:t>
            </a:r>
          </a:p>
          <a:p>
            <a:pPr>
              <a:defRPr sz="1800"/>
            </a:pPr>
            <a:r>
              <a:rPr lang="en-US" dirty="0"/>
              <a:t>Cada campo </a:t>
            </a:r>
            <a:r>
              <a:rPr lang="en-US" dirty="0" err="1"/>
              <a:t>representa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operación</a:t>
            </a:r>
            <a:endParaRPr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C55C2F3-A87C-4D46-2BC3-8E0888118065}"/>
              </a:ext>
            </a:extLst>
          </p:cNvPr>
          <p:cNvSpPr txBox="1">
            <a:spLocks/>
          </p:cNvSpPr>
          <p:nvPr/>
        </p:nvSpPr>
        <p:spPr>
          <a:xfrm>
            <a:off x="457200" y="3808626"/>
            <a:ext cx="8229600" cy="16580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mutation</a:t>
            </a:r>
            <a:r>
              <a:rPr lang="en-US" sz="19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{</a:t>
            </a:r>
          </a:p>
          <a:p>
            <a:pPr marL="0" indent="0">
              <a:buNone/>
            </a:pPr>
            <a:r>
              <a:rPr lang="en-US" sz="19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  </a:t>
            </a:r>
            <a:r>
              <a:rPr lang="en-US" sz="19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createStudent</a:t>
            </a:r>
            <a:r>
              <a:rPr lang="en-US" sz="19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</a:t>
            </a:r>
            <a:r>
              <a:rPr lang="en-US" sz="19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createStudentRequest</a:t>
            </a:r>
            <a:r>
              <a:rPr lang="en-US" sz="19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: {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1900" b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</a:t>
            </a:r>
            <a:r>
              <a:rPr lang="en-US" sz="1900" b="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firstName</a:t>
            </a:r>
            <a:r>
              <a:rPr lang="en-US" sz="1900" b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"John"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1900" b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</a:t>
            </a:r>
            <a:r>
              <a:rPr lang="en-US" sz="1900" b="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lastName</a:t>
            </a:r>
            <a:r>
              <a:rPr lang="en-US" sz="1900" b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"Doe"</a:t>
            </a:r>
            <a:endParaRPr lang="en-US" sz="190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sz="19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}</a:t>
            </a:r>
            <a:endParaRPr lang="en-US" sz="190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sz="19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}</a:t>
            </a:r>
          </a:p>
          <a:p>
            <a:pPr marL="0" marR="0" indent="0">
              <a:buNone/>
            </a:pPr>
            <a:endParaRPr lang="en-US" sz="1800" dirty="0"/>
          </a:p>
          <a:p>
            <a:pPr marL="0" marR="0" indent="0">
              <a:buNone/>
            </a:pPr>
            <a:endParaRPr lang="en-US" sz="1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E815878-AED1-8C7B-3EA0-E2A3C4CB7265}"/>
              </a:ext>
            </a:extLst>
          </p:cNvPr>
          <p:cNvSpPr txBox="1">
            <a:spLocks/>
          </p:cNvSpPr>
          <p:nvPr/>
        </p:nvSpPr>
        <p:spPr>
          <a:xfrm>
            <a:off x="457200" y="3288420"/>
            <a:ext cx="8229600" cy="520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Exemplo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8. </a:t>
            </a:r>
            <a:r>
              <a:rPr dirty="0" err="1"/>
              <a:t>GraphQL</a:t>
            </a:r>
            <a:r>
              <a:rPr dirty="0"/>
              <a:t> Resolver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lang="en-US" dirty="0" err="1"/>
              <a:t>Función</a:t>
            </a:r>
            <a:r>
              <a:rPr lang="en-US" dirty="0"/>
              <a:t> que </a:t>
            </a:r>
            <a:r>
              <a:rPr lang="en-US" dirty="0" err="1"/>
              <a:t>devuelve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para un campo</a:t>
            </a:r>
          </a:p>
          <a:p>
            <a:pPr>
              <a:defRPr sz="1800"/>
            </a:pPr>
            <a:r>
              <a:rPr dirty="0" err="1"/>
              <a:t>Tipos</a:t>
            </a:r>
            <a:r>
              <a:rPr dirty="0"/>
              <a:t>: Query, Mutation, Field Resolver</a:t>
            </a:r>
          </a:p>
          <a:p>
            <a:pPr>
              <a:defRPr sz="1800"/>
            </a:pPr>
            <a:r>
              <a:rPr lang="en-US" dirty="0"/>
              <a:t>Se </a:t>
            </a:r>
            <a:r>
              <a:rPr lang="en-US" dirty="0" err="1"/>
              <a:t>ejecuta</a:t>
            </a:r>
            <a:r>
              <a:rPr lang="en-US" dirty="0"/>
              <a:t> solo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solicita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campo</a:t>
            </a:r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034372-6818-50AC-5CFF-C4109E9C9CD6}"/>
              </a:ext>
            </a:extLst>
          </p:cNvPr>
          <p:cNvSpPr txBox="1">
            <a:spLocks/>
          </p:cNvSpPr>
          <p:nvPr/>
        </p:nvSpPr>
        <p:spPr>
          <a:xfrm>
            <a:off x="457200" y="4005700"/>
            <a:ext cx="8229600" cy="12586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kumimoji="0" lang="pt-PT" altLang="en-US" sz="1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Query</a:t>
            </a:r>
            <a:r>
              <a:rPr kumimoji="0" lang="pt-PT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Resolver</a:t>
            </a:r>
            <a:r>
              <a:rPr kumimoji="0" lang="pt-PT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→ Retorna dados para </a:t>
            </a:r>
            <a:r>
              <a:rPr kumimoji="0" lang="pt-PT" altLang="en-US" sz="1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queries</a:t>
            </a:r>
            <a:r>
              <a:rPr kumimoji="0" lang="pt-PT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(</a:t>
            </a:r>
            <a:r>
              <a:rPr kumimoji="0" lang="pt-PT" altLang="en-US" sz="1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MS Mincho" panose="02020609040205080304" pitchFamily="49" charset="-128"/>
                <a:cs typeface="Courier New" panose="02070309020205020404" pitchFamily="49" charset="0"/>
              </a:rPr>
              <a:t>Query</a:t>
            </a:r>
            <a:r>
              <a:rPr kumimoji="0" lang="pt-PT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).</a:t>
            </a:r>
            <a:endParaRPr kumimoji="0" lang="pt-PT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kumimoji="0" lang="pt-PT" altLang="en-US" sz="1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Mutation</a:t>
            </a:r>
            <a:r>
              <a:rPr kumimoji="0" lang="pt-PT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Resolver</a:t>
            </a:r>
            <a:r>
              <a:rPr kumimoji="0" lang="pt-PT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→ Para </a:t>
            </a:r>
            <a:r>
              <a:rPr kumimoji="0" lang="pt-PT" altLang="en-US" sz="1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modificaciones</a:t>
            </a:r>
            <a:r>
              <a:rPr kumimoji="0" lang="pt-PT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de </a:t>
            </a:r>
            <a:r>
              <a:rPr kumimoji="0" lang="pt-PT" altLang="en-US" sz="1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datos</a:t>
            </a:r>
            <a:r>
              <a:rPr lang="pt-PT" altLang="en-US" sz="1900" dirty="0">
                <a:ea typeface="Times New Roman" panose="02020603050405020304" pitchFamily="18" charset="0"/>
              </a:rPr>
              <a:t>.</a:t>
            </a:r>
            <a:r>
              <a:rPr kumimoji="0" lang="pt-PT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pt-PT" altLang="en-US" sz="1900" dirty="0">
                <a:ea typeface="Times New Roman" panose="02020603050405020304" pitchFamily="18" charset="0"/>
              </a:rPr>
              <a:t>C</a:t>
            </a:r>
            <a:r>
              <a:rPr kumimoji="0" lang="pt-PT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omo </a:t>
            </a:r>
            <a:r>
              <a:rPr kumimoji="0" lang="pt-PT" altLang="en-US" sz="1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creacion</a:t>
            </a:r>
            <a:r>
              <a:rPr kumimoji="0" lang="pt-PT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, </a:t>
            </a:r>
            <a:r>
              <a:rPr kumimoji="0" lang="pt-PT" altLang="en-US" sz="1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atualizacion</a:t>
            </a:r>
            <a:r>
              <a:rPr lang="pt-PT" altLang="en-US" sz="1900" dirty="0">
                <a:ea typeface="Times New Roman" panose="02020603050405020304" pitchFamily="18" charset="0"/>
              </a:rPr>
              <a:t> y borrado</a:t>
            </a:r>
            <a:r>
              <a:rPr kumimoji="0" lang="pt-PT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(</a:t>
            </a:r>
            <a:r>
              <a:rPr kumimoji="0" lang="pt-PT" altLang="en-US" sz="1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MS Mincho" panose="02020609040205080304" pitchFamily="49" charset="-128"/>
                <a:cs typeface="Courier New" panose="02070309020205020404" pitchFamily="49" charset="0"/>
              </a:rPr>
              <a:t>Mutation</a:t>
            </a:r>
            <a:r>
              <a:rPr kumimoji="0" lang="pt-PT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).</a:t>
            </a:r>
            <a:endParaRPr kumimoji="0" lang="pt-PT" altLang="en-US" sz="1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kumimoji="0" lang="pt-PT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Field Resolver</a:t>
            </a:r>
            <a:r>
              <a:rPr kumimoji="0" lang="pt-PT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→ </a:t>
            </a:r>
            <a:r>
              <a:rPr kumimoji="0" lang="pt-PT" altLang="en-US" sz="1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Resuelve</a:t>
            </a:r>
            <a:r>
              <a:rPr kumimoji="0" lang="pt-PT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pt-PT" altLang="en-US" sz="1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datos</a:t>
            </a:r>
            <a:r>
              <a:rPr kumimoji="0" lang="pt-PT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pt-PT" altLang="en-US" sz="1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complejos</a:t>
            </a:r>
            <a:r>
              <a:rPr kumimoji="0" lang="pt-PT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de </a:t>
            </a:r>
            <a:r>
              <a:rPr kumimoji="0" lang="pt-PT" altLang="en-US" sz="1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un</a:t>
            </a:r>
            <a:r>
              <a:rPr kumimoji="0" lang="pt-PT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objeto, como relaciones entre entidades</a:t>
            </a:r>
            <a:r>
              <a:rPr lang="pt-PT" altLang="en-US" sz="1900" dirty="0">
                <a:ea typeface="Times New Roman" panose="02020603050405020304" pitchFamily="18" charset="0"/>
              </a:rPr>
              <a:t>.</a:t>
            </a:r>
            <a:endParaRPr kumimoji="0" lang="pt-PT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defRPr sz="1800"/>
            </a:pPr>
            <a:endParaRPr lang="en-US" sz="1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537CF44-DA03-2941-D631-2ACCA220C0E2}"/>
              </a:ext>
            </a:extLst>
          </p:cNvPr>
          <p:cNvSpPr txBox="1">
            <a:spLocks/>
          </p:cNvSpPr>
          <p:nvPr/>
        </p:nvSpPr>
        <p:spPr>
          <a:xfrm>
            <a:off x="457200" y="3288420"/>
            <a:ext cx="8229600" cy="520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Tipos</a:t>
            </a:r>
            <a:r>
              <a:rPr lang="en-US" dirty="0"/>
              <a:t> de Resolvers</a:t>
            </a: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9. </a:t>
            </a:r>
            <a:r>
              <a:rPr dirty="0" err="1"/>
              <a:t>GraphQL</a:t>
            </a:r>
            <a:r>
              <a:rPr dirty="0"/>
              <a:t> N+1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01261"/>
          </a:xfrm>
        </p:spPr>
        <p:txBody>
          <a:bodyPr/>
          <a:lstStyle/>
          <a:p>
            <a:pPr>
              <a:defRPr sz="1800"/>
            </a:pPr>
            <a:r>
              <a:rPr lang="en-US" dirty="0"/>
              <a:t>La consulta </a:t>
            </a:r>
            <a:r>
              <a:rPr lang="en-US" dirty="0" err="1"/>
              <a:t>inicial</a:t>
            </a:r>
            <a:r>
              <a:rPr lang="en-US" dirty="0"/>
              <a:t> </a:t>
            </a:r>
            <a:r>
              <a:rPr lang="en-US" dirty="0" err="1"/>
              <a:t>devuelve</a:t>
            </a:r>
            <a:r>
              <a:rPr lang="en-US" dirty="0"/>
              <a:t> N </a:t>
            </a:r>
            <a:r>
              <a:rPr lang="en-US" dirty="0" err="1"/>
              <a:t>elementos</a:t>
            </a:r>
            <a:endParaRPr lang="en-US" dirty="0"/>
          </a:p>
          <a:p>
            <a:pPr>
              <a:defRPr sz="1800"/>
            </a:pPr>
            <a:r>
              <a:rPr lang="en-US" dirty="0"/>
              <a:t>Para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elemento</a:t>
            </a:r>
            <a:r>
              <a:rPr lang="en-US" dirty="0"/>
              <a:t>, </a:t>
            </a:r>
            <a:r>
              <a:rPr lang="en-US" dirty="0" err="1"/>
              <a:t>ejecute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nueva</a:t>
            </a:r>
            <a:r>
              <a:rPr lang="en-US" dirty="0"/>
              <a:t> consulta </a:t>
            </a:r>
            <a:r>
              <a:rPr dirty="0"/>
              <a:t>→ N+1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3BE0F19-C739-0E76-AC76-A5FE02CDD4A0}"/>
              </a:ext>
            </a:extLst>
          </p:cNvPr>
          <p:cNvSpPr txBox="1">
            <a:spLocks/>
          </p:cNvSpPr>
          <p:nvPr/>
        </p:nvSpPr>
        <p:spPr>
          <a:xfrm>
            <a:off x="457200" y="3288420"/>
            <a:ext cx="8229600" cy="520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Ejemplo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E97178-5878-6636-AE9D-9F1400A074F9}"/>
              </a:ext>
            </a:extLst>
          </p:cNvPr>
          <p:cNvSpPr txBox="1">
            <a:spLocks/>
          </p:cNvSpPr>
          <p:nvPr/>
        </p:nvSpPr>
        <p:spPr>
          <a:xfrm>
            <a:off x="457200" y="3766586"/>
            <a:ext cx="8229600" cy="16580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1. SELECT * FROM authors;</a:t>
            </a:r>
          </a:p>
          <a:p>
            <a:pPr marL="0" indent="0">
              <a:buNone/>
            </a:pPr>
            <a:r>
              <a:rPr lang="en-US" sz="2000" dirty="0"/>
              <a:t>2. Para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autor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   → SELECT * FROM books WHERE </a:t>
            </a:r>
            <a:r>
              <a:rPr lang="en-US" sz="2000" dirty="0" err="1"/>
              <a:t>author_id</a:t>
            </a:r>
            <a:r>
              <a:rPr lang="en-US" sz="2000" dirty="0"/>
              <a:t> = ?</a:t>
            </a:r>
          </a:p>
          <a:p>
            <a:pPr marL="0" indent="0">
              <a:buNone/>
            </a:pPr>
            <a:r>
              <a:rPr lang="en-US" sz="2000" dirty="0"/>
              <a:t>   → SELECT * FROM books WHERE </a:t>
            </a:r>
            <a:r>
              <a:rPr lang="en-US" sz="2000" dirty="0" err="1"/>
              <a:t>author_id</a:t>
            </a:r>
            <a:r>
              <a:rPr lang="en-US" sz="2000" dirty="0"/>
              <a:t> = ?</a:t>
            </a:r>
          </a:p>
          <a:p>
            <a:pPr marL="0" indent="0">
              <a:buNone/>
            </a:pPr>
            <a:r>
              <a:rPr lang="en-US" sz="2000" dirty="0"/>
              <a:t>   ...</a:t>
            </a:r>
          </a:p>
          <a:p>
            <a:pPr marL="0" indent="0">
              <a:buNone/>
            </a:pPr>
            <a:r>
              <a:rPr lang="en-US" sz="2000" dirty="0" err="1"/>
              <a:t>Resultado</a:t>
            </a:r>
            <a:r>
              <a:rPr lang="en-US" sz="2000" dirty="0"/>
              <a:t>: 1 + N queries </a:t>
            </a:r>
            <a:r>
              <a:rPr lang="en-US" sz="2000" dirty="0" err="1"/>
              <a:t>ao</a:t>
            </a:r>
            <a:r>
              <a:rPr lang="en-US" sz="2000" dirty="0"/>
              <a:t> banco de dados</a:t>
            </a:r>
          </a:p>
          <a:p>
            <a:pPr marL="0" marR="0" indent="0">
              <a:buNone/>
            </a:pPr>
            <a:endParaRPr lang="en-US" sz="1800" b="1" dirty="0"/>
          </a:p>
          <a:p>
            <a:pPr marL="0" marR="0" indent="0">
              <a:buNone/>
            </a:pPr>
            <a:endParaRPr lang="en-US" sz="1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1CCAF18-97DC-1D95-0A26-B3BF9FE44AFF}"/>
              </a:ext>
            </a:extLst>
          </p:cNvPr>
          <p:cNvSpPr txBox="1">
            <a:spLocks/>
          </p:cNvSpPr>
          <p:nvPr/>
        </p:nvSpPr>
        <p:spPr>
          <a:xfrm>
            <a:off x="457197" y="5444361"/>
            <a:ext cx="8229600" cy="8828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>
              <a:buNone/>
            </a:pPr>
            <a:r>
              <a:rPr lang="pt-PT" sz="1200" b="1" dirty="0">
                <a:effectLst/>
                <a:ea typeface="Times New Roman" panose="02020603050405020304" pitchFamily="18" charset="0"/>
              </a:rPr>
              <a:t>Soluciones</a:t>
            </a:r>
          </a:p>
          <a:p>
            <a:pPr marL="342900" marR="0" lvl="0" indent="-342900">
              <a:buFont typeface="Symbol" pitchFamily="2" charset="2"/>
              <a:buChar char=""/>
            </a:pPr>
            <a:r>
              <a:rPr lang="en-US" sz="1200" dirty="0"/>
              <a:t>Fetch Join</a:t>
            </a:r>
          </a:p>
          <a:p>
            <a:pPr marL="342900" marR="0" lvl="0" indent="-342900">
              <a:buFont typeface="Symbol" pitchFamily="2" charset="2"/>
              <a:buChar char=""/>
            </a:pPr>
            <a:r>
              <a:rPr lang="en-US" sz="1200" dirty="0"/>
              <a:t>Batch Loading</a:t>
            </a:r>
          </a:p>
          <a:p>
            <a:pPr marL="342900" marR="0" lvl="0" indent="-342900">
              <a:buFont typeface="Symbol" pitchFamily="2" charset="2"/>
              <a:buChar char=""/>
            </a:pPr>
            <a:r>
              <a:rPr lang="en-US" sz="1200" dirty="0" err="1"/>
              <a:t>DataLoader</a:t>
            </a:r>
            <a:endParaRPr kumimoji="0" lang="pt-PT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10. </a:t>
            </a:r>
            <a:r>
              <a:rPr lang="es-ES" dirty="0"/>
              <a:t>Conclusiones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lang="en-US" dirty="0" err="1"/>
              <a:t>GraphQL</a:t>
            </a:r>
            <a:r>
              <a:rPr lang="en-US" dirty="0"/>
              <a:t> </a:t>
            </a:r>
            <a:r>
              <a:rPr lang="en-US" dirty="0" err="1"/>
              <a:t>resuelve</a:t>
            </a:r>
            <a:r>
              <a:rPr lang="en-US" dirty="0"/>
              <a:t> las </a:t>
            </a:r>
            <a:r>
              <a:rPr lang="en-US" dirty="0" err="1"/>
              <a:t>limitaciones</a:t>
            </a:r>
            <a:r>
              <a:rPr lang="en-US" dirty="0"/>
              <a:t> de REST.</a:t>
            </a:r>
            <a:endParaRPr dirty="0"/>
          </a:p>
          <a:p>
            <a:pPr>
              <a:defRPr sz="1800"/>
            </a:pPr>
            <a:r>
              <a:rPr lang="en-US" dirty="0"/>
              <a:t>Punto final </a:t>
            </a:r>
            <a:r>
              <a:rPr lang="en-US" dirty="0" err="1"/>
              <a:t>único</a:t>
            </a:r>
            <a:r>
              <a:rPr lang="en-US" dirty="0"/>
              <a:t>, </a:t>
            </a:r>
            <a:r>
              <a:rPr lang="en-US" dirty="0" err="1"/>
              <a:t>menos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innecesarios</a:t>
            </a:r>
            <a:endParaRPr lang="en-US" dirty="0"/>
          </a:p>
          <a:p>
            <a:pPr>
              <a:defRPr sz="1800"/>
            </a:pPr>
            <a:r>
              <a:rPr lang="en-US" dirty="0"/>
              <a:t>La API </a:t>
            </a:r>
            <a:r>
              <a:rPr lang="en-US" dirty="0" err="1"/>
              <a:t>evoluciona</a:t>
            </a:r>
            <a:r>
              <a:rPr lang="en-US" dirty="0"/>
              <a:t> sin control de versions</a:t>
            </a:r>
          </a:p>
          <a:p>
            <a:pPr>
              <a:defRPr sz="1800"/>
            </a:pPr>
            <a:r>
              <a:rPr lang="en-US" dirty="0"/>
              <a:t>Más control para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cliente</a:t>
            </a:r>
            <a:r>
              <a:rPr lang="en-US" dirty="0"/>
              <a:t>,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rendimiento</a:t>
            </a:r>
            <a:r>
              <a:rPr lang="en-US" dirty="0"/>
              <a:t>.</a:t>
            </a:r>
          </a:p>
          <a:p>
            <a:pPr>
              <a:defRPr sz="1800"/>
            </a:pPr>
            <a:endParaRPr lang="en-US" dirty="0"/>
          </a:p>
          <a:p>
            <a:pPr>
              <a:defRPr sz="1800"/>
            </a:pPr>
            <a:r>
              <a:rPr lang="es-E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 diferencia de REST, que expone múltiples </a:t>
            </a:r>
            <a:r>
              <a:rPr lang="es-E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endpoints</a:t>
            </a:r>
            <a:r>
              <a:rPr lang="es-E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según los recursos y acciones disponibles, </a:t>
            </a:r>
            <a:r>
              <a:rPr lang="es-E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GraphQL</a:t>
            </a:r>
            <a:r>
              <a:rPr lang="es-E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utiliza un único punto de entrada. Lo que realmente mejora la eficiencia en la recuperación de datos es la capacidad de </a:t>
            </a:r>
            <a:r>
              <a:rPr lang="es-E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GraphQL</a:t>
            </a:r>
            <a:r>
              <a:rPr lang="es-E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para permitir consultas personalizadas, donde el cliente especifica exactamente qué información necesita, evitando así tanto el </a:t>
            </a:r>
            <a:r>
              <a:rPr lang="es-ES" sz="1800" b="1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overfetching</a:t>
            </a:r>
            <a:r>
              <a:rPr lang="es-E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como el </a:t>
            </a:r>
            <a:r>
              <a:rPr lang="es-ES" sz="1800" b="1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underfetching</a:t>
            </a:r>
            <a:r>
              <a:rPr lang="en-US" dirty="0">
                <a:effectLst/>
              </a:rPr>
              <a:t>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Resumen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1. REST APIs</a:t>
            </a:r>
          </a:p>
          <a:p>
            <a:pPr>
              <a:defRPr sz="1800"/>
            </a:pPr>
            <a:r>
              <a:rPr dirty="0"/>
              <a:t>2. </a:t>
            </a:r>
            <a:r>
              <a:rPr dirty="0" err="1"/>
              <a:t>GraphQL</a:t>
            </a:r>
            <a:r>
              <a:rPr dirty="0"/>
              <a:t> vs REST API</a:t>
            </a:r>
          </a:p>
          <a:p>
            <a:pPr>
              <a:defRPr sz="1800"/>
            </a:pPr>
            <a:r>
              <a:rPr dirty="0"/>
              <a:t>3. O que </a:t>
            </a:r>
            <a:r>
              <a:rPr dirty="0" err="1"/>
              <a:t>é</a:t>
            </a:r>
            <a:r>
              <a:rPr dirty="0"/>
              <a:t> </a:t>
            </a:r>
            <a:r>
              <a:rPr dirty="0" err="1"/>
              <a:t>GraphQL</a:t>
            </a:r>
            <a:r>
              <a:rPr dirty="0"/>
              <a:t>?</a:t>
            </a:r>
          </a:p>
          <a:p>
            <a:pPr>
              <a:defRPr sz="1800"/>
            </a:pPr>
            <a:r>
              <a:rPr dirty="0"/>
              <a:t>4. </a:t>
            </a:r>
            <a:r>
              <a:rPr dirty="0" err="1"/>
              <a:t>Overfetching</a:t>
            </a:r>
            <a:r>
              <a:rPr dirty="0"/>
              <a:t> e </a:t>
            </a:r>
            <a:r>
              <a:rPr dirty="0" err="1"/>
              <a:t>Underfetching</a:t>
            </a:r>
            <a:endParaRPr dirty="0"/>
          </a:p>
          <a:p>
            <a:pPr>
              <a:defRPr sz="1800"/>
            </a:pPr>
            <a:r>
              <a:rPr dirty="0"/>
              <a:t>5. SDL (Schema Definition Language)</a:t>
            </a:r>
          </a:p>
          <a:p>
            <a:pPr>
              <a:defRPr sz="1800"/>
            </a:pPr>
            <a:r>
              <a:rPr dirty="0"/>
              <a:t>6. </a:t>
            </a:r>
            <a:r>
              <a:rPr dirty="0" err="1"/>
              <a:t>GraphQL</a:t>
            </a:r>
            <a:r>
              <a:rPr dirty="0"/>
              <a:t> Query</a:t>
            </a:r>
          </a:p>
          <a:p>
            <a:pPr>
              <a:defRPr sz="1800"/>
            </a:pPr>
            <a:r>
              <a:rPr dirty="0"/>
              <a:t>7. </a:t>
            </a:r>
            <a:r>
              <a:rPr dirty="0" err="1"/>
              <a:t>GraphQL</a:t>
            </a:r>
            <a:r>
              <a:rPr dirty="0"/>
              <a:t> Mutation</a:t>
            </a:r>
          </a:p>
          <a:p>
            <a:pPr>
              <a:defRPr sz="1800"/>
            </a:pPr>
            <a:r>
              <a:rPr dirty="0"/>
              <a:t>8. </a:t>
            </a:r>
            <a:r>
              <a:rPr dirty="0" err="1"/>
              <a:t>GraphQL</a:t>
            </a:r>
            <a:r>
              <a:rPr dirty="0"/>
              <a:t> Resolver</a:t>
            </a:r>
          </a:p>
          <a:p>
            <a:pPr>
              <a:defRPr sz="1800"/>
            </a:pPr>
            <a:r>
              <a:rPr dirty="0"/>
              <a:t>9. </a:t>
            </a:r>
            <a:r>
              <a:rPr dirty="0" err="1"/>
              <a:t>GraphQL</a:t>
            </a:r>
            <a:r>
              <a:rPr dirty="0"/>
              <a:t> N+1 Problem</a:t>
            </a:r>
          </a:p>
          <a:p>
            <a:pPr>
              <a:defRPr sz="1800"/>
            </a:pPr>
            <a:r>
              <a:rPr dirty="0"/>
              <a:t>10. </a:t>
            </a:r>
            <a:r>
              <a:rPr dirty="0" err="1"/>
              <a:t>Conclus</a:t>
            </a:r>
            <a:r>
              <a:rPr lang="es-ES" dirty="0" err="1"/>
              <a:t>ión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REST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lang="en-US" dirty="0" err="1"/>
              <a:t>Múltiples</a:t>
            </a:r>
            <a:r>
              <a:rPr lang="en-US" dirty="0"/>
              <a:t> puntos finales para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recursos</a:t>
            </a:r>
            <a:r>
              <a:rPr lang="en-US" dirty="0"/>
              <a:t> </a:t>
            </a:r>
            <a:r>
              <a:rPr dirty="0"/>
              <a:t>(/users, /products)</a:t>
            </a:r>
          </a:p>
          <a:p>
            <a:pPr>
              <a:defRPr sz="1800"/>
            </a:pPr>
            <a:r>
              <a:rPr lang="en-US" dirty="0" err="1"/>
              <a:t>Respuestas</a:t>
            </a:r>
            <a:r>
              <a:rPr lang="en-US" dirty="0"/>
              <a:t> </a:t>
            </a:r>
            <a:r>
              <a:rPr lang="en-US" dirty="0" err="1"/>
              <a:t>fijas</a:t>
            </a:r>
            <a:r>
              <a:rPr lang="en-US" dirty="0"/>
              <a:t> </a:t>
            </a:r>
            <a:r>
              <a:rPr lang="en-US" dirty="0" err="1"/>
              <a:t>definidas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backend</a:t>
            </a:r>
          </a:p>
          <a:p>
            <a:pPr>
              <a:defRPr sz="1800"/>
            </a:pPr>
            <a:r>
              <a:rPr dirty="0" err="1"/>
              <a:t>Overfetching</a:t>
            </a:r>
            <a:r>
              <a:rPr dirty="0"/>
              <a:t>: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cliente</a:t>
            </a:r>
            <a:r>
              <a:rPr lang="en-US" dirty="0"/>
              <a:t> </a:t>
            </a:r>
            <a:r>
              <a:rPr lang="en-US" dirty="0" err="1"/>
              <a:t>recibe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que </a:t>
            </a:r>
            <a:r>
              <a:rPr lang="en-US" dirty="0" err="1"/>
              <a:t>necesita</a:t>
            </a:r>
            <a:endParaRPr dirty="0"/>
          </a:p>
          <a:p>
            <a:pPr>
              <a:defRPr sz="1800"/>
            </a:pPr>
            <a:r>
              <a:rPr dirty="0" err="1"/>
              <a:t>Underfetching</a:t>
            </a:r>
            <a:r>
              <a:rPr dirty="0"/>
              <a:t>: </a:t>
            </a:r>
            <a:r>
              <a:rPr lang="en-US" dirty="0" err="1"/>
              <a:t>múltiples</a:t>
            </a:r>
            <a:r>
              <a:rPr lang="en-US" dirty="0"/>
              <a:t> </a:t>
            </a:r>
            <a:r>
              <a:rPr lang="en-US" dirty="0" err="1"/>
              <a:t>llamadas</a:t>
            </a:r>
            <a:r>
              <a:rPr lang="en-US" dirty="0"/>
              <a:t> para </a:t>
            </a:r>
            <a:r>
              <a:rPr lang="en-US" dirty="0" err="1"/>
              <a:t>ensamblar</a:t>
            </a:r>
            <a:r>
              <a:rPr lang="en-US" dirty="0"/>
              <a:t> un solo </a:t>
            </a:r>
            <a:r>
              <a:rPr lang="en-US" dirty="0" err="1"/>
              <a:t>objeto</a:t>
            </a:r>
            <a:endParaRPr dirty="0"/>
          </a:p>
          <a:p>
            <a:pPr>
              <a:defRPr sz="1800"/>
            </a:pPr>
            <a:r>
              <a:rPr lang="en-US" dirty="0" err="1"/>
              <a:t>Requiere</a:t>
            </a:r>
            <a:r>
              <a:rPr lang="en-US" dirty="0"/>
              <a:t> control de </a:t>
            </a:r>
            <a:r>
              <a:rPr lang="en-US" dirty="0" err="1"/>
              <a:t>versiones</a:t>
            </a:r>
            <a:r>
              <a:rPr lang="en-US" dirty="0"/>
              <a:t> para </a:t>
            </a:r>
            <a:r>
              <a:rPr lang="en-US" dirty="0" err="1"/>
              <a:t>evoluciones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GraphQL vs REST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85593"/>
          </a:xfrm>
        </p:spPr>
        <p:txBody>
          <a:bodyPr/>
          <a:lstStyle/>
          <a:p>
            <a:pPr>
              <a:defRPr sz="1800"/>
            </a:pPr>
            <a:endParaRPr lang="en-US" dirty="0"/>
          </a:p>
          <a:p>
            <a:pPr>
              <a:defRPr sz="1800"/>
            </a:pPr>
            <a:endParaRPr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56FE40B-C8C0-74EF-C40C-41779A23E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549096"/>
              </p:ext>
            </p:extLst>
          </p:nvPr>
        </p:nvGraphicFramePr>
        <p:xfrm>
          <a:off x="609600" y="1595665"/>
          <a:ext cx="7304690" cy="29066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0713">
                  <a:extLst>
                    <a:ext uri="{9D8B030D-6E8A-4147-A177-3AD203B41FA5}">
                      <a16:colId xmlns:a16="http://schemas.microsoft.com/office/drawing/2014/main" val="4016583618"/>
                    </a:ext>
                  </a:extLst>
                </a:gridCol>
                <a:gridCol w="2746682">
                  <a:extLst>
                    <a:ext uri="{9D8B030D-6E8A-4147-A177-3AD203B41FA5}">
                      <a16:colId xmlns:a16="http://schemas.microsoft.com/office/drawing/2014/main" val="2303246257"/>
                    </a:ext>
                  </a:extLst>
                </a:gridCol>
                <a:gridCol w="2687295">
                  <a:extLst>
                    <a:ext uri="{9D8B030D-6E8A-4147-A177-3AD203B41FA5}">
                      <a16:colId xmlns:a16="http://schemas.microsoft.com/office/drawing/2014/main" val="3341040649"/>
                    </a:ext>
                  </a:extLst>
                </a:gridCol>
              </a:tblGrid>
              <a:tr h="2859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Característica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200">
                          <a:effectLst/>
                        </a:rPr>
                        <a:t>Rest API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GraphQL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2059483"/>
                  </a:ext>
                </a:extLst>
              </a:tr>
              <a:tr h="43438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200" dirty="0">
                          <a:effectLst/>
                        </a:rPr>
                        <a:t>Número de </a:t>
                      </a:r>
                      <a:r>
                        <a:rPr lang="pt-PT" sz="1200" dirty="0" err="1">
                          <a:effectLst/>
                        </a:rPr>
                        <a:t>endpoints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200">
                          <a:effectLst/>
                        </a:rPr>
                        <a:t>Múltiples endpoints para diferentes recursos.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200">
                          <a:effectLst/>
                        </a:rPr>
                        <a:t>Un único endpoint (/graphql) para todas las operaciones.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3505980"/>
                  </a:ext>
                </a:extLst>
              </a:tr>
              <a:tr h="43438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200">
                          <a:effectLst/>
                        </a:rPr>
                        <a:t>Retorno de datos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200">
                          <a:effectLst/>
                        </a:rPr>
                        <a:t>Respuestas fijas definidas por el servidor.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200">
                          <a:effectLst/>
                        </a:rPr>
                        <a:t>El cliente define exactamente qué datos desea recibir.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6315693"/>
                  </a:ext>
                </a:extLst>
              </a:tr>
              <a:tr h="43438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200">
                          <a:effectLst/>
                        </a:rPr>
                        <a:t>Overfetching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200" dirty="0">
                          <a:effectLst/>
                        </a:rPr>
                        <a:t>Si, es común recibir más datos de los necesarios.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200">
                          <a:effectLst/>
                        </a:rPr>
                        <a:t>No, el cliente solicita solo los datos que necesita.                   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8594384"/>
                  </a:ext>
                </a:extLst>
              </a:tr>
              <a:tr h="6587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Underfetching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200">
                          <a:effectLst/>
                        </a:rPr>
                        <a:t>Sí, puede requerir múltiples solicitudes para obtener todos los datos.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200" dirty="0">
                          <a:effectLst/>
                        </a:rPr>
                        <a:t>No, una sola consulta puede recuperar todos los datos necesarios.                 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6823799"/>
                  </a:ext>
                </a:extLst>
              </a:tr>
              <a:tr h="6587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200">
                          <a:effectLst/>
                        </a:rPr>
                        <a:t>Metodos HTTP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200">
                          <a:effectLst/>
                        </a:rPr>
                        <a:t>Usa métodos HTTP estándar: GET, POST, PUT, DELETE, etc.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200" dirty="0">
                          <a:effectLst/>
                        </a:rPr>
                        <a:t>Generalmente usa solo POST para enviar consultas y mutaciones.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076336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lang="en-US" dirty="0" err="1"/>
              <a:t>Qué</a:t>
            </a:r>
            <a:r>
              <a:rPr lang="en-US" dirty="0"/>
              <a:t> es </a:t>
            </a:r>
            <a:r>
              <a:rPr dirty="0" err="1"/>
              <a:t>GraphQL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2392"/>
          </a:xfrm>
        </p:spPr>
        <p:txBody>
          <a:bodyPr/>
          <a:lstStyle/>
          <a:p>
            <a:pPr>
              <a:defRPr sz="1800"/>
            </a:pPr>
            <a:r>
              <a:rPr lang="en-US" dirty="0" err="1"/>
              <a:t>Lenguaje</a:t>
            </a:r>
            <a:r>
              <a:rPr lang="en-US" dirty="0"/>
              <a:t> de consulta </a:t>
            </a:r>
            <a:r>
              <a:rPr lang="en-US" dirty="0" err="1"/>
              <a:t>basado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graphs </a:t>
            </a:r>
            <a:r>
              <a:rPr lang="en-US" dirty="0" err="1"/>
              <a:t>creado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Facebook</a:t>
            </a:r>
          </a:p>
          <a:p>
            <a:pPr>
              <a:defRPr sz="1800"/>
            </a:pPr>
            <a:r>
              <a:rPr lang="en-US" dirty="0"/>
              <a:t>El </a:t>
            </a:r>
            <a:r>
              <a:rPr lang="en-US" dirty="0" err="1"/>
              <a:t>cliente</a:t>
            </a:r>
            <a:r>
              <a:rPr lang="en-US" dirty="0"/>
              <a:t> </a:t>
            </a:r>
            <a:r>
              <a:rPr lang="en-US" dirty="0" err="1"/>
              <a:t>solicita</a:t>
            </a:r>
            <a:r>
              <a:rPr lang="en-US" dirty="0"/>
              <a:t> </a:t>
            </a:r>
            <a:r>
              <a:rPr lang="en-US" dirty="0" err="1"/>
              <a:t>exactamente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que </a:t>
            </a:r>
            <a:r>
              <a:rPr lang="en-US" dirty="0" err="1"/>
              <a:t>desea</a:t>
            </a:r>
            <a:endParaRPr lang="en-US" dirty="0"/>
          </a:p>
          <a:p>
            <a:pPr>
              <a:defRPr sz="1800"/>
            </a:pPr>
            <a:r>
              <a:rPr lang="en-US" dirty="0"/>
              <a:t>La API </a:t>
            </a:r>
            <a:r>
              <a:rPr lang="en-US" dirty="0" err="1"/>
              <a:t>evoluciona</a:t>
            </a:r>
            <a:r>
              <a:rPr lang="en-US" dirty="0"/>
              <a:t> sin control de versions</a:t>
            </a:r>
            <a:endParaRPr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7D45906-82BB-9C65-44D6-3B96F952C809}"/>
              </a:ext>
            </a:extLst>
          </p:cNvPr>
          <p:cNvSpPr txBox="1">
            <a:spLocks/>
          </p:cNvSpPr>
          <p:nvPr/>
        </p:nvSpPr>
        <p:spPr>
          <a:xfrm>
            <a:off x="457200" y="3288420"/>
            <a:ext cx="8229600" cy="520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Operaciones</a:t>
            </a:r>
            <a:r>
              <a:rPr lang="en-US" dirty="0"/>
              <a:t> </a:t>
            </a:r>
            <a:r>
              <a:rPr lang="en-US" dirty="0" err="1"/>
              <a:t>GraphQL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88C7DAE-DD4D-A67F-03A4-14A9425DB7D6}"/>
              </a:ext>
            </a:extLst>
          </p:cNvPr>
          <p:cNvSpPr txBox="1">
            <a:spLocks/>
          </p:cNvSpPr>
          <p:nvPr/>
        </p:nvSpPr>
        <p:spPr>
          <a:xfrm>
            <a:off x="457200" y="3862547"/>
            <a:ext cx="8229600" cy="1445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/>
            </a:pPr>
            <a:r>
              <a:rPr lang="en-US" sz="1800" dirty="0"/>
              <a:t>Query → </a:t>
            </a:r>
            <a:r>
              <a:rPr lang="en-US" sz="1800" dirty="0" err="1"/>
              <a:t>Buscar</a:t>
            </a:r>
            <a:r>
              <a:rPr lang="en-US" sz="1800" dirty="0"/>
              <a:t> </a:t>
            </a:r>
            <a:r>
              <a:rPr lang="en-US" sz="1800" dirty="0" err="1"/>
              <a:t>datos</a:t>
            </a:r>
            <a:r>
              <a:rPr lang="en-US" sz="1800" dirty="0"/>
              <a:t> (GET)</a:t>
            </a:r>
          </a:p>
          <a:p>
            <a:pPr>
              <a:defRPr sz="1800"/>
            </a:pPr>
            <a:r>
              <a:rPr lang="en-US" sz="1800" dirty="0"/>
              <a:t>Mutation → </a:t>
            </a:r>
            <a:r>
              <a:rPr lang="en-US" sz="1800" dirty="0" err="1"/>
              <a:t>Modificar</a:t>
            </a:r>
            <a:r>
              <a:rPr lang="en-US" sz="1800" dirty="0"/>
              <a:t> </a:t>
            </a:r>
            <a:r>
              <a:rPr lang="en-US" sz="1800" dirty="0" err="1"/>
              <a:t>datos</a:t>
            </a:r>
            <a:r>
              <a:rPr lang="en-US" sz="1800" dirty="0"/>
              <a:t> (POST/PUT/DELETE)</a:t>
            </a:r>
          </a:p>
          <a:p>
            <a:pPr>
              <a:defRPr sz="1800"/>
            </a:pPr>
            <a:r>
              <a:rPr lang="en-US" sz="1800" dirty="0"/>
              <a:t>Subscription → </a:t>
            </a:r>
            <a:r>
              <a:rPr lang="en-US" sz="1800" dirty="0" err="1"/>
              <a:t>Reciba</a:t>
            </a:r>
            <a:r>
              <a:rPr lang="en-US" sz="1800" dirty="0"/>
              <a:t> </a:t>
            </a:r>
            <a:r>
              <a:rPr lang="en-US" sz="1800" dirty="0" err="1"/>
              <a:t>actualizaciones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tiempo</a:t>
            </a:r>
            <a:r>
              <a:rPr lang="en-US" sz="1800" dirty="0"/>
              <a:t> real</a:t>
            </a:r>
          </a:p>
          <a:p>
            <a:pPr marL="0" marR="0" indent="0">
              <a:buNone/>
            </a:pPr>
            <a:endParaRPr lang="en-US" sz="1800" dirty="0"/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4. </a:t>
            </a:r>
            <a:r>
              <a:rPr dirty="0" err="1"/>
              <a:t>Overfetching</a:t>
            </a:r>
            <a:r>
              <a:rPr dirty="0"/>
              <a:t> e </a:t>
            </a:r>
            <a:r>
              <a:rPr dirty="0" err="1"/>
              <a:t>Underfetching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pPr>
              <a:defRPr sz="1800"/>
            </a:pPr>
            <a:r>
              <a:rPr dirty="0" err="1"/>
              <a:t>Overfetching</a:t>
            </a:r>
            <a:r>
              <a:rPr dirty="0"/>
              <a:t>: </a:t>
            </a:r>
            <a:r>
              <a:rPr lang="en-US" dirty="0"/>
              <a:t>la API </a:t>
            </a:r>
            <a:r>
              <a:rPr lang="en-US" dirty="0" err="1"/>
              <a:t>devuelve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necesarios</a:t>
            </a:r>
            <a:endParaRPr dirty="0"/>
          </a:p>
          <a:p>
            <a:pPr>
              <a:defRPr sz="1800"/>
            </a:pPr>
            <a:r>
              <a:rPr dirty="0" err="1"/>
              <a:t>Underfetching</a:t>
            </a:r>
            <a:r>
              <a:rPr dirty="0"/>
              <a:t>: </a:t>
            </a:r>
            <a:r>
              <a:rPr lang="en-US" dirty="0" err="1"/>
              <a:t>Requiere</a:t>
            </a:r>
            <a:r>
              <a:rPr lang="en-US" dirty="0"/>
              <a:t> </a:t>
            </a:r>
            <a:r>
              <a:rPr lang="en-US" dirty="0" err="1"/>
              <a:t>múltiples</a:t>
            </a:r>
            <a:r>
              <a:rPr lang="en-US" dirty="0"/>
              <a:t> solicitudes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5BC7C9-EEC4-A709-876C-7053CBF90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4DF1AD3E-CA1E-B153-86E4-AA4563FC489A}"/>
              </a:ext>
            </a:extLst>
          </p:cNvPr>
          <p:cNvSpPr txBox="1">
            <a:spLocks/>
          </p:cNvSpPr>
          <p:nvPr/>
        </p:nvSpPr>
        <p:spPr>
          <a:xfrm>
            <a:off x="373117" y="3017681"/>
            <a:ext cx="8229600" cy="520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Solucion</a:t>
            </a:r>
            <a:r>
              <a:rPr lang="en-US" dirty="0"/>
              <a:t> </a:t>
            </a:r>
            <a:r>
              <a:rPr lang="en-US" dirty="0" err="1"/>
              <a:t>GraphQL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596F65D-4A13-6379-4CBF-B73988C40E3C}"/>
              </a:ext>
            </a:extLst>
          </p:cNvPr>
          <p:cNvSpPr txBox="1">
            <a:spLocks/>
          </p:cNvSpPr>
          <p:nvPr/>
        </p:nvSpPr>
        <p:spPr>
          <a:xfrm>
            <a:off x="362607" y="3549783"/>
            <a:ext cx="8229600" cy="1212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>
                <a:effectLst/>
                <a:latin typeface="Helvetica Neue" panose="02000503000000020004" pitchFamily="2" charset="0"/>
              </a:rPr>
              <a:t>query {</a:t>
            </a:r>
          </a:p>
          <a:p>
            <a:pPr marL="0" indent="0">
              <a:buNone/>
            </a:pPr>
            <a:r>
              <a:rPr lang="en-US" sz="1000" dirty="0">
                <a:effectLst/>
                <a:latin typeface="Helvetica Neue" panose="02000503000000020004" pitchFamily="2" charset="0"/>
              </a:rPr>
              <a:t>  user(id: 1) {</a:t>
            </a:r>
          </a:p>
          <a:p>
            <a:pPr marL="0" indent="0">
              <a:buNone/>
            </a:pPr>
            <a:r>
              <a:rPr lang="en-US" sz="1000" dirty="0">
                <a:effectLst/>
                <a:latin typeface="Helvetica Neue" panose="02000503000000020004" pitchFamily="2" charset="0"/>
              </a:rPr>
              <a:t>    name</a:t>
            </a:r>
          </a:p>
          <a:p>
            <a:pPr marL="0" indent="0">
              <a:buNone/>
            </a:pPr>
            <a:r>
              <a:rPr lang="en-US" sz="1000" dirty="0">
                <a:effectLst/>
                <a:latin typeface="Helvetica Neue" panose="02000503000000020004" pitchFamily="2" charset="0"/>
              </a:rPr>
              <a:t>    email</a:t>
            </a:r>
          </a:p>
          <a:p>
            <a:pPr marL="0" indent="0">
              <a:buNone/>
            </a:pPr>
            <a:r>
              <a:rPr lang="en-US" sz="1000" dirty="0">
                <a:effectLst/>
                <a:latin typeface="Helvetica Neue" panose="02000503000000020004" pitchFamily="2" charset="0"/>
              </a:rPr>
              <a:t>  }</a:t>
            </a:r>
          </a:p>
          <a:p>
            <a:pPr marL="0" indent="0">
              <a:buNone/>
            </a:pPr>
            <a:r>
              <a:rPr lang="en-US" sz="1000" dirty="0">
                <a:effectLst/>
                <a:latin typeface="Helvetica Neue" panose="02000503000000020004" pitchFamily="2" charset="0"/>
              </a:rPr>
              <a:t>}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976A743-8DB7-495E-B6F8-9CEBA77B3DA1}"/>
              </a:ext>
            </a:extLst>
          </p:cNvPr>
          <p:cNvSpPr txBox="1">
            <a:spLocks/>
          </p:cNvSpPr>
          <p:nvPr/>
        </p:nvSpPr>
        <p:spPr>
          <a:xfrm>
            <a:off x="373114" y="4761183"/>
            <a:ext cx="8229600" cy="153977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>
                <a:effectLst/>
                <a:latin typeface="Helvetica Neue" panose="02000503000000020004" pitchFamily="2" charset="0"/>
              </a:rPr>
              <a:t>{</a:t>
            </a:r>
          </a:p>
          <a:p>
            <a:pPr marL="0" indent="0">
              <a:buNone/>
            </a:pPr>
            <a:r>
              <a:rPr lang="en-US" sz="1000" dirty="0">
                <a:effectLst/>
                <a:latin typeface="Helvetica Neue" panose="02000503000000020004" pitchFamily="2" charset="0"/>
              </a:rPr>
              <a:t>  "data": {</a:t>
            </a:r>
          </a:p>
          <a:p>
            <a:pPr marL="0" indent="0">
              <a:buNone/>
            </a:pPr>
            <a:r>
              <a:rPr lang="en-US" sz="1000" dirty="0">
                <a:effectLst/>
                <a:latin typeface="Helvetica Neue" panose="02000503000000020004" pitchFamily="2" charset="0"/>
              </a:rPr>
              <a:t>    "user": {</a:t>
            </a:r>
          </a:p>
          <a:p>
            <a:pPr marL="0" indent="0">
              <a:buNone/>
            </a:pPr>
            <a:r>
              <a:rPr lang="en-US" sz="1000" dirty="0">
                <a:effectLst/>
                <a:latin typeface="Helvetica Neue" panose="02000503000000020004" pitchFamily="2" charset="0"/>
              </a:rPr>
              <a:t>      "name": "Carlos",</a:t>
            </a:r>
          </a:p>
          <a:p>
            <a:pPr marL="0" indent="0">
              <a:buNone/>
            </a:pPr>
            <a:r>
              <a:rPr lang="en-US" sz="1000" dirty="0">
                <a:effectLst/>
                <a:latin typeface="Helvetica Neue" panose="02000503000000020004" pitchFamily="2" charset="0"/>
              </a:rPr>
              <a:t>      "email": "</a:t>
            </a:r>
            <a:r>
              <a:rPr lang="en-US" sz="1000" dirty="0" err="1">
                <a:effectLst/>
                <a:latin typeface="Helvetica Neue" panose="02000503000000020004" pitchFamily="2" charset="0"/>
              </a:rPr>
              <a:t>carlos@email.com</a:t>
            </a:r>
            <a:r>
              <a:rPr lang="en-US" sz="1000" dirty="0">
                <a:effectLst/>
                <a:latin typeface="Helvetica Neue" panose="02000503000000020004" pitchFamily="2" charset="0"/>
              </a:rPr>
              <a:t>"</a:t>
            </a:r>
          </a:p>
          <a:p>
            <a:pPr marL="0" indent="0">
              <a:buNone/>
            </a:pPr>
            <a:r>
              <a:rPr lang="en-US" sz="1000" dirty="0">
                <a:effectLst/>
                <a:latin typeface="Helvetica Neue" panose="02000503000000020004" pitchFamily="2" charset="0"/>
              </a:rPr>
              <a:t>    }</a:t>
            </a:r>
          </a:p>
          <a:p>
            <a:pPr marL="0" indent="0">
              <a:buNone/>
            </a:pPr>
            <a:r>
              <a:rPr lang="en-US" sz="1000" dirty="0">
                <a:effectLst/>
                <a:latin typeface="Helvetica Neue" panose="02000503000000020004" pitchFamily="2" charset="0"/>
              </a:rPr>
              <a:t>  }</a:t>
            </a:r>
          </a:p>
          <a:p>
            <a:pPr marL="0" indent="0">
              <a:buNone/>
            </a:pPr>
            <a:r>
              <a:rPr lang="en-US" sz="1000" dirty="0">
                <a:effectLst/>
                <a:latin typeface="Helvetica Neue" panose="02000503000000020004" pitchFamily="2" charset="0"/>
              </a:rPr>
              <a:t>}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6821333-7B5E-51A7-EAC7-76E49BD4F6B3}"/>
              </a:ext>
            </a:extLst>
          </p:cNvPr>
          <p:cNvSpPr txBox="1">
            <a:spLocks/>
          </p:cNvSpPr>
          <p:nvPr/>
        </p:nvSpPr>
        <p:spPr>
          <a:xfrm>
            <a:off x="362607" y="6311465"/>
            <a:ext cx="8229600" cy="352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200" dirty="0" err="1">
                <a:effectLst/>
              </a:rPr>
              <a:t>Resultado</a:t>
            </a:r>
            <a:r>
              <a:rPr lang="en-US" sz="1200" dirty="0">
                <a:effectLst/>
              </a:rPr>
              <a:t>: solo se </a:t>
            </a:r>
            <a:r>
              <a:rPr lang="en-US" sz="1200" dirty="0" err="1">
                <a:effectLst/>
              </a:rPr>
              <a:t>devuelven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los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datos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requeridos</a:t>
            </a:r>
            <a:r>
              <a:rPr lang="en-US" sz="1200" dirty="0">
                <a:effectLst/>
              </a:rPr>
              <a:t>.</a:t>
            </a:r>
            <a:endParaRPr kumimoji="0" lang="pt-PT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98B644A-0E90-3545-0C34-3E8F7A8E665C}"/>
              </a:ext>
            </a:extLst>
          </p:cNvPr>
          <p:cNvSpPr txBox="1">
            <a:spLocks/>
          </p:cNvSpPr>
          <p:nvPr/>
        </p:nvSpPr>
        <p:spPr>
          <a:xfrm>
            <a:off x="457200" y="166843"/>
            <a:ext cx="8229600" cy="520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Ejemplo</a:t>
            </a:r>
            <a:r>
              <a:rPr lang="en-US" dirty="0"/>
              <a:t> REST de </a:t>
            </a:r>
            <a:r>
              <a:rPr lang="en-US" dirty="0" err="1"/>
              <a:t>Overfetching</a:t>
            </a:r>
            <a:endParaRPr lang="en-US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4508770A-0FF3-76D7-E0C1-4D7B91112F94}"/>
              </a:ext>
            </a:extLst>
          </p:cNvPr>
          <p:cNvSpPr txBox="1">
            <a:spLocks/>
          </p:cNvSpPr>
          <p:nvPr/>
        </p:nvSpPr>
        <p:spPr>
          <a:xfrm>
            <a:off x="457200" y="2590884"/>
            <a:ext cx="8229600" cy="383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pt-PT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Problema: El cliente solo </a:t>
            </a:r>
            <a:r>
              <a:rPr kumimoji="0" lang="pt-PT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quería</a:t>
            </a:r>
            <a:r>
              <a:rPr kumimoji="0" lang="pt-PT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el </a:t>
            </a:r>
            <a:r>
              <a:rPr kumimoji="0" lang="pt-PT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nombre</a:t>
            </a:r>
            <a:r>
              <a:rPr kumimoji="0" lang="pt-PT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y el </a:t>
            </a:r>
            <a:r>
              <a:rPr kumimoji="0" lang="pt-PT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correo</a:t>
            </a:r>
            <a:r>
              <a:rPr kumimoji="0" lang="pt-PT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pt-PT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electrónico</a:t>
            </a:r>
            <a:r>
              <a:rPr kumimoji="0" lang="pt-PT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, pero </a:t>
            </a:r>
            <a:r>
              <a:rPr kumimoji="0" lang="pt-PT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recibió</a:t>
            </a:r>
            <a:r>
              <a:rPr kumimoji="0" lang="pt-PT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pt-PT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mucho</a:t>
            </a:r>
            <a:r>
              <a:rPr kumimoji="0" lang="pt-PT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más.</a:t>
            </a:r>
            <a:endParaRPr kumimoji="0" lang="pt-PT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78E5DD06-6122-F568-F852-C1681D69C203}"/>
              </a:ext>
            </a:extLst>
          </p:cNvPr>
          <p:cNvSpPr txBox="1">
            <a:spLocks/>
          </p:cNvSpPr>
          <p:nvPr/>
        </p:nvSpPr>
        <p:spPr>
          <a:xfrm>
            <a:off x="457200" y="1066800"/>
            <a:ext cx="8229600" cy="15082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>
                <a:effectLst/>
              </a:rPr>
              <a:t>{</a:t>
            </a:r>
          </a:p>
          <a:p>
            <a:pPr marL="0" indent="0">
              <a:buNone/>
            </a:pPr>
            <a:r>
              <a:rPr lang="en-US" sz="1000" dirty="0">
                <a:effectLst/>
              </a:rPr>
              <a:t>  "id": 1,</a:t>
            </a:r>
          </a:p>
          <a:p>
            <a:pPr marL="0" indent="0">
              <a:buNone/>
            </a:pPr>
            <a:r>
              <a:rPr lang="en-US" sz="1000" dirty="0">
                <a:effectLst/>
              </a:rPr>
              <a:t>  "name": "Carlos",</a:t>
            </a:r>
          </a:p>
          <a:p>
            <a:pPr marL="0" indent="0">
              <a:buNone/>
            </a:pPr>
            <a:r>
              <a:rPr lang="en-US" sz="1000" dirty="0">
                <a:effectLst/>
              </a:rPr>
              <a:t>  "email": "</a:t>
            </a:r>
            <a:r>
              <a:rPr lang="en-US" sz="1000" dirty="0" err="1">
                <a:effectLst/>
              </a:rPr>
              <a:t>carlos@email.com</a:t>
            </a:r>
            <a:r>
              <a:rPr lang="en-US" sz="1000" dirty="0">
                <a:effectLst/>
              </a:rPr>
              <a:t>",</a:t>
            </a:r>
          </a:p>
          <a:p>
            <a:pPr marL="0" indent="0">
              <a:buNone/>
            </a:pPr>
            <a:r>
              <a:rPr lang="en-US" sz="1000" dirty="0">
                <a:effectLst/>
              </a:rPr>
              <a:t>  "phone": "123-456-7890",</a:t>
            </a:r>
          </a:p>
          <a:p>
            <a:pPr marL="0" indent="0">
              <a:buNone/>
            </a:pPr>
            <a:r>
              <a:rPr lang="en-US" sz="1000" dirty="0">
                <a:effectLst/>
              </a:rPr>
              <a:t>  "address": "Rua A, Bairro B",</a:t>
            </a:r>
          </a:p>
          <a:p>
            <a:pPr marL="0" indent="0">
              <a:buNone/>
            </a:pPr>
            <a:r>
              <a:rPr lang="en-US" sz="1000" dirty="0">
                <a:effectLst/>
              </a:rPr>
              <a:t>  "</a:t>
            </a:r>
            <a:r>
              <a:rPr lang="en-US" sz="1000" dirty="0" err="1">
                <a:effectLst/>
              </a:rPr>
              <a:t>birthDate</a:t>
            </a:r>
            <a:r>
              <a:rPr lang="en-US" sz="1000" dirty="0">
                <a:effectLst/>
              </a:rPr>
              <a:t>": "1990-01-01”</a:t>
            </a:r>
          </a:p>
          <a:p>
            <a:pPr marL="0" indent="0">
              <a:buNone/>
            </a:pPr>
            <a:r>
              <a:rPr lang="en-US" sz="1000" dirty="0">
                <a:effectLst/>
              </a:rPr>
              <a:t>}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9C22F375-FB80-5115-70B8-35B00A8CFBD3}"/>
              </a:ext>
            </a:extLst>
          </p:cNvPr>
          <p:cNvSpPr txBox="1">
            <a:spLocks/>
          </p:cNvSpPr>
          <p:nvPr/>
        </p:nvSpPr>
        <p:spPr>
          <a:xfrm>
            <a:off x="457200" y="693669"/>
            <a:ext cx="8229600" cy="38363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 sz="1800"/>
            </a:pPr>
            <a:r>
              <a:rPr lang="pt-PT" sz="1200" dirty="0">
                <a:effectLst/>
                <a:ea typeface="Times New Roman" panose="02020603050405020304" pitchFamily="18" charset="0"/>
              </a:rPr>
              <a:t>GET /</a:t>
            </a:r>
            <a:r>
              <a:rPr lang="pt-PT" sz="1200" dirty="0" err="1">
                <a:effectLst/>
                <a:ea typeface="Times New Roman" panose="02020603050405020304" pitchFamily="18" charset="0"/>
              </a:rPr>
              <a:t>users</a:t>
            </a:r>
            <a:r>
              <a:rPr lang="pt-PT" sz="1200" dirty="0">
                <a:effectLst/>
                <a:ea typeface="Times New Roman" panose="02020603050405020304" pitchFamily="18" charset="0"/>
              </a:rPr>
              <a:t>/1</a:t>
            </a:r>
          </a:p>
        </p:txBody>
      </p:sp>
    </p:spTree>
    <p:extLst>
      <p:ext uri="{BB962C8B-B14F-4D97-AF65-F5344CB8AC3E}">
        <p14:creationId xmlns:p14="http://schemas.microsoft.com/office/powerpoint/2010/main" val="1820419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8F9181-565E-96D4-E6CB-97FD69B9B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A4BD4392-B49F-5B6F-D9EB-E573991B104A}"/>
              </a:ext>
            </a:extLst>
          </p:cNvPr>
          <p:cNvSpPr txBox="1">
            <a:spLocks/>
          </p:cNvSpPr>
          <p:nvPr/>
        </p:nvSpPr>
        <p:spPr>
          <a:xfrm>
            <a:off x="373117" y="3017681"/>
            <a:ext cx="8229600" cy="520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Solucion</a:t>
            </a:r>
            <a:r>
              <a:rPr lang="en-US" dirty="0"/>
              <a:t> </a:t>
            </a:r>
            <a:r>
              <a:rPr lang="en-US" dirty="0" err="1"/>
              <a:t>GraphQL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D868AD7-76B7-F972-9D3B-3CD2CF8BA19F}"/>
              </a:ext>
            </a:extLst>
          </p:cNvPr>
          <p:cNvSpPr txBox="1">
            <a:spLocks/>
          </p:cNvSpPr>
          <p:nvPr/>
        </p:nvSpPr>
        <p:spPr>
          <a:xfrm>
            <a:off x="362607" y="3549783"/>
            <a:ext cx="8229600" cy="23187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effectLst/>
              </a:rPr>
              <a:t>query {</a:t>
            </a:r>
          </a:p>
          <a:p>
            <a:pPr marL="0" indent="0">
              <a:buNone/>
            </a:pPr>
            <a:r>
              <a:rPr lang="en-US" sz="1200" dirty="0">
                <a:effectLst/>
              </a:rPr>
              <a:t>  user(id: 1) {</a:t>
            </a:r>
          </a:p>
          <a:p>
            <a:pPr marL="0" indent="0">
              <a:buNone/>
            </a:pPr>
            <a:r>
              <a:rPr lang="en-US" sz="1200" dirty="0">
                <a:effectLst/>
              </a:rPr>
              <a:t>    name</a:t>
            </a:r>
          </a:p>
          <a:p>
            <a:pPr marL="0" indent="0">
              <a:buNone/>
            </a:pPr>
            <a:r>
              <a:rPr lang="en-US" sz="1200" dirty="0">
                <a:effectLst/>
              </a:rPr>
              <a:t>    email</a:t>
            </a:r>
          </a:p>
          <a:p>
            <a:pPr marL="0" indent="0">
              <a:buNone/>
            </a:pPr>
            <a:r>
              <a:rPr lang="en-US" sz="1200" dirty="0">
                <a:effectLst/>
              </a:rPr>
              <a:t>    orders {</a:t>
            </a:r>
          </a:p>
          <a:p>
            <a:pPr marL="0" indent="0">
              <a:buNone/>
            </a:pPr>
            <a:r>
              <a:rPr lang="en-US" sz="1200" dirty="0">
                <a:effectLst/>
              </a:rPr>
              <a:t>      id</a:t>
            </a:r>
          </a:p>
          <a:p>
            <a:pPr marL="0" indent="0">
              <a:buNone/>
            </a:pPr>
            <a:r>
              <a:rPr lang="en-US" sz="1200" dirty="0">
                <a:effectLst/>
              </a:rPr>
              <a:t>      total</a:t>
            </a:r>
          </a:p>
          <a:p>
            <a:pPr marL="0" indent="0">
              <a:buNone/>
            </a:pPr>
            <a:r>
              <a:rPr lang="en-US" sz="1200" dirty="0">
                <a:effectLst/>
              </a:rPr>
              <a:t>    }</a:t>
            </a:r>
          </a:p>
          <a:p>
            <a:pPr marL="0" indent="0">
              <a:buNone/>
            </a:pPr>
            <a:r>
              <a:rPr lang="en-US" sz="1200" dirty="0">
                <a:effectLst/>
              </a:rPr>
              <a:t>  }</a:t>
            </a:r>
          </a:p>
          <a:p>
            <a:pPr marL="0" indent="0">
              <a:buNone/>
            </a:pPr>
            <a:r>
              <a:rPr lang="en-US" sz="1200" dirty="0">
                <a:effectLst/>
              </a:rPr>
              <a:t>}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E8545E5-110C-C0B6-D817-6D5869EDFCC4}"/>
              </a:ext>
            </a:extLst>
          </p:cNvPr>
          <p:cNvSpPr txBox="1">
            <a:spLocks/>
          </p:cNvSpPr>
          <p:nvPr/>
        </p:nvSpPr>
        <p:spPr>
          <a:xfrm>
            <a:off x="362607" y="5870028"/>
            <a:ext cx="8229600" cy="352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buNone/>
            </a:pPr>
            <a:r>
              <a:rPr lang="pt-PT" sz="1200" dirty="0">
                <a:effectLst/>
                <a:ea typeface="Times New Roman" panose="02020603050405020304" pitchFamily="18" charset="0"/>
              </a:rPr>
              <a:t>Resultado: </a:t>
            </a:r>
            <a:r>
              <a:rPr lang="pt-PT" sz="1200" b="1" dirty="0">
                <a:effectLst/>
                <a:ea typeface="Times New Roman" panose="02020603050405020304" pitchFamily="18" charset="0"/>
              </a:rPr>
              <a:t>una única </a:t>
            </a:r>
            <a:r>
              <a:rPr lang="pt-PT" sz="1200" b="1" dirty="0" err="1">
                <a:effectLst/>
                <a:ea typeface="Times New Roman" panose="02020603050405020304" pitchFamily="18" charset="0"/>
              </a:rPr>
              <a:t>llamada</a:t>
            </a:r>
            <a:r>
              <a:rPr lang="pt-PT" sz="1200" dirty="0">
                <a:effectLst/>
                <a:ea typeface="Times New Roman" panose="02020603050405020304" pitchFamily="18" charset="0"/>
              </a:rPr>
              <a:t>, </a:t>
            </a:r>
            <a:r>
              <a:rPr lang="pt-PT" sz="1200" dirty="0" err="1">
                <a:effectLst/>
                <a:ea typeface="Times New Roman" panose="02020603050405020304" pitchFamily="18" charset="0"/>
              </a:rPr>
              <a:t>con</a:t>
            </a:r>
            <a:r>
              <a:rPr lang="pt-PT" sz="1200" dirty="0">
                <a:effectLst/>
                <a:ea typeface="Times New Roman" panose="02020603050405020304" pitchFamily="18" charset="0"/>
              </a:rPr>
              <a:t> </a:t>
            </a:r>
            <a:r>
              <a:rPr lang="pt-PT" sz="1200" dirty="0" err="1">
                <a:effectLst/>
                <a:ea typeface="Times New Roman" panose="02020603050405020304" pitchFamily="18" charset="0"/>
              </a:rPr>
              <a:t>estructura</a:t>
            </a:r>
            <a:r>
              <a:rPr lang="pt-PT" sz="1200" dirty="0">
                <a:effectLst/>
                <a:ea typeface="Times New Roman" panose="02020603050405020304" pitchFamily="18" charset="0"/>
              </a:rPr>
              <a:t> </a:t>
            </a:r>
            <a:r>
              <a:rPr lang="pt-PT" sz="1200" dirty="0" err="1">
                <a:effectLst/>
                <a:ea typeface="Times New Roman" panose="02020603050405020304" pitchFamily="18" charset="0"/>
              </a:rPr>
              <a:t>anidada</a:t>
            </a:r>
            <a:r>
              <a:rPr lang="pt-PT" sz="1200" dirty="0">
                <a:effectLst/>
                <a:ea typeface="Times New Roman" panose="02020603050405020304" pitchFamily="18" charset="0"/>
              </a:rPr>
              <a:t> y todos los </a:t>
            </a:r>
            <a:r>
              <a:rPr lang="pt-PT" sz="1200" dirty="0" err="1">
                <a:effectLst/>
                <a:ea typeface="Times New Roman" panose="02020603050405020304" pitchFamily="18" charset="0"/>
              </a:rPr>
              <a:t>datos</a:t>
            </a:r>
            <a:r>
              <a:rPr lang="pt-PT" sz="1200" dirty="0">
                <a:effectLst/>
                <a:ea typeface="Times New Roman" panose="02020603050405020304" pitchFamily="18" charset="0"/>
              </a:rPr>
              <a:t> </a:t>
            </a:r>
            <a:r>
              <a:rPr lang="pt-PT" sz="1200" dirty="0" err="1">
                <a:effectLst/>
                <a:ea typeface="Times New Roman" panose="02020603050405020304" pitchFamily="18" charset="0"/>
              </a:rPr>
              <a:t>deseados</a:t>
            </a:r>
            <a:r>
              <a:rPr lang="pt-PT" sz="1200" dirty="0">
                <a:effectLst/>
                <a:ea typeface="Times New Roman" panose="02020603050405020304" pitchFamily="18" charset="0"/>
              </a:rPr>
              <a:t>.</a:t>
            </a:r>
            <a:endParaRPr kumimoji="0" lang="pt-PT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DC8FE8A9-3911-9A47-8C14-64E80335C682}"/>
              </a:ext>
            </a:extLst>
          </p:cNvPr>
          <p:cNvSpPr txBox="1">
            <a:spLocks/>
          </p:cNvSpPr>
          <p:nvPr/>
        </p:nvSpPr>
        <p:spPr>
          <a:xfrm>
            <a:off x="457200" y="166843"/>
            <a:ext cx="8229600" cy="520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Ejemplo</a:t>
            </a:r>
            <a:r>
              <a:rPr lang="en-US" dirty="0"/>
              <a:t> REST de </a:t>
            </a:r>
            <a:r>
              <a:rPr lang="en-US" dirty="0" err="1"/>
              <a:t>Underfetching</a:t>
            </a:r>
            <a:endParaRPr lang="en-US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A79D5646-0B17-3505-CB30-940E2F0F585E}"/>
              </a:ext>
            </a:extLst>
          </p:cNvPr>
          <p:cNvSpPr txBox="1">
            <a:spLocks/>
          </p:cNvSpPr>
          <p:nvPr/>
        </p:nvSpPr>
        <p:spPr>
          <a:xfrm>
            <a:off x="457200" y="1205319"/>
            <a:ext cx="8229600" cy="36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200" dirty="0" err="1">
                <a:effectLst/>
                <a:ea typeface="Times New Roman" panose="02020603050405020304" pitchFamily="18" charset="0"/>
              </a:rPr>
              <a:t>Problema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: </a:t>
            </a:r>
            <a:r>
              <a:rPr lang="en-US" sz="1200" dirty="0" err="1">
                <a:effectLst/>
                <a:ea typeface="Times New Roman" panose="02020603050405020304" pitchFamily="18" charset="0"/>
              </a:rPr>
              <a:t>el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ea typeface="Times New Roman" panose="02020603050405020304" pitchFamily="18" charset="0"/>
              </a:rPr>
              <a:t>cliente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ea typeface="Times New Roman" panose="02020603050405020304" pitchFamily="18" charset="0"/>
              </a:rPr>
              <a:t>necesita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200" b="1" dirty="0" err="1">
                <a:effectLst/>
                <a:ea typeface="Times New Roman" panose="02020603050405020304" pitchFamily="18" charset="0"/>
              </a:rPr>
              <a:t>combinar</a:t>
            </a:r>
            <a:r>
              <a:rPr lang="en-US" sz="1200" b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200" b="1" dirty="0" err="1">
                <a:effectLst/>
                <a:ea typeface="Times New Roman" panose="02020603050405020304" pitchFamily="18" charset="0"/>
              </a:rPr>
              <a:t>múltiples</a:t>
            </a:r>
            <a:r>
              <a:rPr lang="en-US" sz="1200" b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200" b="1" dirty="0" err="1">
                <a:effectLst/>
                <a:ea typeface="Times New Roman" panose="02020603050405020304" pitchFamily="18" charset="0"/>
              </a:rPr>
              <a:t>respuestas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.</a:t>
            </a:r>
            <a:endParaRPr kumimoji="0" lang="pt-PT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819752FD-15BF-6886-D56F-696318D05D98}"/>
              </a:ext>
            </a:extLst>
          </p:cNvPr>
          <p:cNvSpPr txBox="1">
            <a:spLocks/>
          </p:cNvSpPr>
          <p:nvPr/>
        </p:nvSpPr>
        <p:spPr>
          <a:xfrm>
            <a:off x="457200" y="693670"/>
            <a:ext cx="8229600" cy="52020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 sz="1800"/>
            </a:pPr>
            <a:r>
              <a:rPr lang="pt-PT" sz="1200" dirty="0">
                <a:effectLst/>
                <a:ea typeface="Times New Roman" panose="02020603050405020304" pitchFamily="18" charset="0"/>
              </a:rPr>
              <a:t>GET /</a:t>
            </a:r>
            <a:r>
              <a:rPr lang="pt-PT" sz="1200" dirty="0" err="1">
                <a:effectLst/>
                <a:ea typeface="Times New Roman" panose="02020603050405020304" pitchFamily="18" charset="0"/>
              </a:rPr>
              <a:t>users</a:t>
            </a:r>
            <a:r>
              <a:rPr lang="pt-PT" sz="1200" dirty="0">
                <a:effectLst/>
                <a:ea typeface="Times New Roman" panose="02020603050405020304" pitchFamily="18" charset="0"/>
              </a:rPr>
              <a:t>/1</a:t>
            </a:r>
          </a:p>
          <a:p>
            <a:pPr marL="0" indent="0">
              <a:buNone/>
              <a:defRPr sz="1800"/>
            </a:pPr>
            <a:r>
              <a:rPr lang="en-US" sz="12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GET /users/1/orders</a:t>
            </a:r>
            <a:r>
              <a:rPr lang="en-US" sz="1200" dirty="0">
                <a:effectLst/>
              </a:rPr>
              <a:t> </a:t>
            </a:r>
            <a:endParaRPr lang="pt-PT" sz="12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505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5. SDL (Schema Definition Language)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58310"/>
          </a:xfrm>
        </p:spPr>
        <p:txBody>
          <a:bodyPr/>
          <a:lstStyle/>
          <a:p>
            <a:pPr>
              <a:defRPr sz="1800"/>
            </a:pPr>
            <a:r>
              <a:rPr lang="en-US" dirty="0"/>
              <a:t>Define la </a:t>
            </a:r>
            <a:r>
              <a:rPr lang="en-US" dirty="0" err="1"/>
              <a:t>estructura</a:t>
            </a:r>
            <a:r>
              <a:rPr lang="en-US" dirty="0"/>
              <a:t> de la API </a:t>
            </a:r>
            <a:r>
              <a:rPr lang="en-US" dirty="0" err="1"/>
              <a:t>GraphQL</a:t>
            </a:r>
            <a:endParaRPr lang="en-US" dirty="0"/>
          </a:p>
          <a:p>
            <a:pPr>
              <a:defRPr sz="1800"/>
            </a:pPr>
            <a:r>
              <a:rPr dirty="0" err="1"/>
              <a:t>Tipos</a:t>
            </a:r>
            <a:r>
              <a:rPr dirty="0"/>
              <a:t>, campos, entradas, queries e mutations</a:t>
            </a:r>
          </a:p>
          <a:p>
            <a:pPr>
              <a:defRPr sz="1800"/>
            </a:pPr>
            <a:r>
              <a:rPr dirty="0" err="1"/>
              <a:t>Contrato</a:t>
            </a:r>
            <a:r>
              <a:rPr dirty="0"/>
              <a:t> claro entre </a:t>
            </a:r>
            <a:r>
              <a:rPr dirty="0" err="1"/>
              <a:t>cliente</a:t>
            </a:r>
            <a:r>
              <a:rPr dirty="0"/>
              <a:t> </a:t>
            </a:r>
            <a:r>
              <a:rPr lang="es-ES" dirty="0"/>
              <a:t>y</a:t>
            </a:r>
            <a:r>
              <a:rPr dirty="0"/>
              <a:t> </a:t>
            </a:r>
            <a:r>
              <a:rPr dirty="0" err="1"/>
              <a:t>servidor</a:t>
            </a:r>
            <a:endParaRPr dirty="0"/>
          </a:p>
          <a:p>
            <a:pPr>
              <a:defRPr sz="1800"/>
            </a:pPr>
            <a:r>
              <a:rPr lang="en-US" dirty="0" err="1"/>
              <a:t>Extensión</a:t>
            </a:r>
            <a:r>
              <a:rPr lang="en-US" dirty="0"/>
              <a:t> </a:t>
            </a:r>
            <a:r>
              <a:rPr lang="en-US" dirty="0" err="1"/>
              <a:t>común</a:t>
            </a:r>
            <a:r>
              <a:rPr dirty="0"/>
              <a:t>: .</a:t>
            </a:r>
            <a:r>
              <a:rPr dirty="0" err="1"/>
              <a:t>graphqls</a:t>
            </a:r>
            <a:endParaRPr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529BB20-8CC2-48D7-8FCF-9EEDDF14B34D}"/>
              </a:ext>
            </a:extLst>
          </p:cNvPr>
          <p:cNvSpPr txBox="1">
            <a:spLocks/>
          </p:cNvSpPr>
          <p:nvPr/>
        </p:nvSpPr>
        <p:spPr>
          <a:xfrm>
            <a:off x="457200" y="3288420"/>
            <a:ext cx="8229600" cy="520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Exemplo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A8DAF1C-4FE6-8A7F-9FF8-BDE41A8FB250}"/>
              </a:ext>
            </a:extLst>
          </p:cNvPr>
          <p:cNvSpPr txBox="1">
            <a:spLocks/>
          </p:cNvSpPr>
          <p:nvPr/>
        </p:nvSpPr>
        <p:spPr>
          <a:xfrm>
            <a:off x="457200" y="3746936"/>
            <a:ext cx="8229600" cy="15923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 sz="1800"/>
            </a:pPr>
            <a:r>
              <a:rPr lang="en-US" sz="1200" dirty="0"/>
              <a:t>type Student {</a:t>
            </a:r>
          </a:p>
          <a:p>
            <a:pPr marL="0" indent="0">
              <a:buFont typeface="Arial"/>
              <a:buNone/>
              <a:defRPr sz="1800"/>
            </a:pPr>
            <a:r>
              <a:rPr lang="en-US" sz="1200" dirty="0"/>
              <a:t>  	id: ID!</a:t>
            </a:r>
          </a:p>
          <a:p>
            <a:pPr marL="0" indent="0">
              <a:buFont typeface="Arial"/>
              <a:buNone/>
              <a:defRPr sz="1800"/>
            </a:pPr>
            <a:r>
              <a:rPr lang="en-US" sz="1200" dirty="0"/>
              <a:t>  	</a:t>
            </a:r>
            <a:r>
              <a:rPr lang="en-US" sz="1200" dirty="0" err="1"/>
              <a:t>firstName</a:t>
            </a:r>
            <a:r>
              <a:rPr lang="en-US" sz="1200" dirty="0"/>
              <a:t>: String!</a:t>
            </a:r>
          </a:p>
          <a:p>
            <a:pPr marL="0" indent="0">
              <a:buFont typeface="Arial"/>
              <a:buNone/>
              <a:defRPr sz="1800"/>
            </a:pPr>
            <a:r>
              <a:rPr lang="en-US" sz="1200" dirty="0"/>
              <a:t>  	</a:t>
            </a:r>
            <a:r>
              <a:rPr lang="en-US" sz="1200" dirty="0" err="1"/>
              <a:t>lastName</a:t>
            </a:r>
            <a:r>
              <a:rPr lang="en-US" sz="1200" dirty="0"/>
              <a:t>: String!</a:t>
            </a:r>
          </a:p>
          <a:p>
            <a:pPr marL="0" indent="0">
              <a:buFont typeface="Arial"/>
              <a:buNone/>
              <a:defRPr sz="1800"/>
            </a:pPr>
            <a:r>
              <a:rPr lang="en-US" sz="1200" dirty="0"/>
              <a:t>	email: String</a:t>
            </a:r>
          </a:p>
          <a:p>
            <a:pPr marL="0" indent="0">
              <a:buFont typeface="Arial"/>
              <a:buNone/>
              <a:defRPr sz="1800"/>
            </a:pPr>
            <a:r>
              <a:rPr lang="en-US" sz="1200" dirty="0"/>
              <a:t>	street: String</a:t>
            </a:r>
          </a:p>
          <a:p>
            <a:pPr marL="0" indent="0">
              <a:buFont typeface="Arial"/>
              <a:buNone/>
              <a:defRPr sz="1800"/>
            </a:pPr>
            <a:r>
              <a:rPr lang="en-US" sz="1200" dirty="0"/>
              <a:t>}</a:t>
            </a:r>
          </a:p>
          <a:p>
            <a:pPr marL="0" marR="0" indent="0">
              <a:buNone/>
            </a:pPr>
            <a:endParaRPr lang="en-US" sz="1800" dirty="0"/>
          </a:p>
          <a:p>
            <a:pPr marL="0" marR="0" indent="0">
              <a:buNone/>
            </a:pPr>
            <a:endParaRPr lang="en-US" sz="18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9ED926-E5DF-FAA9-D4CA-0AFE312D4D59}"/>
              </a:ext>
            </a:extLst>
          </p:cNvPr>
          <p:cNvSpPr txBox="1">
            <a:spLocks/>
          </p:cNvSpPr>
          <p:nvPr/>
        </p:nvSpPr>
        <p:spPr>
          <a:xfrm>
            <a:off x="457197" y="5339255"/>
            <a:ext cx="8229600" cy="746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>
              <a:buFont typeface="Symbol" pitchFamily="2" charset="2"/>
              <a:buChar char=""/>
            </a:pPr>
            <a:r>
              <a:rPr lang="pt-PT" sz="1200" dirty="0" err="1">
                <a:effectLst/>
                <a:ea typeface="Times New Roman" panose="02020603050405020304" pitchFamily="18" charset="0"/>
              </a:rPr>
              <a:t>Type</a:t>
            </a:r>
            <a:r>
              <a:rPr lang="pt-PT" sz="1200" dirty="0">
                <a:effectLst/>
                <a:ea typeface="Times New Roman" panose="02020603050405020304" pitchFamily="18" charset="0"/>
              </a:rPr>
              <a:t> </a:t>
            </a:r>
            <a:r>
              <a:rPr lang="pt-PT" sz="1200" dirty="0" err="1">
                <a:effectLst/>
                <a:ea typeface="Times New Roman" panose="02020603050405020304" pitchFamily="18" charset="0"/>
              </a:rPr>
              <a:t>Student</a:t>
            </a:r>
            <a:r>
              <a:rPr lang="pt-PT" sz="1200" dirty="0">
                <a:effectLst/>
                <a:ea typeface="Times New Roman" panose="02020603050405020304" pitchFamily="18" charset="0"/>
              </a:rPr>
              <a:t> define la </a:t>
            </a:r>
            <a:r>
              <a:rPr lang="pt-PT" sz="1200" dirty="0" err="1">
                <a:effectLst/>
                <a:ea typeface="Times New Roman" panose="02020603050405020304" pitchFamily="18" charset="0"/>
              </a:rPr>
              <a:t>estructura</a:t>
            </a:r>
            <a:r>
              <a:rPr lang="pt-PT" sz="1200" dirty="0">
                <a:effectLst/>
                <a:ea typeface="Times New Roman" panose="02020603050405020304" pitchFamily="18" charset="0"/>
              </a:rPr>
              <a:t> de </a:t>
            </a:r>
            <a:r>
              <a:rPr lang="pt-PT" sz="1200" dirty="0" err="1">
                <a:effectLst/>
                <a:ea typeface="Times New Roman" panose="02020603050405020304" pitchFamily="18" charset="0"/>
              </a:rPr>
              <a:t>un</a:t>
            </a:r>
            <a:r>
              <a:rPr lang="pt-PT" sz="1200" dirty="0">
                <a:effectLst/>
                <a:ea typeface="Times New Roman" panose="02020603050405020304" pitchFamily="18" charset="0"/>
              </a:rPr>
              <a:t> objeto </a:t>
            </a:r>
            <a:r>
              <a:rPr lang="pt-PT" sz="1200" dirty="0" err="1">
                <a:effectLst/>
                <a:ea typeface="Times New Roman" panose="02020603050405020304" pitchFamily="18" charset="0"/>
              </a:rPr>
              <a:t>estudiante</a:t>
            </a:r>
            <a:r>
              <a:rPr lang="pt-PT" sz="1200" dirty="0">
                <a:effectLst/>
                <a:ea typeface="Times New Roman" panose="02020603050405020304" pitchFamily="18" charset="0"/>
              </a:rPr>
              <a:t>.</a:t>
            </a:r>
            <a:endParaRPr lang="en-US" sz="1200" dirty="0">
              <a:effectLst/>
              <a:ea typeface="Times New Roman" panose="02020603050405020304" pitchFamily="18" charset="0"/>
            </a:endParaRPr>
          </a:p>
          <a:p>
            <a:pPr marL="342900" marR="0" lvl="0" indent="-342900">
              <a:buFont typeface="Symbol" pitchFamily="2" charset="2"/>
              <a:buChar char=""/>
            </a:pPr>
            <a:r>
              <a:rPr lang="pt-PT" sz="1200" dirty="0">
                <a:effectLst/>
                <a:ea typeface="Times New Roman" panose="02020603050405020304" pitchFamily="18" charset="0"/>
              </a:rPr>
              <a:t>El símbolo ! indica que el campo </a:t>
            </a:r>
            <a:r>
              <a:rPr lang="pt-PT" sz="1200" dirty="0" err="1">
                <a:effectLst/>
                <a:ea typeface="Times New Roman" panose="02020603050405020304" pitchFamily="18" charset="0"/>
              </a:rPr>
              <a:t>es</a:t>
            </a:r>
            <a:r>
              <a:rPr lang="pt-PT" sz="1200" dirty="0">
                <a:effectLst/>
                <a:ea typeface="Times New Roman" panose="02020603050405020304" pitchFamily="18" charset="0"/>
              </a:rPr>
              <a:t> </a:t>
            </a:r>
            <a:r>
              <a:rPr lang="pt-PT" sz="1200" b="1" dirty="0" err="1">
                <a:effectLst/>
                <a:ea typeface="Times New Roman" panose="02020603050405020304" pitchFamily="18" charset="0"/>
              </a:rPr>
              <a:t>obligatorio</a:t>
            </a:r>
            <a:r>
              <a:rPr lang="pt-PT" sz="1200" dirty="0">
                <a:effectLst/>
                <a:ea typeface="Times New Roman" panose="02020603050405020304" pitchFamily="18" charset="0"/>
              </a:rPr>
              <a:t> (no admite valores nulos).</a:t>
            </a:r>
            <a:endParaRPr lang="en-US" sz="1200" dirty="0">
              <a:effectLst/>
              <a:ea typeface="Times New Roman" panose="02020603050405020304" pitchFamily="18" charset="0"/>
            </a:endParaRPr>
          </a:p>
          <a:p>
            <a:pPr marL="342900" marR="0" lvl="0" indent="-342900">
              <a:buFont typeface="Symbol" pitchFamily="2" charset="2"/>
              <a:buChar char=""/>
            </a:pPr>
            <a:r>
              <a:rPr lang="pt-PT" sz="1200" dirty="0">
                <a:effectLst/>
                <a:ea typeface="Times New Roman" panose="02020603050405020304" pitchFamily="18" charset="0"/>
              </a:rPr>
              <a:t>Campos </a:t>
            </a:r>
            <a:r>
              <a:rPr lang="pt-PT" sz="1200" dirty="0" err="1">
                <a:effectLst/>
                <a:ea typeface="Times New Roman" panose="02020603050405020304" pitchFamily="18" charset="0"/>
              </a:rPr>
              <a:t>sin</a:t>
            </a:r>
            <a:r>
              <a:rPr lang="pt-PT" sz="1200" dirty="0">
                <a:effectLst/>
                <a:ea typeface="Times New Roman" panose="02020603050405020304" pitchFamily="18" charset="0"/>
              </a:rPr>
              <a:t> ! </a:t>
            </a:r>
            <a:r>
              <a:rPr lang="pt-PT" sz="1200" dirty="0" err="1">
                <a:effectLst/>
                <a:ea typeface="Times New Roman" panose="02020603050405020304" pitchFamily="18" charset="0"/>
              </a:rPr>
              <a:t>son</a:t>
            </a:r>
            <a:r>
              <a:rPr lang="pt-PT" sz="1200" dirty="0">
                <a:effectLst/>
                <a:ea typeface="Times New Roman" panose="02020603050405020304" pitchFamily="18" charset="0"/>
              </a:rPr>
              <a:t> </a:t>
            </a:r>
            <a:r>
              <a:rPr lang="pt-PT" sz="1200" b="1" dirty="0" err="1">
                <a:effectLst/>
                <a:ea typeface="Times New Roman" panose="02020603050405020304" pitchFamily="18" charset="0"/>
              </a:rPr>
              <a:t>opcionales</a:t>
            </a:r>
            <a:r>
              <a:rPr lang="pt-PT" sz="1200" dirty="0">
                <a:effectLst/>
                <a:ea typeface="Times New Roman" panose="02020603050405020304" pitchFamily="18" charset="0"/>
              </a:rPr>
              <a:t>, como email e street.</a:t>
            </a:r>
            <a:endParaRPr lang="en-US" sz="1200" dirty="0">
              <a:effectLst/>
              <a:ea typeface="Times New Roman" panose="02020603050405020304" pitchFamily="18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pt-PT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959</Words>
  <Application>Microsoft Macintosh PowerPoint</Application>
  <PresentationFormat>On-screen Show (4:3)</PresentationFormat>
  <Paragraphs>160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MS Mincho</vt:lpstr>
      <vt:lpstr>Aptos</vt:lpstr>
      <vt:lpstr>Arial</vt:lpstr>
      <vt:lpstr>Calibri</vt:lpstr>
      <vt:lpstr>Cambria</vt:lpstr>
      <vt:lpstr>Helvetica Neue</vt:lpstr>
      <vt:lpstr>Symbol</vt:lpstr>
      <vt:lpstr>Times New Roman</vt:lpstr>
      <vt:lpstr>Office Theme</vt:lpstr>
      <vt:lpstr>GraphQL</vt:lpstr>
      <vt:lpstr>Resumen</vt:lpstr>
      <vt:lpstr>1. REST APIs</vt:lpstr>
      <vt:lpstr>2. GraphQL vs REST API</vt:lpstr>
      <vt:lpstr>3. Qué es GraphQL?</vt:lpstr>
      <vt:lpstr>4. Overfetching e Underfetching</vt:lpstr>
      <vt:lpstr>PowerPoint Presentation</vt:lpstr>
      <vt:lpstr>PowerPoint Presentation</vt:lpstr>
      <vt:lpstr>5. SDL (Schema Definition Language)</vt:lpstr>
      <vt:lpstr>6. GraphQL Query</vt:lpstr>
      <vt:lpstr>7. GraphQL Mutation</vt:lpstr>
      <vt:lpstr>8. GraphQL Resolver</vt:lpstr>
      <vt:lpstr>9. GraphQL N+1 Problem</vt:lpstr>
      <vt:lpstr>10. Conclusiones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Pedro Bruno Viveiros Ferreira</cp:lastModifiedBy>
  <cp:revision>31</cp:revision>
  <dcterms:created xsi:type="dcterms:W3CDTF">2013-01-27T09:14:16Z</dcterms:created>
  <dcterms:modified xsi:type="dcterms:W3CDTF">2025-04-03T07:12:02Z</dcterms:modified>
  <cp:category/>
</cp:coreProperties>
</file>