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26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720725" y="900113"/>
            <a:ext cx="6116638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6638" cy="503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pt-BR" alt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pt-BR" alt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pt-BR" alt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5F86526-BD5A-4245-B9E4-4935DF76885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9570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CD62D5-DD86-4C82-A1BF-AFD4270CA2E5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4AEB6-B4CD-41CF-BF6E-8B73DFB1F3AD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F3A41A-D807-4D68-B083-049617AE5E76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4AEB6-B4CD-41CF-BF6E-8B73DFB1F3AD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F3A41A-D807-4D68-B083-049617AE5E76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4AEB6-B4CD-41CF-BF6E-8B73DFB1F3AD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0247F5-C051-4F67-ADAD-6B62A93F4603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86202B-C526-4EA6-90C1-69B7E3FE531B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6A6CAF-E407-40F6-B5FF-B9C247C6431C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3EDED0-9206-4E40-A0B1-B8F33C37B7DE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3383D3-0DE8-46B6-8C15-74AD2F3ED82B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CF40E-8160-4440-8CF4-FD2546B6785F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F06D2D-9783-4FB3-BC95-392263DBD5FA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F3A41A-D807-4D68-B083-049617AE5E76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85900" y="900113"/>
            <a:ext cx="458946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0FF76F6-9AA2-4A93-8BF2-E7BFEBB3D3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805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F35586-E1FC-451C-B677-175C9F3BAA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440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58483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58483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CD3291-BC8B-4262-919F-87492AF89E7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887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126DCD-15E8-498D-A4DA-29BA43139A2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280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57961F-EB98-491D-8AD4-4378BBF7AF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644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11C1809-C799-454F-82B5-B23F52A90D2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926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824038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824038"/>
            <a:ext cx="445928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81456C-97CF-4DA5-ABFC-6929776F5CC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575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68C59C-9372-421E-A2AC-2DCEF17AEEE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15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427C82-6A61-42EB-AD06-81AEB78BCF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3437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D617A9-5EDB-4BA6-BA63-4FF2C464CEA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7110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B8045C-5C93-44CD-8BCE-AB6562CAEF6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869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28AF023-7594-4988-8F7F-C44CA792709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4564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2DD406-7634-408A-A7F7-52193FA3E9F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6870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037FF6-7378-4503-8D7D-1126B6E0A3B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9203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5675" y="287338"/>
            <a:ext cx="2266950" cy="5918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287338"/>
            <a:ext cx="6650037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EB05FC-A2E6-4E40-9FB8-56C337C0A86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7859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287338"/>
            <a:ext cx="7016750" cy="1244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446463" y="6886575"/>
            <a:ext cx="3192462" cy="517525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4738" cy="517525"/>
          </a:xfrm>
        </p:spPr>
        <p:txBody>
          <a:bodyPr/>
          <a:lstStyle>
            <a:lvl1pPr>
              <a:defRPr/>
            </a:lvl1pPr>
          </a:lstStyle>
          <a:p>
            <a:fld id="{BF9B77AB-1E72-430B-9551-5AEE67A2E6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406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D87B946-D2C1-492B-B6FC-C5DAEBD955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889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28B5CA-8CB8-441D-A1C5-4BEEC65D24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663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4A863F-89F6-434A-B490-3BF4310439A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613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C8A1C0-C218-46FE-B760-20528B4A13F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70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C1BD2F-6C29-4124-87BA-36574E7531C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933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CDA8AE-F2CD-42D0-964F-8A76E1D40E0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627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D21C1CC-C41C-4666-BE7D-FDA0B4BF31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38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47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C6B6DB90-D4AA-4C32-BFEE-A9F510A1FC51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38" y="107950"/>
            <a:ext cx="7794626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87338"/>
            <a:ext cx="70167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24038"/>
            <a:ext cx="90693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6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6575"/>
            <a:ext cx="31924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pt-BR" alt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47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58A1644C-8B48-4A10-B44F-28E6B3C40C6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4000"/>
        </a:lnSpc>
        <a:spcBef>
          <a:spcPct val="0"/>
        </a:spcBef>
        <a:spcAft>
          <a:spcPts val="1538"/>
        </a:spcAft>
        <a:buClr>
          <a:srgbClr val="000000"/>
        </a:buClr>
        <a:buSzPct val="100000"/>
        <a:buFont typeface="Times New Roman" pitchFamily="16" charset="0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4000"/>
        </a:lnSpc>
        <a:spcBef>
          <a:spcPct val="0"/>
        </a:spcBef>
        <a:spcAft>
          <a:spcPts val="1225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4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4000"/>
        </a:lnSpc>
        <a:spcBef>
          <a:spcPct val="0"/>
        </a:spcBef>
        <a:spcAft>
          <a:spcPts val="613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4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4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4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4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4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01613"/>
            <a:ext cx="7019925" cy="1419225"/>
          </a:xfrm>
          <a:ln/>
        </p:spPr>
        <p:txBody>
          <a:bodyPr/>
          <a:lstStyle/>
          <a:p>
            <a:endParaRPr lang="pt-B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360" rIns="0" bIns="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pt-BR" altLang="pt-BR" sz="4800" dirty="0"/>
              <a:t>TDA – </a:t>
            </a:r>
            <a:r>
              <a:rPr lang="pt-BR" altLang="pt-BR" sz="4800" dirty="0" smtClean="0"/>
              <a:t>Fila</a:t>
            </a:r>
            <a:endParaRPr lang="pt-BR" altLang="pt-BR" sz="4800" dirty="0"/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endParaRPr lang="pt-BR" altLang="pt-BR" sz="2200" dirty="0"/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endParaRPr lang="pt-BR" altLang="pt-BR" sz="2200" dirty="0"/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endParaRPr lang="pt-BR" altLang="pt-BR" sz="2200" dirty="0"/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pt-BR" altLang="pt-BR" sz="2200" dirty="0"/>
              <a:t>Componentes:</a:t>
            </a:r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endParaRPr lang="pt-BR" altLang="pt-BR" sz="2200" dirty="0"/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pt-BR" altLang="pt-BR" sz="2200" dirty="0"/>
              <a:t>Antônio Azevedo</a:t>
            </a:r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pt-BR" altLang="pt-BR" sz="2200" dirty="0" err="1"/>
              <a:t>Ícaro</a:t>
            </a:r>
            <a:r>
              <a:rPr lang="pt-BR" altLang="pt-BR" sz="2200" dirty="0"/>
              <a:t> Seixas</a:t>
            </a:r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pt-BR" altLang="pt-BR" sz="2200" dirty="0"/>
              <a:t>Pedro </a:t>
            </a:r>
            <a:r>
              <a:rPr lang="pt-BR" altLang="pt-BR" sz="2200" dirty="0" err="1"/>
              <a:t>Carrano</a:t>
            </a:r>
            <a:endParaRPr lang="pt-BR" altLang="pt-BR" sz="2200" dirty="0"/>
          </a:p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pt-BR" altLang="pt-BR" sz="2200" dirty="0"/>
              <a:t>Tiago Severo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 dirty="0" smtClean="0"/>
              <a:t>Análise Experimental - </a:t>
            </a:r>
            <a:r>
              <a:rPr lang="pt-BR" altLang="pt-BR" sz="3200" dirty="0" err="1" smtClean="0"/>
              <a:t>Desenfileirar</a:t>
            </a:r>
            <a:endParaRPr lang="pt-BR" altLang="pt-BR" sz="3200" dirty="0"/>
          </a:p>
        </p:txBody>
      </p:sp>
      <p:pic>
        <p:nvPicPr>
          <p:cNvPr id="17412" name="Picture 4" descr="C:\Users\Pedro Carrano\Downloads\TDA - Fila\Gráficos\desenfileir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" y="2194588"/>
            <a:ext cx="10081120" cy="35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 dirty="0" smtClean="0"/>
              <a:t>Análise Experimental – Limpar Fila</a:t>
            </a:r>
            <a:endParaRPr lang="pt-BR" altLang="pt-BR" sz="3200" dirty="0"/>
          </a:p>
        </p:txBody>
      </p:sp>
      <p:graphicFrame>
        <p:nvGraphicFramePr>
          <p:cNvPr id="16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18294"/>
              </p:ext>
            </p:extLst>
          </p:nvPr>
        </p:nvGraphicFramePr>
        <p:xfrm>
          <a:off x="460375" y="2201863"/>
          <a:ext cx="9074150" cy="4591056"/>
        </p:xfrm>
        <a:graphic>
          <a:graphicData uri="http://schemas.openxmlformats.org/drawingml/2006/table">
            <a:tbl>
              <a:tblPr/>
              <a:tblGrid>
                <a:gridCol w="4535488"/>
                <a:gridCol w="4538662"/>
              </a:tblGrid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Amostras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Tempo de Execução (milisegundos)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25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45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60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88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94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60000000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111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70000000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139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80000000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155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90000000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192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472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 dirty="0" smtClean="0"/>
              <a:t>Análise Experimental – Limpar Fila</a:t>
            </a:r>
            <a:endParaRPr lang="pt-BR" altLang="pt-BR" sz="3200" dirty="0"/>
          </a:p>
        </p:txBody>
      </p:sp>
      <p:pic>
        <p:nvPicPr>
          <p:cNvPr id="32770" name="Picture 2" descr="C:\Users\Pedro Carrano\Downloads\TDA - Fila\Gráficos\limpar_fi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90" y="2439002"/>
            <a:ext cx="9965563" cy="334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3533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 dirty="0" smtClean="0"/>
              <a:t>Análise Experimental – Ordenar</a:t>
            </a:r>
            <a:endParaRPr lang="pt-BR" altLang="pt-BR" sz="3200" dirty="0"/>
          </a:p>
        </p:txBody>
      </p:sp>
      <p:graphicFrame>
        <p:nvGraphicFramePr>
          <p:cNvPr id="16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51670"/>
              </p:ext>
            </p:extLst>
          </p:nvPr>
        </p:nvGraphicFramePr>
        <p:xfrm>
          <a:off x="460375" y="2201863"/>
          <a:ext cx="9074150" cy="4591056"/>
        </p:xfrm>
        <a:graphic>
          <a:graphicData uri="http://schemas.openxmlformats.org/drawingml/2006/table">
            <a:tbl>
              <a:tblPr/>
              <a:tblGrid>
                <a:gridCol w="4535488"/>
                <a:gridCol w="4538662"/>
              </a:tblGrid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Amostras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Tempo de Execução (milisegundos)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599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2183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4892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8901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13613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60000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19667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70000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27756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80000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35815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90000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45932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100000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56515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1464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 dirty="0" smtClean="0"/>
              <a:t>Análise Experimental – Ordenar</a:t>
            </a:r>
            <a:endParaRPr lang="pt-BR" altLang="pt-BR" sz="3200" dirty="0"/>
          </a:p>
        </p:txBody>
      </p:sp>
      <p:pic>
        <p:nvPicPr>
          <p:cNvPr id="33794" name="Picture 2" descr="C:\Users\Pedro Carrano\Downloads\TDA - Fila\Gráficos\orden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907629"/>
            <a:ext cx="9665344" cy="41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758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pt-BR" altLang="pt-BR"/>
              <a:t>Sumário	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  <a:ln/>
        </p:spPr>
        <p:txBody>
          <a:bodyPr/>
          <a:lstStyle/>
          <a:p>
            <a:pPr marL="431800" indent="-322263"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pt-BR" altLang="pt-BR"/>
          </a:p>
          <a:p>
            <a:pPr marL="430213" indent="-323850"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pt-BR" altLang="pt-BR"/>
              <a:t>Definição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pt-BR" altLang="pt-BR"/>
              <a:t>Métodos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pt-BR" altLang="pt-BR"/>
              <a:t>Análise Experimental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pt-BR" altLang="pt-BR"/>
              <a:t>Gráficos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pt-BR" altLang="pt-BR" dirty="0" smtClean="0"/>
              <a:t>Fila</a:t>
            </a:r>
            <a:r>
              <a:rPr lang="pt-BR" altLang="pt-BR" dirty="0"/>
              <a:t>	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  <a:ln/>
        </p:spPr>
        <p:txBody>
          <a:bodyPr/>
          <a:lstStyle/>
          <a:p>
            <a:pPr marL="431800" indent="-322263" algn="just"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pt-BR" altLang="pt-BR" dirty="0"/>
          </a:p>
          <a:p>
            <a:pPr marL="430213" indent="-323850" algn="just"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pt-BR" altLang="pt-BR" dirty="0"/>
              <a:t>Definição:</a:t>
            </a:r>
          </a:p>
          <a:p>
            <a:r>
              <a:rPr lang="pt-BR" sz="2400" dirty="0"/>
              <a:t>Uma </a:t>
            </a:r>
            <a:r>
              <a:rPr lang="pt-BR" sz="2400" dirty="0" smtClean="0"/>
              <a:t>fila (=</a:t>
            </a:r>
            <a:r>
              <a:rPr lang="pt-BR" sz="2400" dirty="0"/>
              <a:t> </a:t>
            </a:r>
            <a:r>
              <a:rPr lang="pt-BR" sz="2400" i="1" dirty="0" err="1"/>
              <a:t>queue</a:t>
            </a:r>
            <a:r>
              <a:rPr lang="pt-BR" sz="2400" dirty="0"/>
              <a:t>)  é uma estrutura sujeita à seguinte regra de operação: sempre que houver uma remoção, o elemento removido é o que está na estrutura há mais tempo.</a:t>
            </a:r>
          </a:p>
          <a:p>
            <a:r>
              <a:rPr lang="pt-BR" sz="2400" dirty="0"/>
              <a:t>Em outras palavras, o primeiro objeto inserido na fila é também o primeiro a ser removido. Essa política é conhecida pela sigla FIFO (= </a:t>
            </a:r>
            <a:r>
              <a:rPr lang="pt-BR" sz="2400" i="1" dirty="0" err="1"/>
              <a:t>First</a:t>
            </a:r>
            <a:r>
              <a:rPr lang="pt-BR" sz="2400" i="1" dirty="0"/>
              <a:t>-In-</a:t>
            </a:r>
            <a:r>
              <a:rPr lang="pt-BR" sz="2400" i="1" dirty="0" err="1"/>
              <a:t>First</a:t>
            </a:r>
            <a:r>
              <a:rPr lang="pt-BR" sz="2400" i="1" dirty="0"/>
              <a:t>-Out</a:t>
            </a:r>
            <a:r>
              <a:rPr lang="pt-BR" sz="2400" dirty="0"/>
              <a:t>).</a:t>
            </a:r>
          </a:p>
          <a:p>
            <a:pPr marL="431800" indent="-322263" algn="just"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pt-BR" altLang="pt-BR" sz="2800" dirty="0"/>
          </a:p>
          <a:p>
            <a:pPr marL="431800" indent="-322263"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pt-BR" altLang="pt-BR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pt-BR" altLang="pt-BR" dirty="0" smtClean="0"/>
              <a:t>Fila</a:t>
            </a:r>
            <a:r>
              <a:rPr lang="pt-BR" altLang="pt-BR" dirty="0"/>
              <a:t>	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3614"/>
            <a:ext cx="4393058" cy="4445100"/>
          </a:xfrm>
          <a:ln/>
        </p:spPr>
        <p:txBody>
          <a:bodyPr/>
          <a:lstStyle/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dirty="0"/>
              <a:t>Estrutura Pilha:</a:t>
            </a:r>
          </a:p>
          <a:p>
            <a:pPr marL="863600" lvl="1" indent="-322263">
              <a:lnSpc>
                <a:spcPct val="97000"/>
              </a:lnSpc>
              <a:buClrTx/>
              <a:buSzPct val="7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altLang="pt-BR" dirty="0" err="1" smtClean="0">
                <a:latin typeface="Courier 10 Pitch" pitchFamily="1" charset="0"/>
              </a:rPr>
              <a:t>typedef</a:t>
            </a:r>
            <a:r>
              <a:rPr lang="en-US" altLang="pt-BR" dirty="0" smtClean="0">
                <a:latin typeface="Courier 10 Pitch" pitchFamily="1" charset="0"/>
              </a:rPr>
              <a:t> </a:t>
            </a:r>
            <a:r>
              <a:rPr lang="en-US" altLang="pt-BR" dirty="0" err="1" smtClean="0">
                <a:latin typeface="Courier 10 Pitch" pitchFamily="1" charset="0"/>
              </a:rPr>
              <a:t>struct</a:t>
            </a:r>
            <a:r>
              <a:rPr lang="en-US" altLang="pt-BR" dirty="0" smtClean="0">
                <a:latin typeface="Courier 10 Pitch" pitchFamily="1" charset="0"/>
              </a:rPr>
              <a:t> </a:t>
            </a:r>
            <a:r>
              <a:rPr lang="en-US" altLang="pt-BR" dirty="0" err="1" smtClean="0">
                <a:latin typeface="Courier 10 Pitch" pitchFamily="1" charset="0"/>
              </a:rPr>
              <a:t>tno</a:t>
            </a:r>
            <a:r>
              <a:rPr lang="en-US" altLang="pt-BR" dirty="0" smtClean="0">
                <a:latin typeface="Courier 10 Pitch" pitchFamily="1" charset="0"/>
              </a:rPr>
              <a:t>{</a:t>
            </a:r>
          </a:p>
          <a:p>
            <a:pPr marL="863600" lvl="1" indent="-322263">
              <a:lnSpc>
                <a:spcPct val="97000"/>
              </a:lnSpc>
              <a:buClrTx/>
              <a:buSzPct val="7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altLang="pt-BR" dirty="0" smtClean="0">
                <a:latin typeface="Courier 10 Pitch" pitchFamily="1" charset="0"/>
              </a:rPr>
              <a:t> </a:t>
            </a:r>
            <a:r>
              <a:rPr lang="en-US" altLang="pt-BR" dirty="0" err="1" smtClean="0">
                <a:latin typeface="Courier 10 Pitch" pitchFamily="1" charset="0"/>
              </a:rPr>
              <a:t>int</a:t>
            </a:r>
            <a:r>
              <a:rPr lang="en-US" altLang="pt-BR" dirty="0" smtClean="0">
                <a:latin typeface="Courier 10 Pitch" pitchFamily="1" charset="0"/>
              </a:rPr>
              <a:t> dado;</a:t>
            </a:r>
          </a:p>
          <a:p>
            <a:pPr marL="863600" lvl="1" indent="-322263">
              <a:lnSpc>
                <a:spcPct val="97000"/>
              </a:lnSpc>
              <a:buClrTx/>
              <a:buSzPct val="7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altLang="pt-BR" dirty="0" smtClean="0">
                <a:latin typeface="Courier 10 Pitch" pitchFamily="1" charset="0"/>
              </a:rPr>
              <a:t> </a:t>
            </a:r>
            <a:r>
              <a:rPr lang="en-US" altLang="pt-BR" dirty="0" err="1" smtClean="0">
                <a:latin typeface="Courier 10 Pitch" pitchFamily="1" charset="0"/>
              </a:rPr>
              <a:t>struct</a:t>
            </a:r>
            <a:r>
              <a:rPr lang="en-US" altLang="pt-BR" dirty="0" smtClean="0">
                <a:latin typeface="Courier 10 Pitch" pitchFamily="1" charset="0"/>
              </a:rPr>
              <a:t> </a:t>
            </a:r>
            <a:r>
              <a:rPr lang="en-US" altLang="pt-BR" dirty="0" err="1" smtClean="0">
                <a:latin typeface="Courier 10 Pitch" pitchFamily="1" charset="0"/>
              </a:rPr>
              <a:t>tno</a:t>
            </a:r>
            <a:r>
              <a:rPr lang="en-US" altLang="pt-BR" dirty="0" smtClean="0">
                <a:latin typeface="Courier 10 Pitch" pitchFamily="1" charset="0"/>
              </a:rPr>
              <a:t> * </a:t>
            </a:r>
            <a:r>
              <a:rPr lang="en-US" altLang="pt-BR" dirty="0" err="1" smtClean="0">
                <a:latin typeface="Courier 10 Pitch" pitchFamily="1" charset="0"/>
              </a:rPr>
              <a:t>prox</a:t>
            </a:r>
            <a:r>
              <a:rPr lang="en-US" altLang="pt-BR" dirty="0" smtClean="0">
                <a:latin typeface="Courier 10 Pitch" pitchFamily="1" charset="0"/>
              </a:rPr>
              <a:t>;</a:t>
            </a:r>
          </a:p>
          <a:p>
            <a:pPr marL="863600" lvl="1" indent="-322263">
              <a:lnSpc>
                <a:spcPct val="97000"/>
              </a:lnSpc>
              <a:buClrTx/>
              <a:buSzPct val="7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altLang="pt-BR" dirty="0" smtClean="0">
                <a:latin typeface="Courier 10 Pitch" pitchFamily="1" charset="0"/>
              </a:rPr>
              <a:t>}no;</a:t>
            </a:r>
            <a:endParaRPr lang="pt-BR" altLang="pt-BR" dirty="0">
              <a:latin typeface="Courier 10 Pitch" pitchFamily="1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896296" y="1979637"/>
            <a:ext cx="4680520" cy="35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896296" y="1984910"/>
            <a:ext cx="4320480" cy="2465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06363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pt-BR" altLang="pt-BR" sz="3200" dirty="0" smtClean="0">
              <a:solidFill>
                <a:schemeClr val="tx1"/>
              </a:solidFill>
            </a:endParaRPr>
          </a:p>
          <a:p>
            <a:pPr marL="863600" lvl="1" indent="-322263">
              <a:lnSpc>
                <a:spcPct val="97000"/>
              </a:lnSpc>
              <a:buClrTx/>
              <a:buSzPct val="7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3200" dirty="0" err="1" smtClean="0">
                <a:solidFill>
                  <a:schemeClr val="tx1"/>
                </a:solidFill>
                <a:latin typeface="Courier 10 Pitch" pitchFamily="1" charset="0"/>
              </a:rPr>
              <a:t>typedef</a:t>
            </a:r>
            <a:r>
              <a:rPr lang="pt-BR" altLang="pt-BR" sz="3200" dirty="0" smtClean="0">
                <a:solidFill>
                  <a:schemeClr val="tx1"/>
                </a:solidFill>
                <a:latin typeface="Courier 10 Pitch" pitchFamily="1" charset="0"/>
              </a:rPr>
              <a:t> </a:t>
            </a:r>
            <a:r>
              <a:rPr lang="pt-BR" altLang="pt-BR" sz="3200" dirty="0" err="1" smtClean="0">
                <a:solidFill>
                  <a:schemeClr val="tx1"/>
                </a:solidFill>
                <a:latin typeface="Courier 10 Pitch" pitchFamily="1" charset="0"/>
              </a:rPr>
              <a:t>struct</a:t>
            </a:r>
            <a:r>
              <a:rPr lang="pt-BR" altLang="pt-BR" sz="3200" dirty="0" smtClean="0">
                <a:solidFill>
                  <a:schemeClr val="tx1"/>
                </a:solidFill>
                <a:latin typeface="Courier 10 Pitch" pitchFamily="1" charset="0"/>
              </a:rPr>
              <a:t> </a:t>
            </a:r>
            <a:r>
              <a:rPr lang="pt-BR" altLang="pt-BR" sz="3200" dirty="0" err="1" smtClean="0">
                <a:solidFill>
                  <a:schemeClr val="tx1"/>
                </a:solidFill>
                <a:latin typeface="Courier 10 Pitch" pitchFamily="1" charset="0"/>
              </a:rPr>
              <a:t>tfila</a:t>
            </a:r>
            <a:r>
              <a:rPr lang="pt-BR" altLang="pt-BR" sz="3200" dirty="0" smtClean="0">
                <a:solidFill>
                  <a:schemeClr val="tx1"/>
                </a:solidFill>
                <a:latin typeface="Courier 10 Pitch" pitchFamily="1" charset="0"/>
              </a:rPr>
              <a:t>{</a:t>
            </a:r>
          </a:p>
          <a:p>
            <a:pPr marL="863600" lvl="1" indent="-322263">
              <a:lnSpc>
                <a:spcPct val="97000"/>
              </a:lnSpc>
              <a:buClrTx/>
              <a:buSzPct val="7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3200" dirty="0" smtClean="0">
                <a:solidFill>
                  <a:schemeClr val="tx1"/>
                </a:solidFill>
                <a:latin typeface="Courier 10 Pitch" pitchFamily="1" charset="0"/>
              </a:rPr>
              <a:t>	no * inicio;</a:t>
            </a:r>
          </a:p>
          <a:p>
            <a:pPr marL="863600" lvl="1" indent="-322263">
              <a:lnSpc>
                <a:spcPct val="97000"/>
              </a:lnSpc>
              <a:buClrTx/>
              <a:buSzPct val="7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3200" dirty="0" smtClean="0">
                <a:solidFill>
                  <a:schemeClr val="tx1"/>
                </a:solidFill>
                <a:latin typeface="Courier 10 Pitch" pitchFamily="1" charset="0"/>
              </a:rPr>
              <a:t>	no * fim;</a:t>
            </a:r>
          </a:p>
          <a:p>
            <a:pPr marL="863600" lvl="1" indent="-322263">
              <a:lnSpc>
                <a:spcPct val="97000"/>
              </a:lnSpc>
              <a:buClrTx/>
              <a:buSzPct val="75000"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3200" dirty="0" smtClean="0">
                <a:solidFill>
                  <a:schemeClr val="tx1"/>
                </a:solidFill>
                <a:latin typeface="Courier 10 Pitch" pitchFamily="1" charset="0"/>
              </a:rPr>
              <a:t>}fila;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/>
              <a:t>Fila </a:t>
            </a:r>
            <a:r>
              <a:rPr lang="pt-BR" altLang="pt-BR" dirty="0"/>
              <a:t>- Métodos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24038"/>
            <a:ext cx="9072562" cy="4384675"/>
          </a:xfrm>
          <a:ln/>
        </p:spPr>
        <p:txBody>
          <a:bodyPr/>
          <a:lstStyle/>
          <a:p>
            <a:pPr marL="430213" indent="-323850">
              <a:buSzPct val="45000"/>
              <a:buFont typeface="Wingdings" charset="2"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pt-BR" altLang="pt-BR" sz="2800" dirty="0"/>
          </a:p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800" dirty="0" smtClean="0">
                <a:latin typeface="Courier 10 Pitch" pitchFamily="1" charset="0"/>
              </a:rPr>
              <a:t>- </a:t>
            </a:r>
            <a:r>
              <a:rPr lang="pt-BR" altLang="pt-BR" sz="2800" dirty="0" err="1" smtClean="0">
                <a:latin typeface="Courier 10 Pitch" pitchFamily="1" charset="0"/>
              </a:rPr>
              <a:t>Criarfila</a:t>
            </a:r>
            <a:r>
              <a:rPr lang="pt-BR" altLang="pt-BR" sz="2800" dirty="0" smtClean="0">
                <a:latin typeface="Courier 10 Pitch" pitchFamily="1" charset="0"/>
              </a:rPr>
              <a:t> </a:t>
            </a:r>
          </a:p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800" dirty="0" smtClean="0">
                <a:latin typeface="Courier 10 Pitch" pitchFamily="1" charset="0"/>
              </a:rPr>
              <a:t>- </a:t>
            </a:r>
            <a:r>
              <a:rPr lang="pt-BR" altLang="pt-BR" sz="2800" dirty="0" err="1" smtClean="0">
                <a:latin typeface="Courier 10 Pitch" pitchFamily="1" charset="0"/>
              </a:rPr>
              <a:t>FilaVazia</a:t>
            </a:r>
            <a:r>
              <a:rPr lang="pt-BR" altLang="pt-BR" sz="2800" dirty="0" smtClean="0">
                <a:latin typeface="Courier 10 Pitch" pitchFamily="1" charset="0"/>
              </a:rPr>
              <a:t> </a:t>
            </a:r>
          </a:p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800" dirty="0" smtClean="0">
                <a:latin typeface="Courier 10 Pitch" pitchFamily="1" charset="0"/>
              </a:rPr>
              <a:t>- </a:t>
            </a:r>
            <a:r>
              <a:rPr lang="pt-BR" altLang="pt-BR" sz="2800" dirty="0" err="1" smtClean="0">
                <a:latin typeface="Courier 10 Pitch" pitchFamily="1" charset="0"/>
              </a:rPr>
              <a:t>LimparFila</a:t>
            </a:r>
            <a:endParaRPr lang="pt-BR" altLang="pt-BR" sz="2800" dirty="0" smtClean="0">
              <a:latin typeface="Courier 10 Pitch" pitchFamily="1" charset="0"/>
            </a:endParaRPr>
          </a:p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800" dirty="0" smtClean="0">
                <a:latin typeface="Courier 10 Pitch" pitchFamily="1" charset="0"/>
              </a:rPr>
              <a:t>- </a:t>
            </a:r>
            <a:r>
              <a:rPr lang="pt-BR" altLang="pt-BR" sz="2800" dirty="0" err="1" smtClean="0">
                <a:latin typeface="Courier 10 Pitch" pitchFamily="1" charset="0"/>
              </a:rPr>
              <a:t>AlocaNovoNo</a:t>
            </a:r>
            <a:r>
              <a:rPr lang="pt-BR" altLang="pt-BR" sz="2800" dirty="0" smtClean="0">
                <a:latin typeface="Courier 10 Pitch" pitchFamily="1" charset="0"/>
              </a:rPr>
              <a:t> </a:t>
            </a:r>
          </a:p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800" dirty="0" smtClean="0">
                <a:latin typeface="Courier 10 Pitch" pitchFamily="1" charset="0"/>
              </a:rPr>
              <a:t>- Enfileirar</a:t>
            </a:r>
          </a:p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800" dirty="0" smtClean="0">
                <a:latin typeface="Courier 10 Pitch" pitchFamily="1" charset="0"/>
              </a:rPr>
              <a:t>- </a:t>
            </a:r>
            <a:r>
              <a:rPr lang="pt-BR" altLang="pt-BR" sz="2800" dirty="0" err="1" smtClean="0">
                <a:latin typeface="Courier 10 Pitch" pitchFamily="1" charset="0"/>
              </a:rPr>
              <a:t>Desenfileirar</a:t>
            </a:r>
            <a:endParaRPr lang="pt-BR" altLang="pt-BR" sz="2800" dirty="0"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altLang="pt-BR" dirty="0" smtClean="0"/>
              <a:t>Fila – Métodos Auxiliares</a:t>
            </a:r>
            <a:endParaRPr lang="pt-BR" altLang="pt-BR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400" dirty="0" smtClean="0">
                <a:latin typeface="Courier 10 Pitch" pitchFamily="1" charset="0"/>
              </a:rPr>
              <a:t>- Ordenar </a:t>
            </a:r>
          </a:p>
          <a:p>
            <a:pPr marL="109537" indent="0">
              <a:lnSpc>
                <a:spcPct val="96000"/>
              </a:lnSpc>
              <a:buClrTx/>
              <a:buSzTx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400" dirty="0" smtClean="0">
                <a:latin typeface="Courier 10 Pitch" pitchFamily="1" charset="0"/>
              </a:rPr>
              <a:t>- </a:t>
            </a:r>
            <a:r>
              <a:rPr lang="pt-BR" altLang="pt-BR" sz="2400" dirty="0" err="1" smtClean="0">
                <a:latin typeface="Courier 10 Pitch" pitchFamily="1" charset="0"/>
              </a:rPr>
              <a:t>T</a:t>
            </a:r>
            <a:r>
              <a:rPr lang="pt-BR" altLang="pt-BR" sz="2400" dirty="0" err="1" smtClean="0">
                <a:latin typeface="Courier 10 Pitch" pitchFamily="1" charset="0"/>
              </a:rPr>
              <a:t>amanho_fila</a:t>
            </a:r>
            <a:endParaRPr lang="pt-BR" altLang="pt-BR" sz="2400" dirty="0" smtClean="0">
              <a:latin typeface="Courier 10 Pitch" pitchFamily="1" charset="0"/>
            </a:endParaRPr>
          </a:p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altLang="pt-BR" sz="2400" dirty="0" smtClean="0">
                <a:latin typeface="Courier 10 Pitch" pitchFamily="1" charset="0"/>
              </a:rPr>
              <a:t>- </a:t>
            </a:r>
            <a:r>
              <a:rPr lang="en-US" altLang="pt-BR" sz="2400" dirty="0" err="1">
                <a:latin typeface="Courier 10 Pitch" pitchFamily="1" charset="0"/>
              </a:rPr>
              <a:t>I</a:t>
            </a:r>
            <a:r>
              <a:rPr lang="en-US" altLang="pt-BR" sz="2400" dirty="0" err="1" smtClean="0">
                <a:latin typeface="Courier 10 Pitch" pitchFamily="1" charset="0"/>
              </a:rPr>
              <a:t>mprimir</a:t>
            </a:r>
            <a:endParaRPr lang="pt-BR" altLang="pt-BR" sz="2400" dirty="0" smtClean="0">
              <a:latin typeface="Courier 10 Pitch" pitchFamily="1" charset="0"/>
            </a:endParaRPr>
          </a:p>
          <a:p>
            <a:pPr marL="431800" indent="-322263">
              <a:lnSpc>
                <a:spcPct val="96000"/>
              </a:lnSpc>
              <a:buClrTx/>
              <a:buSzTx/>
              <a:buFontTx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pt-BR" altLang="pt-BR" sz="2400" dirty="0" smtClean="0">
                <a:latin typeface="Courier 10 Pitch" pitchFamily="1" charset="0"/>
              </a:rPr>
              <a:t>- </a:t>
            </a:r>
            <a:r>
              <a:rPr lang="pt-BR" altLang="pt-BR" sz="2400" dirty="0" err="1">
                <a:latin typeface="Courier 10 Pitch" pitchFamily="1" charset="0"/>
              </a:rPr>
              <a:t>B</a:t>
            </a:r>
            <a:r>
              <a:rPr lang="pt-BR" altLang="pt-BR" sz="2400" dirty="0" err="1" smtClean="0">
                <a:latin typeface="Courier 10 Pitch" pitchFamily="1" charset="0"/>
              </a:rPr>
              <a:t>uscar_fila</a:t>
            </a:r>
            <a:endParaRPr lang="pt-BR" altLang="pt-BR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 dirty="0"/>
              <a:t>Análise </a:t>
            </a:r>
            <a:r>
              <a:rPr lang="pt-BR" altLang="pt-BR" sz="3200" dirty="0" smtClean="0"/>
              <a:t>Experimental - Enfileirar</a:t>
            </a:r>
            <a:endParaRPr lang="pt-BR" altLang="pt-BR" sz="3200" dirty="0"/>
          </a:p>
        </p:txBody>
      </p:sp>
      <p:graphicFrame>
        <p:nvGraphicFramePr>
          <p:cNvPr id="133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06447"/>
              </p:ext>
            </p:extLst>
          </p:nvPr>
        </p:nvGraphicFramePr>
        <p:xfrm>
          <a:off x="600075" y="2198688"/>
          <a:ext cx="9074150" cy="4615016"/>
        </p:xfrm>
        <a:graphic>
          <a:graphicData uri="http://schemas.openxmlformats.org/drawingml/2006/table">
            <a:tbl>
              <a:tblPr/>
              <a:tblGrid>
                <a:gridCol w="4535488"/>
                <a:gridCol w="4538662"/>
              </a:tblGrid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Amostras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Tempo de Execução (milisegundos)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9</a:t>
                      </a:r>
                      <a:endParaRPr lang="pt-BR" dirty="0"/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27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60000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67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70000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102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80000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143</a:t>
                      </a: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90000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201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100000</a:t>
                      </a:r>
                      <a:endPara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247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 dirty="0" smtClean="0"/>
              <a:t>Análise Experimental - Enfileirar</a:t>
            </a:r>
            <a:endParaRPr lang="pt-BR" altLang="pt-BR" sz="3200" dirty="0"/>
          </a:p>
        </p:txBody>
      </p:sp>
      <p:pic>
        <p:nvPicPr>
          <p:cNvPr id="14340" name="Picture 4" descr="C:\Users\Pedro Carrano\Downloads\TDA - Fila\Gráficos\enfileir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" y="2339677"/>
            <a:ext cx="10035423" cy="33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7019925" cy="1247775"/>
          </a:xfrm>
          <a:ln/>
        </p:spPr>
        <p:txBody>
          <a:bodyPr tIns="3636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 dirty="0" smtClean="0"/>
              <a:t>Análise Experimental - </a:t>
            </a:r>
            <a:r>
              <a:rPr lang="pt-BR" altLang="pt-BR" sz="3200" dirty="0" err="1" smtClean="0"/>
              <a:t>Desenfileirar</a:t>
            </a:r>
            <a:endParaRPr lang="pt-BR" altLang="pt-BR" sz="3200" dirty="0"/>
          </a:p>
        </p:txBody>
      </p:sp>
      <p:graphicFrame>
        <p:nvGraphicFramePr>
          <p:cNvPr id="16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23540"/>
              </p:ext>
            </p:extLst>
          </p:nvPr>
        </p:nvGraphicFramePr>
        <p:xfrm>
          <a:off x="460375" y="2201863"/>
          <a:ext cx="9074150" cy="4591056"/>
        </p:xfrm>
        <a:graphic>
          <a:graphicData uri="http://schemas.openxmlformats.org/drawingml/2006/table">
            <a:tbl>
              <a:tblPr/>
              <a:tblGrid>
                <a:gridCol w="4535488"/>
                <a:gridCol w="4538662"/>
              </a:tblGrid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Amostras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Tempo de Execução (milisegundos)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14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78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134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250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60000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305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70000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340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80000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397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90000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457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100000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5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31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2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9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6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3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313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512</a:t>
                      </a:r>
                    </a:p>
                  </a:txBody>
                  <a:tcPr marL="90000" marR="90000" marT="85428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240</Words>
  <Application>Microsoft Office PowerPoint</Application>
  <PresentationFormat>Personalizar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Times New Roman</vt:lpstr>
      <vt:lpstr>Arial</vt:lpstr>
      <vt:lpstr>Droid Sans Fallback</vt:lpstr>
      <vt:lpstr>DejaVu Sans</vt:lpstr>
      <vt:lpstr>Wingdings</vt:lpstr>
      <vt:lpstr>Symbol</vt:lpstr>
      <vt:lpstr>Courier 10 Pitch</vt:lpstr>
      <vt:lpstr>Courier New</vt:lpstr>
      <vt:lpstr>Tema do Office</vt:lpstr>
      <vt:lpstr>Tema do Office</vt:lpstr>
      <vt:lpstr>Apresentação do PowerPoint</vt:lpstr>
      <vt:lpstr>Sumário </vt:lpstr>
      <vt:lpstr>Fila </vt:lpstr>
      <vt:lpstr>Fila </vt:lpstr>
      <vt:lpstr>Fila - Métodos</vt:lpstr>
      <vt:lpstr>Fila – Métodos Auxiliares</vt:lpstr>
      <vt:lpstr>Análise Experimental - Enfileirar</vt:lpstr>
      <vt:lpstr>Análise Experimental - Enfileirar</vt:lpstr>
      <vt:lpstr>Análise Experimental - Desenfileirar</vt:lpstr>
      <vt:lpstr>Análise Experimental - Desenfileirar</vt:lpstr>
      <vt:lpstr>Análise Experimental – Limpar Fila</vt:lpstr>
      <vt:lpstr>Análise Experimental – Limpar Fila</vt:lpstr>
      <vt:lpstr>Análise Experimental – Ordenar</vt:lpstr>
      <vt:lpstr>Análise Experimental – Ordenar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Carrano</dc:creator>
  <cp:lastModifiedBy>Pedro Carrano</cp:lastModifiedBy>
  <cp:revision>22</cp:revision>
  <cp:lastPrinted>1601-01-01T00:00:00Z</cp:lastPrinted>
  <dcterms:created xsi:type="dcterms:W3CDTF">2014-11-04T03:20:52Z</dcterms:created>
  <dcterms:modified xsi:type="dcterms:W3CDTF">2014-11-11T05:13:58Z</dcterms:modified>
</cp:coreProperties>
</file>