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90" r:id="rId8"/>
    <p:sldId id="261" r:id="rId9"/>
    <p:sldId id="262" r:id="rId10"/>
    <p:sldId id="263" r:id="rId11"/>
    <p:sldId id="264" r:id="rId12"/>
    <p:sldId id="291" r:id="rId13"/>
    <p:sldId id="265" r:id="rId14"/>
    <p:sldId id="266" r:id="rId15"/>
    <p:sldId id="267" r:id="rId16"/>
    <p:sldId id="268" r:id="rId17"/>
    <p:sldId id="29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1" r:id="rId33"/>
    <p:sldId id="285" r:id="rId34"/>
    <p:sldId id="286" r:id="rId35"/>
    <p:sldId id="287" r:id="rId36"/>
    <p:sldId id="288" r:id="rId37"/>
    <p:sldId id="289" r:id="rId3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1pPr>
    <a:lvl2pPr marL="742950" indent="-28575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2pPr>
    <a:lvl3pPr marL="11430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3pPr>
    <a:lvl4pPr marL="16002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4pPr>
    <a:lvl5pPr marL="20574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>
        <p:scale>
          <a:sx n="70" d="100"/>
          <a:sy n="70" d="100"/>
        </p:scale>
        <p:origin x="-1170" y="2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8225" cy="3440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2C759BD6-1D29-4D18-986F-2C8E23A29A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8037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7D8EDF-4370-45E5-90B3-5BDB66FD1B10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170732-A62C-4626-8155-AD003A1AC166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FEBFE2E-304D-4A0B-8701-A59DCB1F5E07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BCAC47-E7A0-43B1-A1A3-6C668614A25F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D47DACC-22E9-447E-BD0B-E801E18A35A8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DECB92-E4A8-4054-A7E2-C7D2B830D66F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85900" y="900113"/>
            <a:ext cx="4587875" cy="34401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C759BD6-1D29-4D18-986F-2C8E23A29AAE}" type="slidenum">
              <a:rPr lang="pt-BR" altLang="pt-BR" smtClean="0"/>
              <a:pPr>
                <a:defRPr/>
              </a:pPr>
              <a:t>32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5F4B8E-12B3-4304-A9FC-031999FA7DE6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F636C4-2D9C-4D98-8740-962F242641B3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F26E15-3112-446F-858D-2C5D7E04DDCA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93073A-DC5A-4D21-85F3-F336E21DE92E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359E61C-1768-4C19-882B-4CD68921DCA2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4E4DEC5-0128-46CC-ADD8-D9F37EE319A9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3C719-6BA4-4BEB-99B9-5E22292E66FB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7687C9-D8C2-4B39-9C3C-756B4F9A0A6B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E9A16-F0F8-43B1-BD4B-E233FA0388F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AA9AC-EC10-4BDD-A024-379436A5C6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318B-2DB9-425F-A264-D1E7EA3AA49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9D2BD-A562-43C7-A810-608137B1AB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9C9B8-7C1C-427D-A3CB-96D2A7D815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CA99D-8E37-4303-95BD-F47253BA4D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824038"/>
            <a:ext cx="4459287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824038"/>
            <a:ext cx="4459288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28FD-EFD5-4E19-925B-4F32C27D40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80235-5102-4D9A-B1AB-C0DEBC3365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3DCA6-C93F-4182-AA7A-6A155C48DC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86CC0-674E-45E5-9C41-FF752B20F6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C2452-15EF-4670-BBF7-8CF835470A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EDF2C-25F0-4CAB-9341-B2BB5484F0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EFF3-A1D7-4CC5-99B6-D9ECAED85B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1C487-71E9-4B73-834A-6F3782E6E2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7263" y="287338"/>
            <a:ext cx="2266950" cy="59197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287338"/>
            <a:ext cx="6651625" cy="59197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70AA1-CDAF-43FF-A204-E2184073CE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287338"/>
            <a:ext cx="7018337" cy="12461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157EC-378E-49EA-BF68-2885B611F7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D862-5793-4E82-98B9-779F653EDF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59B20-3F60-4FF0-95A9-D1CBB7A88F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1A787-9F66-40A8-B0BA-BECE453E012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6E179-B891-4D04-A5F1-E95F0F0740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704A-2A5D-47F9-9829-51FCDD434A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CEFFE-3923-47AD-92DD-754B71D6BF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8E91A-CF01-40BD-8234-FB6441F190F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419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D038C884-08A9-4276-96F8-28A2E56867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58738" y="107950"/>
            <a:ext cx="7794626" cy="160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87338"/>
            <a:ext cx="7018337" cy="1246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24038"/>
            <a:ext cx="9070975" cy="4383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3477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C9A6222F-F6E4-42C1-B221-2D644AD95D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3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4000"/>
        </a:lnSpc>
        <a:spcBef>
          <a:spcPct val="0"/>
        </a:spcBef>
        <a:spcAft>
          <a:spcPts val="2038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4000"/>
        </a:lnSpc>
        <a:spcBef>
          <a:spcPct val="0"/>
        </a:spcBef>
        <a:spcAft>
          <a:spcPts val="1638"/>
        </a:spcAft>
        <a:buClr>
          <a:srgbClr val="000000"/>
        </a:buClr>
        <a:buSzPct val="100000"/>
        <a:buFont typeface="Times New Roman" pitchFamily="16" charset="0"/>
        <a:defRPr sz="41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1225"/>
        </a:spcAft>
        <a:buClr>
          <a:srgbClr val="000000"/>
        </a:buClr>
        <a:buSzPct val="100000"/>
        <a:buFont typeface="Times New Roman" pitchFamily="16" charset="0"/>
        <a:defRPr sz="35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813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40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4000"/>
        </a:lnSpc>
        <a:spcBef>
          <a:spcPct val="0"/>
        </a:spcBef>
        <a:spcAft>
          <a:spcPts val="40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4000"/>
        </a:lnSpc>
        <a:spcBef>
          <a:spcPct val="0"/>
        </a:spcBef>
        <a:spcAft>
          <a:spcPts val="40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4000"/>
        </a:lnSpc>
        <a:spcBef>
          <a:spcPct val="0"/>
        </a:spcBef>
        <a:spcAft>
          <a:spcPts val="40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4000"/>
        </a:lnSpc>
        <a:spcBef>
          <a:spcPct val="0"/>
        </a:spcBef>
        <a:spcAft>
          <a:spcPts val="40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4000" smtClean="0">
                <a:latin typeface="Century Schoolbook L" pitchFamily="16" charset="0"/>
              </a:rPr>
              <a:t>Algoritmo de Ordenação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24038"/>
            <a:ext cx="9072562" cy="4384675"/>
          </a:xfrm>
        </p:spPr>
        <p:txBody>
          <a:bodyPr tIns="0" anchor="ctr"/>
          <a:lstStyle/>
          <a:p>
            <a:pPr marL="0" indent="0" algn="ctr" eaLnBrk="1">
              <a:lnSpc>
                <a:spcPct val="108000"/>
              </a:lnSpc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4000" smtClean="0">
              <a:latin typeface="Century Schoolbook L" pitchFamily="16" charset="0"/>
            </a:endParaRPr>
          </a:p>
          <a:p>
            <a:pPr marL="0" indent="0" algn="ctr" eaLnBrk="1">
              <a:lnSpc>
                <a:spcPct val="108000"/>
              </a:lnSpc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4000" smtClean="0">
              <a:latin typeface="Century Schoolbook L" pitchFamily="16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200" smtClean="0"/>
              <a:t>Componentes:</a:t>
            </a:r>
          </a:p>
          <a:p>
            <a:pPr marL="0" indent="0" algn="ctr" eaLnBrk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2200" smtClean="0"/>
          </a:p>
          <a:p>
            <a:pPr marL="0" indent="0" algn="ctr" eaLnBrk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200" smtClean="0"/>
              <a:t>Antônio Azevedo</a:t>
            </a:r>
          </a:p>
          <a:p>
            <a:pPr marL="0" indent="0" algn="ctr" eaLnBrk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200" smtClean="0"/>
              <a:t>Ícaro Pereira</a:t>
            </a:r>
          </a:p>
          <a:p>
            <a:pPr marL="0" indent="0" algn="ctr" eaLnBrk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200" smtClean="0"/>
              <a:t>Pedro Carrano</a:t>
            </a:r>
          </a:p>
          <a:p>
            <a:pPr marL="0" indent="0" algn="ctr" eaLnBrk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200" smtClean="0"/>
              <a:t>Tiago Severo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Selection Sort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b="1" dirty="0" smtClean="0"/>
              <a:t>Vantagens: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Funciona muito bem para listas pequenas e é de fácil </a:t>
            </a:r>
            <a:r>
              <a:rPr lang="pt-BR" altLang="pt-BR" sz="3600" dirty="0" smtClean="0"/>
              <a:t>implementação</a:t>
            </a:r>
            <a:r>
              <a:rPr lang="pt-BR" altLang="pt-BR" sz="3600" dirty="0" smtClean="0"/>
              <a:t>.</a:t>
            </a:r>
          </a:p>
          <a:p>
            <a:pPr marL="431800" indent="-323850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b="1" dirty="0" smtClean="0"/>
              <a:t>Desvantagens: 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Número muito grande de movimentações e ordem de complexidade quadrática.	</a:t>
            </a:r>
          </a:p>
          <a:p>
            <a:pPr marL="431800" indent="-323850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44" y="2555701"/>
            <a:ext cx="6491231" cy="3350765"/>
          </a:xfrm>
        </p:spPr>
      </p:pic>
    </p:spTree>
    <p:extLst>
      <p:ext uri="{BB962C8B-B14F-4D97-AF65-F5344CB8AC3E}">
        <p14:creationId xmlns:p14="http://schemas.microsoft.com/office/powerpoint/2010/main" val="204599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Selection Sort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</p:spPr>
        <p:txBody>
          <a:bodyPr tIns="10080"/>
          <a:lstStyle/>
          <a:p>
            <a:pPr marL="431800" indent="-32385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void selectionSort(int *ptr){</a:t>
            </a:r>
          </a:p>
          <a:p>
            <a:pPr marL="863600" lvl="1" indent="-32385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int i, j, aux;</a:t>
            </a:r>
          </a:p>
          <a:p>
            <a:pPr marL="863600" lvl="1" indent="-32385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for(i=0;i&lt;4;i++){</a:t>
            </a:r>
          </a:p>
          <a:p>
            <a:pPr marL="1295400" lvl="2" indent="-287338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for(j=i+1;j&lt;5;j++)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if(ptr[i]&gt;ptr[j]){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aux = ptr[i];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ptr[i]=ptr[j];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ptr[j]= aux;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}</a:t>
            </a:r>
          </a:p>
          <a:p>
            <a:pPr marL="863600" lvl="1" indent="-32385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Bubble Sort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mtClean="0"/>
          </a:p>
          <a:p>
            <a:pPr marL="431800" indent="-323850" algn="just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smtClean="0"/>
              <a:t>O Bubble-Sort é um algoritmo de ordenação. A finalidade deste algoritmo é percorrer o vetor um númerode vezes com a finalidade de posicionar o maior elemento na última posição da fila.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mtClean="0"/>
              <a:t>Bubble Sort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b="1" dirty="0" smtClean="0"/>
              <a:t>Complexidade :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PIOR CASO: O(n²)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CASO </a:t>
            </a:r>
            <a:r>
              <a:rPr lang="pt-BR" altLang="pt-BR" sz="3600" dirty="0" smtClean="0"/>
              <a:t>- MÉDIO: O(n²)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MELHOR </a:t>
            </a:r>
            <a:r>
              <a:rPr lang="pt-BR" altLang="pt-BR" sz="3600" dirty="0" smtClean="0"/>
              <a:t>CASO: O(n)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Bubble Sort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mtClean="0"/>
              <a:t>Vantagens: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mtClean="0"/>
              <a:t>Simples de implementar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mtClean="0"/>
              <a:t>Desvantagens: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mtClean="0"/>
              <a:t>Lento quando a lista a ser ordenada contém muitos itens.</a:t>
            </a:r>
          </a:p>
          <a:p>
            <a:pPr marL="431800" indent="-323850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4" y="1824038"/>
            <a:ext cx="7484963" cy="4383087"/>
          </a:xfrm>
        </p:spPr>
      </p:pic>
    </p:spTree>
    <p:extLst>
      <p:ext uri="{BB962C8B-B14F-4D97-AF65-F5344CB8AC3E}">
        <p14:creationId xmlns:p14="http://schemas.microsoft.com/office/powerpoint/2010/main" val="119831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4463"/>
            <a:ext cx="9070975" cy="922337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mtClean="0"/>
              <a:t>Bubble Sort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152525"/>
            <a:ext cx="9070975" cy="6264275"/>
          </a:xfrm>
        </p:spPr>
        <p:txBody>
          <a:bodyPr tIns="10080"/>
          <a:lstStyle/>
          <a:p>
            <a:pPr marL="431800" indent="-32385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2000" smtClean="0">
              <a:latin typeface="Courier New" pitchFamily="49" charset="0"/>
            </a:endParaRPr>
          </a:p>
          <a:p>
            <a:pPr marL="431800" indent="-32385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2000" smtClean="0">
              <a:latin typeface="Courier New" pitchFamily="49" charset="0"/>
            </a:endParaRPr>
          </a:p>
          <a:p>
            <a:pPr marL="431800" indent="-323850" eaLnBrk="1">
              <a:lnSpc>
                <a:spcPct val="96000"/>
              </a:lnSpc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void bubbleSort(int *p){</a:t>
            </a:r>
          </a:p>
          <a:p>
            <a:pPr marL="863600" lvl="1" indent="-32385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int  i ,  j,  aux, flag=0, cont=0;</a:t>
            </a:r>
          </a:p>
          <a:p>
            <a:pPr marL="1295400" lvl="2" indent="-287338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for(i=0;i&lt;n;i++){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for(j=1;j&lt;20;j++){	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if(p[j-1]&gt;p[j]){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aux = p[j-1];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p[j-1]=p[j];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p[j] = aux;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flag = 1;			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}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}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if(flag == 0)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break;		</a:t>
            </a:r>
          </a:p>
          <a:p>
            <a:pPr marL="1295400" lvl="2" indent="-287338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}</a:t>
            </a:r>
          </a:p>
          <a:p>
            <a:pPr marL="431800" indent="-32385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000" smtClean="0">
                <a:latin typeface="Courier New" pitchFamily="49" charset="0"/>
              </a:rPr>
              <a:t>}</a:t>
            </a:r>
          </a:p>
          <a:p>
            <a:pPr marL="431800" indent="-32385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15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smtClean="0"/>
              <a:t>Shell Sort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pt-BR" smtClean="0"/>
              <a:t>  </a:t>
            </a:r>
            <a:r>
              <a:rPr lang="pt-BR" sz="3600" smtClean="0"/>
              <a:t>Shell Sort é um algoritmo de ordenação que funciona considerando o array em vários segmentos sendo aplicado o método da inserção direta em cada um deles. Ou seja, o algoritmo percorre o array varias vezes dividindo o grupo maior em menores.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smtClean="0"/>
              <a:t>Shell Sort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pt-BR" smtClean="0"/>
              <a:t>Complexidade:</a:t>
            </a:r>
          </a:p>
          <a:p>
            <a:pPr eaLnBrk="1"/>
            <a:r>
              <a:rPr lang="pt-BR" sz="2800" b="1" smtClean="0"/>
              <a:t>Pior caso: </a:t>
            </a:r>
            <a:r>
              <a:rPr lang="pt-BR" sz="2800" smtClean="0"/>
              <a:t>Depende da sequencia do gap. Melhor conhecido é </a:t>
            </a:r>
            <a:r>
              <a:rPr lang="pt-BR" sz="2800" i="1" smtClean="0"/>
              <a:t>O(nlog²n).</a:t>
            </a:r>
          </a:p>
          <a:p>
            <a:pPr eaLnBrk="1"/>
            <a:r>
              <a:rPr lang="pt-BR" sz="2800" b="1" smtClean="0"/>
              <a:t>Caso médio: </a:t>
            </a:r>
            <a:r>
              <a:rPr lang="pt-BR" sz="2800" smtClean="0"/>
              <a:t>Depende da sequencia do gap.</a:t>
            </a:r>
          </a:p>
          <a:p>
            <a:pPr eaLnBrk="1"/>
            <a:r>
              <a:rPr lang="pt-BR" sz="2800" b="1" smtClean="0"/>
              <a:t>Melhor caso: </a:t>
            </a:r>
            <a:r>
              <a:rPr lang="pt-BR" sz="2800" i="1" smtClean="0"/>
              <a:t>O(n).</a:t>
            </a:r>
          </a:p>
          <a:p>
            <a:pPr eaLnBrk="1"/>
            <a:endParaRPr lang="pt-BR" sz="2800" i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Sumário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800" dirty="0" err="1" smtClean="0"/>
              <a:t>Insertion</a:t>
            </a:r>
            <a:r>
              <a:rPr lang="pt-BR" altLang="pt-BR" sz="3800" dirty="0" smtClean="0"/>
              <a:t> </a:t>
            </a:r>
            <a:r>
              <a:rPr lang="pt-BR" altLang="pt-BR" sz="3800" dirty="0" err="1" smtClean="0"/>
              <a:t>Sort</a:t>
            </a:r>
            <a:endParaRPr lang="pt-BR" altLang="pt-BR" sz="38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800" dirty="0" err="1" smtClean="0"/>
              <a:t>Selection</a:t>
            </a:r>
            <a:r>
              <a:rPr lang="pt-BR" altLang="pt-BR" sz="3800" dirty="0" smtClean="0"/>
              <a:t> </a:t>
            </a:r>
            <a:r>
              <a:rPr lang="pt-BR" altLang="pt-BR" sz="3800" dirty="0" err="1" smtClean="0"/>
              <a:t>Sort</a:t>
            </a:r>
            <a:endParaRPr lang="pt-BR" altLang="pt-BR" sz="38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800" dirty="0" err="1" smtClean="0"/>
              <a:t>Bubble</a:t>
            </a:r>
            <a:r>
              <a:rPr lang="pt-BR" altLang="pt-BR" sz="3800" dirty="0" smtClean="0"/>
              <a:t> </a:t>
            </a:r>
            <a:r>
              <a:rPr lang="pt-BR" altLang="pt-BR" sz="3800" dirty="0" err="1" smtClean="0"/>
              <a:t>Sort</a:t>
            </a:r>
            <a:endParaRPr lang="pt-BR" altLang="pt-BR" sz="38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800" dirty="0" smtClean="0"/>
              <a:t>Shell </a:t>
            </a:r>
            <a:r>
              <a:rPr lang="pt-BR" altLang="pt-BR" sz="3800" dirty="0" err="1" smtClean="0"/>
              <a:t>Sort</a:t>
            </a:r>
            <a:endParaRPr lang="pt-BR" altLang="pt-BR" sz="38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800" dirty="0" err="1" smtClean="0"/>
              <a:t>Comb</a:t>
            </a:r>
            <a:r>
              <a:rPr lang="pt-BR" altLang="pt-BR" sz="3800" dirty="0" smtClean="0"/>
              <a:t> </a:t>
            </a:r>
            <a:r>
              <a:rPr lang="pt-BR" altLang="pt-BR" sz="3800" dirty="0" err="1" smtClean="0"/>
              <a:t>Sort</a:t>
            </a:r>
            <a:endParaRPr lang="pt-BR" altLang="pt-BR" sz="38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800" dirty="0" smtClean="0"/>
              <a:t>Merge </a:t>
            </a:r>
            <a:r>
              <a:rPr lang="pt-BR" altLang="pt-BR" sz="3800" dirty="0" err="1" smtClean="0"/>
              <a:t>Sort</a:t>
            </a:r>
            <a:endParaRPr lang="pt-BR" altLang="pt-BR" sz="38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800" dirty="0" err="1" smtClean="0"/>
              <a:t>Quick</a:t>
            </a:r>
            <a:r>
              <a:rPr lang="pt-BR" altLang="pt-BR" sz="3800" dirty="0" smtClean="0"/>
              <a:t> </a:t>
            </a:r>
            <a:r>
              <a:rPr lang="pt-BR" altLang="pt-BR" sz="3800" dirty="0" err="1" smtClean="0"/>
              <a:t>Sort</a:t>
            </a:r>
            <a:endParaRPr lang="pt-BR" altLang="pt-BR" sz="3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smtClean="0"/>
              <a:t>Shell Sort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pt-BR" smtClean="0"/>
              <a:t>Vantagens:</a:t>
            </a:r>
          </a:p>
          <a:p>
            <a:pPr eaLnBrk="1"/>
            <a:r>
              <a:rPr lang="pt-BR" sz="3200" smtClean="0"/>
              <a:t>   Possui uma boa eficiência para sequências pequenas e medianas.</a:t>
            </a:r>
          </a:p>
          <a:p>
            <a:pPr eaLnBrk="1"/>
            <a:r>
              <a:rPr lang="pt-BR" sz="4800" smtClean="0"/>
              <a:t>Desvantagens:</a:t>
            </a:r>
          </a:p>
          <a:p>
            <a:pPr eaLnBrk="1"/>
            <a:r>
              <a:rPr lang="pt-BR" sz="3200" smtClean="0"/>
              <a:t>	O tempo de execução do algoritmo é sensível à ordem inicial do arquivo. </a:t>
            </a:r>
          </a:p>
          <a:p>
            <a:pPr eaLnBrk="1"/>
            <a:endParaRPr lang="pt-BR" sz="32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smtClean="0"/>
              <a:t>Shell Sort	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03238" y="1835150"/>
            <a:ext cx="9070975" cy="5484813"/>
          </a:xfrm>
        </p:spPr>
        <p:txBody>
          <a:bodyPr/>
          <a:lstStyle/>
          <a:p>
            <a:pPr eaLnBrk="1"/>
            <a:r>
              <a:rPr lang="pt-BR" sz="3200" dirty="0" smtClean="0"/>
              <a:t>Código em C</a:t>
            </a:r>
          </a:p>
          <a:p>
            <a:pPr eaLnBrk="1">
              <a:spcAft>
                <a:spcPct val="0"/>
              </a:spcAft>
            </a:pPr>
            <a:r>
              <a:rPr lang="pt-BR" sz="1600" dirty="0" err="1" smtClean="0">
                <a:solidFill>
                  <a:srgbClr val="FF0000"/>
                </a:solidFill>
              </a:rPr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shellSort</a:t>
            </a:r>
            <a:r>
              <a:rPr lang="pt-BR" sz="1600" dirty="0" smtClean="0"/>
              <a:t>(</a:t>
            </a:r>
            <a:r>
              <a:rPr lang="pt-BR" sz="1600" dirty="0" err="1" smtClean="0">
                <a:solidFill>
                  <a:srgbClr val="0070C0"/>
                </a:solidFill>
              </a:rPr>
              <a:t>in</a:t>
            </a:r>
            <a:r>
              <a:rPr lang="pt-BR" sz="1600" dirty="0" err="1" smtClean="0"/>
              <a:t>t</a:t>
            </a:r>
            <a:r>
              <a:rPr lang="pt-BR" sz="1600" dirty="0" smtClean="0"/>
              <a:t> *</a:t>
            </a:r>
            <a:r>
              <a:rPr lang="pt-BR" sz="1600" dirty="0" err="1" smtClean="0"/>
              <a:t>vet</a:t>
            </a:r>
            <a:r>
              <a:rPr lang="pt-BR" sz="1600" dirty="0" smtClean="0"/>
              <a:t>, </a:t>
            </a:r>
            <a:r>
              <a:rPr lang="pt-BR" sz="1600" dirty="0" err="1" smtClean="0">
                <a:solidFill>
                  <a:srgbClr val="0070C0"/>
                </a:solidFill>
              </a:rPr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size</a:t>
            </a:r>
            <a:r>
              <a:rPr lang="pt-BR" sz="1600" dirty="0" smtClean="0"/>
              <a:t>) {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err="1" smtClean="0">
                <a:solidFill>
                  <a:srgbClr val="0070C0"/>
                </a:solidFill>
              </a:rPr>
              <a:t>int</a:t>
            </a:r>
            <a:r>
              <a:rPr lang="pt-BR" sz="1600" dirty="0" smtClean="0"/>
              <a:t> i , j , </a:t>
            </a:r>
            <a:r>
              <a:rPr lang="pt-BR" sz="1600" dirty="0" err="1" smtClean="0"/>
              <a:t>value</a:t>
            </a:r>
            <a:r>
              <a:rPr lang="pt-BR" sz="1600" dirty="0" smtClean="0"/>
              <a:t>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err="1" smtClean="0">
                <a:solidFill>
                  <a:srgbClr val="0070C0"/>
                </a:solidFill>
              </a:rPr>
              <a:t>in</a:t>
            </a:r>
            <a:r>
              <a:rPr lang="pt-BR" sz="1600" dirty="0" err="1" smtClean="0"/>
              <a:t>t</a:t>
            </a:r>
            <a:r>
              <a:rPr lang="pt-BR" sz="1600" dirty="0" smtClean="0"/>
              <a:t> </a:t>
            </a:r>
            <a:r>
              <a:rPr lang="pt-BR" sz="1600" dirty="0" err="1" smtClean="0"/>
              <a:t>gap</a:t>
            </a:r>
            <a:r>
              <a:rPr lang="pt-BR" sz="1600" dirty="0" smtClean="0"/>
              <a:t> = 1;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err="1" smtClean="0">
                <a:solidFill>
                  <a:srgbClr val="00B050"/>
                </a:solidFill>
              </a:rPr>
              <a:t>while</a:t>
            </a:r>
            <a:r>
              <a:rPr lang="pt-BR" sz="1600" dirty="0" smtClean="0"/>
              <a:t>(</a:t>
            </a:r>
            <a:r>
              <a:rPr lang="pt-BR" sz="1600" dirty="0" err="1" smtClean="0"/>
              <a:t>gap</a:t>
            </a:r>
            <a:r>
              <a:rPr lang="pt-BR" sz="1600" dirty="0" smtClean="0"/>
              <a:t> &lt; </a:t>
            </a:r>
            <a:r>
              <a:rPr lang="pt-BR" sz="1600" dirty="0" err="1" smtClean="0"/>
              <a:t>size</a:t>
            </a:r>
            <a:r>
              <a:rPr lang="pt-BR" sz="1600" dirty="0" smtClean="0"/>
              <a:t>) {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err="1" smtClean="0"/>
              <a:t>gap</a:t>
            </a:r>
            <a:r>
              <a:rPr lang="pt-BR" sz="1600" dirty="0" smtClean="0"/>
              <a:t> = 3*</a:t>
            </a:r>
            <a:r>
              <a:rPr lang="pt-BR" sz="1600" dirty="0" err="1" smtClean="0"/>
              <a:t>gap</a:t>
            </a:r>
            <a:r>
              <a:rPr lang="pt-BR" sz="1600" dirty="0" smtClean="0"/>
              <a:t>+1;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}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err="1" smtClean="0">
                <a:solidFill>
                  <a:srgbClr val="00B050"/>
                </a:solidFill>
              </a:rPr>
              <a:t>while</a:t>
            </a:r>
            <a:r>
              <a:rPr lang="pt-BR" sz="1600" dirty="0" smtClean="0"/>
              <a:t> ( </a:t>
            </a:r>
            <a:r>
              <a:rPr lang="pt-BR" sz="1600" dirty="0" err="1" smtClean="0"/>
              <a:t>gap</a:t>
            </a:r>
            <a:r>
              <a:rPr lang="pt-BR" sz="1600" dirty="0" smtClean="0"/>
              <a:t> &gt; 1) {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</a:t>
            </a:r>
            <a:r>
              <a:rPr lang="pt-BR" sz="1600" dirty="0" err="1" smtClean="0"/>
              <a:t>gap</a:t>
            </a:r>
            <a:r>
              <a:rPr lang="pt-BR" sz="1600" dirty="0" smtClean="0"/>
              <a:t> /= 3;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</a:t>
            </a:r>
            <a:r>
              <a:rPr lang="pt-BR" sz="1600" dirty="0" smtClean="0">
                <a:solidFill>
                  <a:srgbClr val="00B050"/>
                </a:solidFill>
              </a:rPr>
              <a:t>for</a:t>
            </a:r>
            <a:r>
              <a:rPr lang="pt-BR" sz="1600" dirty="0" smtClean="0"/>
              <a:t>(i = </a:t>
            </a:r>
            <a:r>
              <a:rPr lang="pt-BR" sz="1600" dirty="0" err="1" smtClean="0"/>
              <a:t>gap</a:t>
            </a:r>
            <a:r>
              <a:rPr lang="pt-BR" sz="1600" dirty="0" smtClean="0"/>
              <a:t>; i &lt; </a:t>
            </a:r>
            <a:r>
              <a:rPr lang="pt-BR" sz="1600" dirty="0" err="1" smtClean="0"/>
              <a:t>size</a:t>
            </a:r>
            <a:r>
              <a:rPr lang="pt-BR" sz="1600" dirty="0" smtClean="0"/>
              <a:t>; i++) {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	</a:t>
            </a:r>
            <a:r>
              <a:rPr lang="pt-BR" sz="1600" dirty="0" err="1" smtClean="0"/>
              <a:t>value</a:t>
            </a:r>
            <a:r>
              <a:rPr lang="pt-BR" sz="1600" dirty="0" smtClean="0"/>
              <a:t> = </a:t>
            </a:r>
            <a:r>
              <a:rPr lang="pt-BR" sz="1600" dirty="0" err="1" smtClean="0"/>
              <a:t>vet</a:t>
            </a:r>
            <a:r>
              <a:rPr lang="pt-BR" sz="1600" dirty="0" smtClean="0"/>
              <a:t>[i];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	j = i - </a:t>
            </a:r>
            <a:r>
              <a:rPr lang="pt-BR" sz="1600" dirty="0" err="1" smtClean="0"/>
              <a:t>gap</a:t>
            </a:r>
            <a:r>
              <a:rPr lang="pt-BR" sz="1600" dirty="0" smtClean="0"/>
              <a:t>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	</a:t>
            </a:r>
            <a:r>
              <a:rPr lang="pt-BR" sz="1600" dirty="0" err="1" smtClean="0">
                <a:solidFill>
                  <a:srgbClr val="00B050"/>
                </a:solidFill>
              </a:rPr>
              <a:t>while</a:t>
            </a:r>
            <a:r>
              <a:rPr lang="pt-BR" sz="1600" dirty="0" smtClean="0"/>
              <a:t> (j &gt;= 0 </a:t>
            </a:r>
            <a:r>
              <a:rPr lang="pt-BR" sz="1600" dirty="0" smtClean="0">
                <a:solidFill>
                  <a:srgbClr val="00B050"/>
                </a:solidFill>
              </a:rPr>
              <a:t>&amp;&amp;</a:t>
            </a:r>
            <a:r>
              <a:rPr lang="pt-BR" sz="1600" dirty="0" smtClean="0"/>
              <a:t> </a:t>
            </a:r>
            <a:r>
              <a:rPr lang="pt-BR" sz="1600" dirty="0" err="1" smtClean="0"/>
              <a:t>value</a:t>
            </a:r>
            <a:r>
              <a:rPr lang="pt-BR" sz="1600" dirty="0" smtClean="0"/>
              <a:t> &lt; </a:t>
            </a:r>
            <a:r>
              <a:rPr lang="pt-BR" sz="1600" dirty="0" err="1" smtClean="0"/>
              <a:t>vet</a:t>
            </a:r>
            <a:r>
              <a:rPr lang="pt-BR" sz="1600" dirty="0" smtClean="0"/>
              <a:t>[j]) {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		</a:t>
            </a:r>
            <a:r>
              <a:rPr lang="pt-BR" sz="1600" dirty="0" err="1" smtClean="0"/>
              <a:t>vet</a:t>
            </a:r>
            <a:r>
              <a:rPr lang="pt-BR" sz="1600" dirty="0" smtClean="0"/>
              <a:t> [j + </a:t>
            </a:r>
            <a:r>
              <a:rPr lang="pt-BR" sz="1600" dirty="0" err="1" smtClean="0"/>
              <a:t>gap</a:t>
            </a:r>
            <a:r>
              <a:rPr lang="pt-BR" sz="1600" dirty="0" smtClean="0"/>
              <a:t>] = </a:t>
            </a:r>
            <a:r>
              <a:rPr lang="pt-BR" sz="1600" dirty="0" err="1" smtClean="0"/>
              <a:t>vet</a:t>
            </a:r>
            <a:r>
              <a:rPr lang="pt-BR" sz="1600" dirty="0" smtClean="0"/>
              <a:t>[j];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		j -= </a:t>
            </a:r>
            <a:r>
              <a:rPr lang="pt-BR" sz="1600" dirty="0" err="1" smtClean="0"/>
              <a:t>gap</a:t>
            </a:r>
            <a:r>
              <a:rPr lang="pt-BR" sz="1600" dirty="0" smtClean="0"/>
              <a:t>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	}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	</a:t>
            </a:r>
            <a:r>
              <a:rPr lang="pt-BR" sz="1600" dirty="0" err="1" smtClean="0"/>
              <a:t>vet</a:t>
            </a:r>
            <a:r>
              <a:rPr lang="pt-BR" sz="1600" dirty="0" smtClean="0"/>
              <a:t> [j + </a:t>
            </a:r>
            <a:r>
              <a:rPr lang="pt-BR" sz="1600" dirty="0" err="1" smtClean="0"/>
              <a:t>gap</a:t>
            </a:r>
            <a:r>
              <a:rPr lang="pt-BR" sz="1600" dirty="0" smtClean="0"/>
              <a:t>] = </a:t>
            </a:r>
            <a:r>
              <a:rPr lang="pt-BR" sz="1600" dirty="0" err="1" smtClean="0"/>
              <a:t>value</a:t>
            </a:r>
            <a:r>
              <a:rPr lang="pt-BR" sz="1600" dirty="0" smtClean="0"/>
              <a:t>;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		} </a:t>
            </a:r>
          </a:p>
          <a:p>
            <a:pPr lvl="1" eaLnBrk="1">
              <a:spcAft>
                <a:spcPct val="0"/>
              </a:spcAft>
            </a:pPr>
            <a:r>
              <a:rPr lang="pt-BR" sz="1600" dirty="0" smtClean="0"/>
              <a:t>} </a:t>
            </a:r>
          </a:p>
          <a:p>
            <a:pPr eaLnBrk="1">
              <a:spcAft>
                <a:spcPct val="0"/>
              </a:spcAft>
            </a:pPr>
            <a:r>
              <a:rPr lang="pt-BR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smtClean="0"/>
              <a:t>Merge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5816" y="1691605"/>
            <a:ext cx="9070975" cy="5484813"/>
          </a:xfrm>
        </p:spPr>
        <p:txBody>
          <a:bodyPr/>
          <a:lstStyle/>
          <a:p>
            <a:pPr eaLnBrk="1"/>
            <a:endParaRPr lang="pt-BR" sz="3200" dirty="0" smtClean="0"/>
          </a:p>
          <a:p>
            <a:pPr eaLnBrk="1"/>
            <a:r>
              <a:rPr lang="pt-BR" sz="3200" dirty="0" err="1" smtClean="0"/>
              <a:t>Mergesort</a:t>
            </a:r>
            <a:r>
              <a:rPr lang="pt-BR" sz="3200" dirty="0" smtClean="0"/>
              <a:t> divide o vetor de entrada em dois subvetores com metade do tamanho do vetor original Cada um dos subvetores é ordenado recursivamente. Os dois subvetores são intercalados em um vetor temporário. </a:t>
            </a:r>
          </a:p>
          <a:p>
            <a:pPr eaLnBrk="1"/>
            <a:r>
              <a:rPr lang="pt-BR" sz="3200" dirty="0" err="1" smtClean="0"/>
              <a:t>Mergesort</a:t>
            </a:r>
            <a:r>
              <a:rPr lang="pt-BR" sz="3200" dirty="0" smtClean="0"/>
              <a:t> garante que os dois subproblemas têm tamanho n/2, mas requer alocação de memória para o vetor temporário.			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smtClean="0"/>
              <a:t>Merge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5816" y="1691605"/>
            <a:ext cx="9070975" cy="5484813"/>
          </a:xfrm>
        </p:spPr>
        <p:txBody>
          <a:bodyPr/>
          <a:lstStyle/>
          <a:p>
            <a:pPr eaLnBrk="1"/>
            <a:r>
              <a:rPr lang="pt-BR" sz="3200" dirty="0" smtClean="0"/>
              <a:t>	</a:t>
            </a:r>
          </a:p>
          <a:p>
            <a:pPr eaLnBrk="1"/>
            <a:r>
              <a:rPr lang="pt-BR" sz="3200" dirty="0" smtClean="0"/>
              <a:t>	Complexidade: 		</a:t>
            </a:r>
          </a:p>
          <a:p>
            <a:pPr eaLnBrk="1"/>
            <a:r>
              <a:rPr lang="pt-BR" sz="3200" dirty="0" smtClean="0"/>
              <a:t>		</a:t>
            </a:r>
            <a:r>
              <a:rPr lang="pt-BR" sz="3200" dirty="0" smtClean="0"/>
              <a:t>. PIOR </a:t>
            </a:r>
            <a:r>
              <a:rPr lang="pt-BR" sz="3200" dirty="0" smtClean="0"/>
              <a:t>CASO: O(</a:t>
            </a:r>
            <a:r>
              <a:rPr lang="pt-BR" sz="3200" dirty="0" err="1" smtClean="0"/>
              <a:t>nlog</a:t>
            </a:r>
            <a:r>
              <a:rPr lang="pt-BR" sz="3200" dirty="0" smtClean="0"/>
              <a:t> n)</a:t>
            </a:r>
          </a:p>
          <a:p>
            <a:pPr eaLnBrk="1"/>
            <a:r>
              <a:rPr lang="pt-BR" sz="3200" dirty="0" smtClean="0"/>
              <a:t> 		</a:t>
            </a:r>
            <a:r>
              <a:rPr lang="pt-BR" sz="3200" dirty="0" smtClean="0"/>
              <a:t>. CASO </a:t>
            </a:r>
            <a:r>
              <a:rPr lang="pt-BR" sz="3200" dirty="0" smtClean="0"/>
              <a:t>- MÉDIO: O(</a:t>
            </a:r>
            <a:r>
              <a:rPr lang="pt-BR" sz="3200" dirty="0" err="1" smtClean="0"/>
              <a:t>nlog</a:t>
            </a:r>
            <a:r>
              <a:rPr lang="pt-BR" sz="3200" dirty="0" smtClean="0"/>
              <a:t> n)</a:t>
            </a:r>
          </a:p>
          <a:p>
            <a:pPr eaLnBrk="1"/>
            <a:r>
              <a:rPr lang="pt-BR" sz="3200" dirty="0" smtClean="0"/>
              <a:t>		</a:t>
            </a:r>
            <a:r>
              <a:rPr lang="pt-BR" sz="3200" dirty="0" smtClean="0"/>
              <a:t>. MELHOR </a:t>
            </a:r>
            <a:r>
              <a:rPr lang="pt-BR" sz="3200" dirty="0" smtClean="0"/>
              <a:t>CASO: O(</a:t>
            </a:r>
            <a:r>
              <a:rPr lang="pt-BR" sz="3200" dirty="0" err="1" smtClean="0"/>
              <a:t>nlog</a:t>
            </a:r>
            <a:r>
              <a:rPr lang="pt-BR" sz="3200" dirty="0" smtClean="0"/>
              <a:t> n)</a:t>
            </a:r>
          </a:p>
          <a:p>
            <a:pPr eaLnBrk="1"/>
            <a:endParaRPr lang="pt-BR" sz="3200" dirty="0" smtClean="0"/>
          </a:p>
          <a:p>
            <a:pPr eaLnBrk="1"/>
            <a:r>
              <a:rPr lang="pt-BR" sz="3200" dirty="0" smtClean="0"/>
              <a:t>			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smtClean="0"/>
              <a:t>Merge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5816" y="1691605"/>
            <a:ext cx="9070975" cy="5484813"/>
          </a:xfrm>
        </p:spPr>
        <p:txBody>
          <a:bodyPr/>
          <a:lstStyle/>
          <a:p>
            <a:pPr eaLnBrk="1"/>
            <a:r>
              <a:rPr lang="pt-BR" sz="3200" dirty="0" smtClean="0"/>
              <a:t>Vantagens:			</a:t>
            </a:r>
          </a:p>
          <a:p>
            <a:pPr eaLnBrk="1"/>
            <a:r>
              <a:rPr lang="pt-BR" sz="3200" dirty="0" smtClean="0"/>
              <a:t>	   Algoritmo de ordenação de simples implementação e fácil entendimento utilizando chamadas recursivas.	</a:t>
            </a:r>
          </a:p>
          <a:p>
            <a:pPr eaLnBrk="1"/>
            <a:r>
              <a:rPr lang="pt-BR" sz="3200" dirty="0" smtClean="0"/>
              <a:t>Desvantagens: 		</a:t>
            </a:r>
          </a:p>
          <a:p>
            <a:pPr eaLnBrk="1"/>
            <a:r>
              <a:rPr lang="pt-BR" sz="3200" dirty="0" smtClean="0"/>
              <a:t>		Alto consumo de memória, pois utiliza memória auxiliar</a:t>
            </a:r>
          </a:p>
          <a:p>
            <a:pPr eaLnBrk="1"/>
            <a:r>
              <a:rPr lang="pt-BR" sz="3200" dirty="0" smtClean="0"/>
              <a:t>		Uso de funções recursivas			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smtClean="0"/>
              <a:t>Merge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5816" y="1691605"/>
            <a:ext cx="9070975" cy="5484813"/>
          </a:xfrm>
        </p:spPr>
        <p:txBody>
          <a:bodyPr/>
          <a:lstStyle/>
          <a:p>
            <a:pPr eaLnBrk="1"/>
            <a:r>
              <a:rPr lang="pt-BR" sz="3200" dirty="0" smtClean="0"/>
              <a:t>Vantagens:			</a:t>
            </a:r>
          </a:p>
          <a:p>
            <a:pPr eaLnBrk="1"/>
            <a:r>
              <a:rPr lang="pt-BR" sz="3200" dirty="0" smtClean="0"/>
              <a:t>	   Algoritmo de ordenação de simples implementação e fácil entendimento utilizando chamadas recursivas.	</a:t>
            </a:r>
          </a:p>
          <a:p>
            <a:pPr eaLnBrk="1"/>
            <a:r>
              <a:rPr lang="pt-BR" sz="3200" dirty="0" smtClean="0"/>
              <a:t>Desvantagens: 		</a:t>
            </a:r>
          </a:p>
          <a:p>
            <a:pPr eaLnBrk="1"/>
            <a:r>
              <a:rPr lang="pt-BR" sz="3200" dirty="0" smtClean="0"/>
              <a:t>		Alto consumo de memória, pois utiliza memória auxiliar</a:t>
            </a:r>
          </a:p>
          <a:p>
            <a:pPr eaLnBrk="1"/>
            <a:r>
              <a:rPr lang="pt-BR" sz="3200" dirty="0" smtClean="0"/>
              <a:t>		Uso de funções recursivas			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smtClean="0"/>
              <a:t>Merge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5816" y="1691605"/>
            <a:ext cx="9070975" cy="5484813"/>
          </a:xfrm>
        </p:spPr>
        <p:txBody>
          <a:bodyPr/>
          <a:lstStyle/>
          <a:p>
            <a:pPr eaLnBrk="1"/>
            <a:r>
              <a:rPr lang="pt-BR" sz="2000" dirty="0" smtClean="0"/>
              <a:t> </a:t>
            </a:r>
            <a:r>
              <a:rPr lang="pt-BR" sz="4000" dirty="0" smtClean="0"/>
              <a:t>Algoritmo:</a:t>
            </a:r>
            <a:endParaRPr lang="pt-BR" sz="2000" dirty="0" smtClean="0"/>
          </a:p>
          <a:p>
            <a:pPr eaLnBrk="1"/>
            <a:r>
              <a:rPr lang="pt-PT" sz="2000" dirty="0" smtClean="0"/>
              <a:t>P </a:t>
            </a:r>
            <a:r>
              <a:rPr lang="pt-PT" sz="2000" b="1" dirty="0" smtClean="0"/>
              <a:t>Merge_Sort</a:t>
            </a:r>
            <a:r>
              <a:rPr lang="pt-PT" sz="2000" dirty="0" smtClean="0"/>
              <a:t> (a, inicio, fim)</a:t>
            </a:r>
          </a:p>
          <a:p>
            <a:pPr eaLnBrk="1"/>
            <a:r>
              <a:rPr lang="pt-PT" sz="2000" dirty="0" smtClean="0"/>
              <a:t>Se inicio &lt; fim   //só faz se o array for mais do que um elemento</a:t>
            </a:r>
          </a:p>
          <a:p>
            <a:pPr eaLnBrk="1"/>
            <a:r>
              <a:rPr lang="pt-PT" sz="2000" dirty="0" smtClean="0"/>
              <a:t>Então meio </a:t>
            </a:r>
            <a:r>
              <a:rPr lang="pt-PT" sz="2000" dirty="0" smtClean="0">
                <a:sym typeface="Wingdings" pitchFamily="2" charset="2"/>
              </a:rPr>
              <a:t></a:t>
            </a:r>
            <a:r>
              <a:rPr lang="pt-PT" sz="2000" dirty="0" smtClean="0"/>
              <a:t> (inicio + fim) / 2                                              </a:t>
            </a:r>
          </a:p>
          <a:p>
            <a:pPr eaLnBrk="1"/>
            <a:r>
              <a:rPr lang="pt-PT" sz="2000" dirty="0" smtClean="0"/>
              <a:t>Merge_Sort (a, inicio, meio)  // faz a ordenação da primeira parte                        </a:t>
            </a:r>
          </a:p>
          <a:p>
            <a:pPr eaLnBrk="1"/>
            <a:r>
              <a:rPr lang="pt-PT" sz="2000" dirty="0" smtClean="0"/>
              <a:t>Merge_Sort (a, meio+1, fim)          // faz a ordenação da segunda parte </a:t>
            </a:r>
          </a:p>
          <a:p>
            <a:pPr eaLnBrk="1"/>
            <a:r>
              <a:rPr lang="pt-PT" sz="2000" dirty="0" smtClean="0"/>
              <a:t>Merge_Sort (a, inicio, meio, fim)     // faz o merge das duas partes</a:t>
            </a:r>
            <a:r>
              <a:rPr lang="pt-BR" sz="3200" dirty="0" smtClean="0"/>
              <a:t>	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/>
            <a:r>
              <a:rPr lang="pt-BR" sz="2000" dirty="0" smtClean="0"/>
              <a:t>.</a:t>
            </a:r>
            <a:r>
              <a:rPr lang="pt-BR" sz="3200" dirty="0" smtClean="0"/>
              <a:t>		</a:t>
            </a:r>
            <a:endParaRPr lang="pt-BR" sz="1600" dirty="0" smtClean="0"/>
          </a:p>
        </p:txBody>
      </p:sp>
      <p:pic>
        <p:nvPicPr>
          <p:cNvPr id="36866" name="Picture 2" descr="C:\Documents and Settings\ti\Desktop\image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1892" y="539476"/>
            <a:ext cx="6798780" cy="7016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err="1" smtClean="0"/>
              <a:t>Quick</a:t>
            </a:r>
            <a:r>
              <a:rPr lang="pt-BR" dirty="0" smtClean="0"/>
              <a:t>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5816" y="1691605"/>
            <a:ext cx="9070975" cy="5484813"/>
          </a:xfrm>
        </p:spPr>
        <p:txBody>
          <a:bodyPr/>
          <a:lstStyle/>
          <a:p>
            <a:pPr eaLnBrk="1"/>
            <a:r>
              <a:rPr lang="pt-BR" sz="2000" dirty="0" smtClean="0"/>
              <a:t> </a:t>
            </a:r>
          </a:p>
          <a:p>
            <a:pPr eaLnBrk="1"/>
            <a:r>
              <a:rPr lang="pt-BR" sz="2800" dirty="0" smtClean="0"/>
              <a:t>O algoritmo </a:t>
            </a:r>
            <a:r>
              <a:rPr lang="pt-BR" sz="2800" dirty="0" err="1" smtClean="0"/>
              <a:t>Quicksort</a:t>
            </a:r>
            <a:r>
              <a:rPr lang="pt-BR" sz="2800" dirty="0" smtClean="0"/>
              <a:t> não requer armazenamento temporário, mas seu procedimento de partição pode gerar subvetores de tamanhos diferentes. </a:t>
            </a:r>
          </a:p>
          <a:p>
            <a:pPr eaLnBrk="1"/>
            <a:r>
              <a:rPr lang="pt-BR" sz="2800" dirty="0" err="1" smtClean="0"/>
              <a:t>Quicksort</a:t>
            </a:r>
            <a:r>
              <a:rPr lang="pt-BR" sz="2800" dirty="0" smtClean="0"/>
              <a:t> escolhe um elemento </a:t>
            </a:r>
            <a:r>
              <a:rPr lang="pt-BR" sz="2800" dirty="0" err="1" smtClean="0"/>
              <a:t>pivot</a:t>
            </a:r>
            <a:r>
              <a:rPr lang="pt-BR" sz="2800" dirty="0" smtClean="0"/>
              <a:t>, e </a:t>
            </a:r>
            <a:r>
              <a:rPr lang="pt-BR" sz="2800" dirty="0" err="1" smtClean="0"/>
              <a:t>particiona</a:t>
            </a:r>
            <a:r>
              <a:rPr lang="pt-BR" sz="2800" dirty="0" smtClean="0"/>
              <a:t> o vetor de tal forma que todos os elementos menores que o </a:t>
            </a:r>
            <a:r>
              <a:rPr lang="pt-BR" sz="2800" dirty="0" err="1" smtClean="0"/>
              <a:t>pivot</a:t>
            </a:r>
            <a:r>
              <a:rPr lang="pt-BR" sz="2800" dirty="0" smtClean="0"/>
              <a:t> fiquem à esquerda, e todos os elementos maiores ou iguais ao </a:t>
            </a:r>
            <a:r>
              <a:rPr lang="pt-BR" sz="2800" dirty="0" err="1" smtClean="0"/>
              <a:t>pivot</a:t>
            </a:r>
            <a:r>
              <a:rPr lang="pt-BR" sz="2800" dirty="0" smtClean="0"/>
              <a:t> fiquem à direita. As duas partições são ordenadas recursivamente, e o resultado é o vetor ordenado.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err="1" smtClean="0"/>
              <a:t>Quick</a:t>
            </a:r>
            <a:r>
              <a:rPr lang="pt-BR" dirty="0" smtClean="0"/>
              <a:t>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431800" y="1691606"/>
            <a:ext cx="8568951" cy="5868069"/>
          </a:xfrm>
        </p:spPr>
        <p:txBody>
          <a:bodyPr/>
          <a:lstStyle/>
          <a:p>
            <a:pPr eaLnBrk="1"/>
            <a:endParaRPr lang="pt-BR" sz="2800" dirty="0" smtClean="0"/>
          </a:p>
          <a:p>
            <a:pPr eaLnBrk="1"/>
            <a:r>
              <a:rPr lang="pt-BR" sz="3600" dirty="0" smtClean="0"/>
              <a:t>Complexidade: </a:t>
            </a:r>
          </a:p>
          <a:p>
            <a:pPr eaLnBrk="1"/>
            <a:r>
              <a:rPr lang="pt-BR" sz="2800" dirty="0" smtClean="0"/>
              <a:t>		</a:t>
            </a:r>
          </a:p>
          <a:p>
            <a:pPr eaLnBrk="1"/>
            <a:r>
              <a:rPr lang="pt-BR" sz="2800" dirty="0" smtClean="0"/>
              <a:t>		.PIOR CASO: O(n²)</a:t>
            </a:r>
          </a:p>
          <a:p>
            <a:pPr eaLnBrk="1"/>
            <a:r>
              <a:rPr lang="pt-BR" sz="2800" dirty="0" smtClean="0"/>
              <a:t> 		.PIOR CASO - MÉDIO: O(n log2 n)</a:t>
            </a:r>
          </a:p>
          <a:p>
            <a:pPr eaLnBrk="1"/>
            <a:r>
              <a:rPr lang="pt-BR" sz="2800" dirty="0" smtClean="0"/>
              <a:t>		.PIOR MELHOR CASO: O(n log2 n)</a:t>
            </a:r>
          </a:p>
          <a:p>
            <a:pPr eaLnBrk="1"/>
            <a:r>
              <a:rPr lang="pt-BR" sz="2000" dirty="0" smtClean="0"/>
              <a:t>.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Insertion Sort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dirty="0" smtClean="0"/>
          </a:p>
          <a:p>
            <a:pPr marL="431800" indent="-323850" algn="just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Em termos gerais, ele percorre um vetor de elementos da esquerda para a direita e à medida que avança vai deixando os elementos mais à esquerda ordenados. </a:t>
            </a:r>
          </a:p>
          <a:p>
            <a:pPr marL="431800" indent="-323850" algn="just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err="1" smtClean="0"/>
              <a:t>Quick</a:t>
            </a:r>
            <a:r>
              <a:rPr lang="pt-BR" dirty="0" smtClean="0"/>
              <a:t>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431800" y="1691606"/>
            <a:ext cx="8568951" cy="5868069"/>
          </a:xfrm>
        </p:spPr>
        <p:txBody>
          <a:bodyPr/>
          <a:lstStyle/>
          <a:p>
            <a:pPr eaLnBrk="1"/>
            <a:r>
              <a:rPr lang="pt-BR" sz="2800" dirty="0" smtClean="0"/>
              <a:t>Vantagens:			</a:t>
            </a:r>
          </a:p>
          <a:p>
            <a:pPr eaLnBrk="1"/>
            <a:r>
              <a:rPr lang="pt-BR" sz="2800" dirty="0" smtClean="0"/>
              <a:t>	   </a:t>
            </a:r>
            <a:r>
              <a:rPr lang="pt-BR" sz="2400" dirty="0" smtClean="0"/>
              <a:t>É extremamente eficiente para ordenar arquivos de dados.</a:t>
            </a:r>
          </a:p>
          <a:p>
            <a:pPr eaLnBrk="1"/>
            <a:r>
              <a:rPr lang="pt-BR" sz="2400" dirty="0" smtClean="0"/>
              <a:t>       Necessita de apenas uma pequena pilha como memória auxiliar.</a:t>
            </a:r>
          </a:p>
          <a:p>
            <a:pPr eaLnBrk="1"/>
            <a:r>
              <a:rPr lang="pt-BR" sz="2400" dirty="0" smtClean="0"/>
              <a:t>       Requer cerca de n </a:t>
            </a:r>
            <a:r>
              <a:rPr lang="pt-BR" sz="2400" dirty="0" err="1" smtClean="0"/>
              <a:t>log</a:t>
            </a:r>
            <a:r>
              <a:rPr lang="pt-BR" sz="2400" dirty="0" smtClean="0"/>
              <a:t> n comparações em média para ordenar n itens.</a:t>
            </a:r>
            <a:r>
              <a:rPr lang="pt-BR" sz="2800" dirty="0" smtClean="0"/>
              <a:t>	</a:t>
            </a:r>
          </a:p>
          <a:p>
            <a:pPr eaLnBrk="1"/>
            <a:r>
              <a:rPr lang="pt-BR" sz="2800" dirty="0" smtClean="0"/>
              <a:t>Desvantagens: 		</a:t>
            </a:r>
          </a:p>
          <a:p>
            <a:pPr eaLnBrk="1"/>
            <a:r>
              <a:rPr lang="pt-BR" sz="2800" dirty="0" smtClean="0"/>
              <a:t>		</a:t>
            </a:r>
            <a:r>
              <a:rPr lang="pt-BR" sz="2400" dirty="0" smtClean="0"/>
              <a:t>Implementação delicada e difícil</a:t>
            </a:r>
          </a:p>
          <a:p>
            <a:pPr eaLnBrk="1"/>
            <a:r>
              <a:rPr lang="pt-BR" sz="2400" dirty="0" smtClean="0"/>
              <a:t>		Tem um pior caso O(n²).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dirty="0" err="1" smtClean="0"/>
              <a:t>Quick</a:t>
            </a:r>
            <a:r>
              <a:rPr lang="pt-BR" dirty="0" smtClean="0"/>
              <a:t> Short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5817" y="1691606"/>
            <a:ext cx="3240359" cy="4320480"/>
          </a:xfrm>
        </p:spPr>
        <p:txBody>
          <a:bodyPr/>
          <a:lstStyle/>
          <a:p>
            <a:pPr eaLnBrk="1"/>
            <a:r>
              <a:rPr lang="pt-BR" sz="3600" dirty="0" smtClean="0"/>
              <a:t>Algoritmo </a:t>
            </a:r>
          </a:p>
          <a:p>
            <a:pPr eaLnBrk="1"/>
            <a:endParaRPr lang="pt-BR" sz="2000" dirty="0" smtClean="0"/>
          </a:p>
          <a:p>
            <a:pPr eaLnBrk="1"/>
            <a:r>
              <a:rPr lang="pt-BR" sz="2000" dirty="0" err="1" smtClean="0"/>
              <a:t>Quick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:</a:t>
            </a:r>
          </a:p>
          <a:p>
            <a:pPr eaLnBrk="1"/>
            <a:r>
              <a:rPr lang="pt-BR" sz="2000" dirty="0" smtClean="0"/>
              <a:t>1. Se a &lt; b</a:t>
            </a:r>
          </a:p>
          <a:p>
            <a:pPr eaLnBrk="1"/>
            <a:r>
              <a:rPr lang="pt-BR" sz="2000" dirty="0" smtClean="0"/>
              <a:t>2. q ← </a:t>
            </a:r>
            <a:r>
              <a:rPr lang="pt-BR" sz="2000" dirty="0" err="1" smtClean="0"/>
              <a:t>Particiona</a:t>
            </a:r>
            <a:r>
              <a:rPr lang="pt-BR" sz="2000" dirty="0" smtClean="0"/>
              <a:t>(V ,a,b).</a:t>
            </a:r>
          </a:p>
          <a:p>
            <a:pPr eaLnBrk="1"/>
            <a:r>
              <a:rPr lang="pt-BR" sz="2000" dirty="0" smtClean="0"/>
              <a:t>3. </a:t>
            </a:r>
            <a:r>
              <a:rPr lang="pt-BR" sz="2000" dirty="0" err="1" smtClean="0"/>
              <a:t>QuickSort</a:t>
            </a:r>
            <a:r>
              <a:rPr lang="pt-BR" sz="2000" dirty="0" smtClean="0"/>
              <a:t>(V ,a,q).</a:t>
            </a:r>
          </a:p>
          <a:p>
            <a:pPr eaLnBrk="1"/>
            <a:r>
              <a:rPr lang="pt-BR" sz="2000" dirty="0" smtClean="0"/>
              <a:t>4. </a:t>
            </a:r>
            <a:r>
              <a:rPr lang="pt-BR" sz="2000" dirty="0" err="1" smtClean="0"/>
              <a:t>QuickSort</a:t>
            </a:r>
            <a:r>
              <a:rPr lang="pt-BR" sz="2000" dirty="0" smtClean="0"/>
              <a:t>(V ,q + 1,b).</a:t>
            </a:r>
          </a:p>
          <a:p>
            <a:pPr eaLnBrk="1"/>
            <a:r>
              <a:rPr lang="pt-BR" sz="2000" dirty="0" smtClean="0"/>
              <a:t>5. Retorne V .</a:t>
            </a:r>
            <a:endParaRPr lang="pt-BR" sz="28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4968304" y="1979637"/>
            <a:ext cx="4464496" cy="556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Divide vetor:</a:t>
            </a:r>
          </a:p>
          <a:p>
            <a:endParaRPr lang="pt-BR" sz="2000" dirty="0"/>
          </a:p>
          <a:p>
            <a:r>
              <a:rPr lang="pt-BR" sz="2000" dirty="0" smtClean="0"/>
              <a:t>Faça x ← V [a], i ← a − 1 e j ← b + 1.</a:t>
            </a:r>
          </a:p>
          <a:p>
            <a:endParaRPr lang="pt-BR" sz="2000" dirty="0" smtClean="0"/>
          </a:p>
          <a:p>
            <a:r>
              <a:rPr lang="pt-BR" sz="2000" dirty="0" smtClean="0"/>
              <a:t>2. Enquanto  verdadeiro  Faça</a:t>
            </a:r>
          </a:p>
          <a:p>
            <a:endParaRPr lang="pt-BR" sz="2000" dirty="0" smtClean="0"/>
          </a:p>
          <a:p>
            <a:r>
              <a:rPr lang="pt-BR" sz="2000" dirty="0" smtClean="0"/>
              <a:t>3. Repita j ← j − 1 at</a:t>
            </a:r>
            <a:r>
              <a:rPr lang="pt-BR" sz="2000" dirty="0"/>
              <a:t>é</a:t>
            </a:r>
            <a:r>
              <a:rPr lang="pt-BR" sz="2000" dirty="0" smtClean="0"/>
              <a:t> que V [j] ≤ x</a:t>
            </a:r>
          </a:p>
          <a:p>
            <a:endParaRPr lang="pt-BR" sz="2000" dirty="0" smtClean="0"/>
          </a:p>
          <a:p>
            <a:r>
              <a:rPr lang="pt-BR" sz="2000" dirty="0" smtClean="0"/>
              <a:t>4. Repita i ← i + 1 at</a:t>
            </a:r>
            <a:r>
              <a:rPr lang="pt-BR" sz="2000" dirty="0"/>
              <a:t>é</a:t>
            </a:r>
            <a:r>
              <a:rPr lang="pt-BR" sz="2000" dirty="0" smtClean="0"/>
              <a:t> que V [i] ≥ x</a:t>
            </a:r>
          </a:p>
          <a:p>
            <a:endParaRPr lang="pt-BR" sz="2000" dirty="0" smtClean="0"/>
          </a:p>
          <a:p>
            <a:r>
              <a:rPr lang="pt-BR" sz="2000" dirty="0" smtClean="0"/>
              <a:t>5. Se i &lt; j Então</a:t>
            </a:r>
          </a:p>
          <a:p>
            <a:endParaRPr lang="pt-BR" sz="2000" dirty="0" smtClean="0"/>
          </a:p>
          <a:p>
            <a:r>
              <a:rPr lang="pt-BR" sz="2000" dirty="0" smtClean="0"/>
              <a:t>6. Troque V [i] com V [j].</a:t>
            </a:r>
          </a:p>
          <a:p>
            <a:endParaRPr lang="pt-BR" sz="2000" dirty="0" smtClean="0"/>
          </a:p>
          <a:p>
            <a:r>
              <a:rPr lang="pt-BR" sz="2000" dirty="0" smtClean="0"/>
              <a:t>7. Senão retorne q = j.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:\Documents and Settings\ti\Desktop\Quicksort-passo-pass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24" y="559920"/>
            <a:ext cx="4464496" cy="6999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altLang="en-US" smtClean="0"/>
              <a:t>Comb Sort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/>
            <a:r>
              <a:rPr lang="pt-BR" altLang="en-US" dirty="0" smtClean="0"/>
              <a:t>  </a:t>
            </a:r>
            <a:r>
              <a:rPr lang="pt-BR" altLang="en-US" sz="2800" dirty="0" smtClean="0"/>
              <a:t>É um algoritmo de ordenação semelhante ao </a:t>
            </a:r>
            <a:r>
              <a:rPr lang="pt-BR" altLang="en-US" sz="2800" dirty="0" err="1" smtClean="0"/>
              <a:t>Bubble</a:t>
            </a:r>
            <a:r>
              <a:rPr lang="pt-BR" altLang="en-US" sz="2800" dirty="0" smtClean="0"/>
              <a:t> </a:t>
            </a:r>
            <a:r>
              <a:rPr lang="pt-BR" altLang="en-US" sz="2800" dirty="0" err="1" smtClean="0"/>
              <a:t>Sort</a:t>
            </a:r>
            <a:r>
              <a:rPr lang="pt-BR" altLang="en-US" sz="2800" dirty="0" smtClean="0"/>
              <a:t>, porem ele é mais eficiente, pois inicialmente faz a comparação do primeiro com o ultimo e depois, utilizando um gap (</a:t>
            </a:r>
            <a:r>
              <a:rPr lang="pt-BR" altLang="en-US" sz="2800" dirty="0" err="1" smtClean="0"/>
              <a:t>espaco</a:t>
            </a:r>
            <a:r>
              <a:rPr lang="pt-BR" altLang="en-US" sz="2800" dirty="0" smtClean="0"/>
              <a:t>), ele vai varrendo o vetor, trocando sempre o menor para as </a:t>
            </a:r>
            <a:r>
              <a:rPr lang="pt-BR" altLang="en-US" sz="2800" dirty="0" err="1" smtClean="0"/>
              <a:t>posicoes</a:t>
            </a:r>
            <a:r>
              <a:rPr lang="pt-BR" altLang="en-US" sz="2800" dirty="0" smtClean="0"/>
              <a:t> </a:t>
            </a:r>
            <a:r>
              <a:rPr lang="pt-BR" altLang="en-US" sz="2800" dirty="0" err="1" smtClean="0"/>
              <a:t>inciais</a:t>
            </a:r>
            <a:r>
              <a:rPr lang="pt-BR" altLang="en-US" sz="2800" dirty="0" smtClean="0"/>
              <a:t>.</a:t>
            </a:r>
          </a:p>
          <a:p>
            <a:pPr algn="just" eaLnBrk="1"/>
            <a:r>
              <a:rPr lang="pt-BR" altLang="en-US" sz="2800" dirty="0"/>
              <a:t>	</a:t>
            </a:r>
            <a:r>
              <a:rPr lang="pt-BR" altLang="en-US" sz="2800" dirty="0" smtClean="0"/>
              <a:t> </a:t>
            </a:r>
            <a:r>
              <a:rPr lang="pt-BR" altLang="en-US" sz="2800" dirty="0" smtClean="0"/>
              <a:t>O gap vai reduzindo, por conta de um fator de encolhimento (normalmente </a:t>
            </a:r>
            <a:r>
              <a:rPr lang="pt-BR" altLang="en-US" sz="2800" dirty="0" err="1" smtClean="0"/>
              <a:t>atribuido</a:t>
            </a:r>
            <a:r>
              <a:rPr lang="pt-BR" altLang="en-US" sz="2800" dirty="0" smtClean="0"/>
              <a:t> 1,3), e proporciona as trocas pelo vetor, com um gap cada vez menor, ate que por fim o gap eh 1, fazendo trocas sucessivas (</a:t>
            </a:r>
            <a:r>
              <a:rPr lang="pt-BR" altLang="en-US" sz="2800" dirty="0" err="1" smtClean="0"/>
              <a:t>Bubble</a:t>
            </a:r>
            <a:r>
              <a:rPr lang="pt-BR" altLang="en-US" sz="2800" dirty="0" smtClean="0"/>
              <a:t> </a:t>
            </a:r>
            <a:r>
              <a:rPr lang="pt-BR" altLang="en-US" sz="2800" dirty="0" err="1" smtClean="0"/>
              <a:t>Sort</a:t>
            </a:r>
            <a:r>
              <a:rPr lang="pt-BR" altLang="en-US" sz="2800" dirty="0" smtClean="0"/>
              <a:t>). Porem o vetor </a:t>
            </a:r>
            <a:r>
              <a:rPr lang="pt-BR" altLang="en-US" sz="2800" dirty="0" err="1" smtClean="0"/>
              <a:t>ja</a:t>
            </a:r>
            <a:r>
              <a:rPr lang="pt-BR" altLang="en-US" sz="2800" dirty="0" smtClean="0"/>
              <a:t> esta melhor organizado, resultando em uma maior </a:t>
            </a:r>
            <a:r>
              <a:rPr lang="pt-BR" altLang="en-US" sz="2800" dirty="0" err="1" smtClean="0"/>
              <a:t>eficiencia</a:t>
            </a:r>
            <a:r>
              <a:rPr lang="pt-BR" altLang="en-US" sz="2800" dirty="0" smtClean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altLang="en-US" smtClean="0"/>
              <a:t>Comb Sort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pt-BR" altLang="en-US" smtClean="0"/>
              <a:t>Complexidade:</a:t>
            </a:r>
          </a:p>
          <a:p>
            <a:pPr eaLnBrk="1"/>
            <a:r>
              <a:rPr lang="pt-BR" altLang="en-US" sz="2800" b="1" smtClean="0"/>
              <a:t>Pior caso: </a:t>
            </a:r>
            <a:r>
              <a:rPr lang="pt-BR" altLang="en-US" sz="2800" i="1" smtClean="0"/>
              <a:t>O(n²).</a:t>
            </a:r>
          </a:p>
          <a:p>
            <a:pPr eaLnBrk="1"/>
            <a:r>
              <a:rPr lang="pt-BR" altLang="en-US" sz="2800" b="1" smtClean="0"/>
              <a:t>Caso médio: </a:t>
            </a:r>
            <a:r>
              <a:rPr lang="pt-BR" altLang="en-US" sz="2800" i="1" smtClean="0"/>
              <a:t>O(n²).</a:t>
            </a:r>
          </a:p>
          <a:p>
            <a:pPr eaLnBrk="1"/>
            <a:r>
              <a:rPr lang="pt-BR" altLang="en-US" sz="2800" b="1" smtClean="0"/>
              <a:t>Melhor caso: </a:t>
            </a:r>
            <a:r>
              <a:rPr lang="pt-BR" altLang="en-US" sz="2800" i="1" smtClean="0"/>
              <a:t>O(n²).</a:t>
            </a:r>
          </a:p>
          <a:p>
            <a:pPr eaLnBrk="1"/>
            <a:endParaRPr lang="pt-BR" altLang="en-US" sz="2800" i="1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altLang="en-US" smtClean="0"/>
              <a:t>Comb Sort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pt-BR" altLang="en-US" smtClean="0"/>
              <a:t>Vantagens:</a:t>
            </a:r>
          </a:p>
          <a:p>
            <a:pPr eaLnBrk="1"/>
            <a:r>
              <a:rPr lang="pt-BR" altLang="en-US" sz="3200" smtClean="0"/>
              <a:t>   Possui uma boa eficiência para sequências pequenas e medianas. Fácil implementação.</a:t>
            </a:r>
          </a:p>
          <a:p>
            <a:pPr eaLnBrk="1"/>
            <a:r>
              <a:rPr lang="pt-BR" altLang="en-US" sz="4800" smtClean="0"/>
              <a:t>Desvantagens:</a:t>
            </a:r>
          </a:p>
          <a:p>
            <a:pPr eaLnBrk="1"/>
            <a:r>
              <a:rPr lang="pt-BR" altLang="en-US" sz="3200" smtClean="0"/>
              <a:t>	Ordem de complexidade quadratica, indicando grande numero de comparacoes.</a:t>
            </a:r>
          </a:p>
          <a:p>
            <a:pPr eaLnBrk="1"/>
            <a:endParaRPr lang="pt-BR" altLang="en-US" sz="32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altLang="en-US" smtClean="0"/>
              <a:t>Comb Sort	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03238" y="1835150"/>
            <a:ext cx="9070975" cy="5484813"/>
          </a:xfrm>
        </p:spPr>
        <p:txBody>
          <a:bodyPr/>
          <a:lstStyle/>
          <a:p>
            <a:pPr eaLnBrk="1"/>
            <a:r>
              <a:rPr lang="pt-BR" altLang="en-US" sz="3200" smtClean="0"/>
              <a:t>Código em C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int main (int argc, char *argv[]) {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int vetor[tamanho] = {3,2,10,14,4,5,8,18,22,7};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float encolhimento = 1.247330950103979;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int gap = tamanho, flag = 1, aux, i, k;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 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while ((gap &gt; 1) || flag) {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if (gap &gt; 1)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	gap = gap / encolhimento;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 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flag = 0;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i = 0;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 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while ((gap + i) &lt; tamanho) {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if (vetor[i] - vetor[i + gap] &gt; 0) {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	aux = vetor[i];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	vetor[i] = vetor[i + gap];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	vetor[i + gap] = aux;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	flag = 1; }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			++i; } }</a:t>
            </a:r>
          </a:p>
          <a:p>
            <a:pPr eaLnBrk="1">
              <a:spcAft>
                <a:spcPct val="0"/>
              </a:spcAft>
            </a:pPr>
            <a:r>
              <a:rPr lang="pt-BR" altLang="en-US" sz="160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Insertion Sort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dirty="0" smtClean="0"/>
              <a:t>Complexidade: 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PIOR CASO: O(n²)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CASO </a:t>
            </a:r>
            <a:r>
              <a:rPr lang="pt-BR" altLang="pt-BR" sz="3600" dirty="0" smtClean="0"/>
              <a:t>- MÉDIO: O(n²)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MELHOR </a:t>
            </a:r>
            <a:r>
              <a:rPr lang="pt-BR" altLang="pt-BR" sz="3600" dirty="0" smtClean="0"/>
              <a:t>CASO: O(n)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Insertion Sort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800" dirty="0" smtClean="0"/>
              <a:t>Vantagens: </a:t>
            </a:r>
          </a:p>
          <a:p>
            <a:pPr marL="863600" lvl="1" indent="-323850" algn="just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800" dirty="0" smtClean="0"/>
              <a:t>A principal vantagem da ordenação por inserção é a sua simplicidade, além de mostrar um bom desempenho em listas pequenas.</a:t>
            </a:r>
          </a:p>
          <a:p>
            <a:pPr marL="431800" indent="-323850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28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800" dirty="0" smtClean="0"/>
              <a:t>Desvantagens:</a:t>
            </a:r>
          </a:p>
          <a:p>
            <a:pPr marL="863600" lvl="1" indent="-323850" algn="just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2800" dirty="0" smtClean="0"/>
              <a:t>A desvantagem é que não possui um desempenho tão bom quanto outros algoritmos de ordenação. Com n² passos necessários para funcionar, o </a:t>
            </a:r>
            <a:r>
              <a:rPr lang="pt-BR" altLang="pt-BR" sz="2800" dirty="0" err="1" smtClean="0"/>
              <a:t>insertion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sort</a:t>
            </a:r>
            <a:r>
              <a:rPr lang="pt-BR" altLang="pt-BR" sz="2800" dirty="0" smtClean="0"/>
              <a:t> também não funciona bem com listas grandes.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12" y="1835621"/>
            <a:ext cx="5616624" cy="5314904"/>
          </a:xfrm>
        </p:spPr>
      </p:pic>
    </p:spTree>
    <p:extLst>
      <p:ext uri="{BB962C8B-B14F-4D97-AF65-F5344CB8AC3E}">
        <p14:creationId xmlns:p14="http://schemas.microsoft.com/office/powerpoint/2010/main" val="95551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Insertion Sort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3" y="1563688"/>
            <a:ext cx="9647237" cy="5791200"/>
          </a:xfrm>
        </p:spPr>
        <p:txBody>
          <a:bodyPr tIns="11088"/>
          <a:lstStyle/>
          <a:p>
            <a:pPr marL="863600" lvl="1" indent="-32385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endParaRPr lang="pt-BR" altLang="pt-BR" sz="2200" smtClean="0">
              <a:latin typeface="Courier New" pitchFamily="49" charset="0"/>
            </a:endParaRPr>
          </a:p>
          <a:p>
            <a:pPr marL="863600" lvl="1" indent="-32385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void insertionSort(int *vetor) {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int i, j, tmp;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for (i = 1; i &lt; n; i++) {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j = i;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while (j &gt; 0 &amp;&amp; vetor[j - 1] &gt; vetor[j]) {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tmp = vetor[j];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vetor[j] = vetor[j - 1];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vetor[j - 1] = tmp;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j--;</a:t>
            </a:r>
          </a:p>
          <a:p>
            <a:pPr marL="2159000" lvl="4" indent="-215900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}</a:t>
            </a:r>
          </a:p>
          <a:p>
            <a:pPr marL="1727200" lvl="3" indent="-215900" eaLnBrk="1">
              <a:lnSpc>
                <a:spcPct val="96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}</a:t>
            </a:r>
          </a:p>
          <a:p>
            <a:pPr marL="1295400" lvl="2" indent="-287338" eaLnBrk="1">
              <a:lnSpc>
                <a:spcPct val="96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pt-BR" altLang="pt-BR" sz="22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Selection Sort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</p:spPr>
        <p:txBody>
          <a:bodyPr/>
          <a:lstStyle/>
          <a:p>
            <a:pPr marL="431800" indent="-323850" algn="just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dirty="0" smtClean="0"/>
          </a:p>
          <a:p>
            <a:pPr marL="431800" indent="-323850" algn="just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É um algoritmo de ordenação baseado em se passar sempre o menor valor do vetor para a primeira posição (ou o maior dependendo da ordem requerida), depois o de segundo menor valor para a  segunda posição, e assim é feito sucessivamente com os (n-1) elementos restantes, até os últimos dois elementos.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</p:spPr>
        <p:txBody>
          <a:bodyPr tIns="47628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mtClean="0"/>
              <a:t>Selection Sort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b="1" dirty="0" smtClean="0"/>
              <a:t>Complexidade:</a:t>
            </a:r>
            <a:r>
              <a:rPr lang="pt-BR" altLang="pt-BR" dirty="0" smtClean="0"/>
              <a:t> 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PIOR CASO: O(n²)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CASO - MÉDIO: O(n²)</a:t>
            </a:r>
          </a:p>
          <a:p>
            <a:pPr marL="863600" lvl="1" indent="-323850" eaLnBrk="1"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pt-BR" sz="3600" dirty="0" smtClean="0"/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pt-BR" sz="3600" dirty="0" smtClean="0"/>
              <a:t>MELHOR CASO: O(n²)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1008</Words>
  <Application>Microsoft Office PowerPoint</Application>
  <PresentationFormat>Personalizar</PresentationFormat>
  <Paragraphs>274</Paragraphs>
  <Slides>36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Tema do Office</vt:lpstr>
      <vt:lpstr>1_Tema do Office</vt:lpstr>
      <vt:lpstr>Algoritmo de Ordenação</vt:lpstr>
      <vt:lpstr>Sumário</vt:lpstr>
      <vt:lpstr>Insertion Sort</vt:lpstr>
      <vt:lpstr>Insertion Sort</vt:lpstr>
      <vt:lpstr>Insertion Sort</vt:lpstr>
      <vt:lpstr>Apresentação do PowerPoint</vt:lpstr>
      <vt:lpstr>Insertion Sort</vt:lpstr>
      <vt:lpstr>Selection Sort</vt:lpstr>
      <vt:lpstr>Selection Sort</vt:lpstr>
      <vt:lpstr>Selection Sort</vt:lpstr>
      <vt:lpstr>Apresentação do PowerPoint</vt:lpstr>
      <vt:lpstr>Selection Sort</vt:lpstr>
      <vt:lpstr>Bubble Sort</vt:lpstr>
      <vt:lpstr>Bubble Sort</vt:lpstr>
      <vt:lpstr>Bubble Sort</vt:lpstr>
      <vt:lpstr>Apresentação do PowerPoint</vt:lpstr>
      <vt:lpstr>Bubble Sort</vt:lpstr>
      <vt:lpstr>Shell Sort</vt:lpstr>
      <vt:lpstr>Shell Sort</vt:lpstr>
      <vt:lpstr>Shell Sort</vt:lpstr>
      <vt:lpstr>Shell Sort </vt:lpstr>
      <vt:lpstr>Merge Short</vt:lpstr>
      <vt:lpstr>Merge Short</vt:lpstr>
      <vt:lpstr>Merge Short</vt:lpstr>
      <vt:lpstr>Merge Short</vt:lpstr>
      <vt:lpstr>Merge Short</vt:lpstr>
      <vt:lpstr>Apresentação do PowerPoint</vt:lpstr>
      <vt:lpstr>Quick Short</vt:lpstr>
      <vt:lpstr>Quick Short</vt:lpstr>
      <vt:lpstr>Quick Short</vt:lpstr>
      <vt:lpstr>Quick Short</vt:lpstr>
      <vt:lpstr>Apresentação do PowerPoint</vt:lpstr>
      <vt:lpstr>Comb Sort</vt:lpstr>
      <vt:lpstr>Comb Sort</vt:lpstr>
      <vt:lpstr>Comb Sort</vt:lpstr>
      <vt:lpstr>Comb Sort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Ordenação</dc:title>
  <dc:creator>Antonio Azevedo</dc:creator>
  <cp:lastModifiedBy>Antonio Azevedo</cp:lastModifiedBy>
  <cp:revision>19</cp:revision>
  <cp:lastPrinted>1601-01-01T00:00:00Z</cp:lastPrinted>
  <dcterms:created xsi:type="dcterms:W3CDTF">2014-10-30T01:04:30Z</dcterms:created>
  <dcterms:modified xsi:type="dcterms:W3CDTF">2014-10-30T18:31:50Z</dcterms:modified>
</cp:coreProperties>
</file>