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82" r:id="rId4"/>
    <p:sldId id="258" r:id="rId5"/>
    <p:sldId id="311" r:id="rId6"/>
    <p:sldId id="306" r:id="rId7"/>
    <p:sldId id="307" r:id="rId8"/>
    <p:sldId id="323" r:id="rId9"/>
    <p:sldId id="378" r:id="rId10"/>
    <p:sldId id="379" r:id="rId11"/>
    <p:sldId id="380" r:id="rId12"/>
    <p:sldId id="326" r:id="rId13"/>
    <p:sldId id="327" r:id="rId14"/>
    <p:sldId id="381" r:id="rId15"/>
    <p:sldId id="331" r:id="rId16"/>
    <p:sldId id="330" r:id="rId17"/>
    <p:sldId id="329" r:id="rId18"/>
    <p:sldId id="333" r:id="rId19"/>
    <p:sldId id="332" r:id="rId20"/>
    <p:sldId id="334" r:id="rId21"/>
    <p:sldId id="335" r:id="rId22"/>
    <p:sldId id="372" r:id="rId23"/>
    <p:sldId id="339" r:id="rId24"/>
    <p:sldId id="338" r:id="rId25"/>
    <p:sldId id="341" r:id="rId26"/>
    <p:sldId id="342" r:id="rId27"/>
    <p:sldId id="365" r:id="rId28"/>
    <p:sldId id="366" r:id="rId29"/>
    <p:sldId id="363" r:id="rId30"/>
    <p:sldId id="364" r:id="rId31"/>
    <p:sldId id="345" r:id="rId32"/>
    <p:sldId id="368" r:id="rId33"/>
    <p:sldId id="347" r:id="rId34"/>
    <p:sldId id="373" r:id="rId35"/>
    <p:sldId id="367" r:id="rId36"/>
    <p:sldId id="348" r:id="rId37"/>
    <p:sldId id="374" r:id="rId38"/>
    <p:sldId id="350" r:id="rId39"/>
    <p:sldId id="370" r:id="rId40"/>
    <p:sldId id="371" r:id="rId41"/>
    <p:sldId id="35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383838"/>
    <a:srgbClr val="272727"/>
    <a:srgbClr val="0097CC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3"/>
    <p:restoredTop sz="82819" autoAdjust="0"/>
  </p:normalViewPr>
  <p:slideViewPr>
    <p:cSldViewPr>
      <p:cViewPr varScale="1">
        <p:scale>
          <a:sx n="131" d="100"/>
          <a:sy n="131" d="100"/>
        </p:scale>
        <p:origin x="31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8BAFA43-BDEE-4AAF-B305-DC1C4CE610E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72B37C7-B57A-4E5C-94F3-0CDCC1D2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936B-72C2-4D57-8E79-F7F90B27616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1.1-Beta/x86_website/projects/reduction/doc/reduction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39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1.1-Beta/x86_website/projects/reduction/doc/reduc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7400" y="990600"/>
            <a:ext cx="7772400" cy="1470025"/>
          </a:xfrm>
        </p:spPr>
        <p:txBody>
          <a:bodyPr/>
          <a:lstStyle/>
          <a:p>
            <a:r>
              <a:rPr lang="en-US" dirty="0"/>
              <a:t>CS 179: GPU 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5400" y="2460625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7254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(but correct)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But then we lose a lot of our parallelism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2" descr="C:\Users\Kevin\Desktop\code_sample_13 - Copy.png">
            <a:extLst>
              <a:ext uri="{FF2B5EF4-FFF2-40B4-BE49-F238E27FC236}">
                <a16:creationId xmlns:a16="http://schemas.microsoft.com/office/drawing/2014/main" id="{25AB13B3-639D-4444-8D1E-1C180E873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852738"/>
            <a:ext cx="4841790" cy="37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1F105D-27AD-44F2-9625-DFC2F79F084B}"/>
              </a:ext>
            </a:extLst>
          </p:cNvPr>
          <p:cNvSpPr/>
          <p:nvPr/>
        </p:nvSpPr>
        <p:spPr>
          <a:xfrm>
            <a:off x="2057400" y="5931931"/>
            <a:ext cx="2743200" cy="468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12E6A-F83B-4714-85DB-C49EDAEEB9D7}"/>
              </a:ext>
            </a:extLst>
          </p:cNvPr>
          <p:cNvSpPr txBox="1"/>
          <p:nvPr/>
        </p:nvSpPr>
        <p:spPr>
          <a:xfrm>
            <a:off x="4808080" y="58306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thread needs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wait…</a:t>
            </a:r>
          </a:p>
        </p:txBody>
      </p:sp>
    </p:spTree>
    <p:extLst>
      <p:ext uri="{BB962C8B-B14F-4D97-AF65-F5344CB8AC3E}">
        <p14:creationId xmlns:p14="http://schemas.microsoft.com/office/powerpoint/2010/main" val="404544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Right now, the only parallelism we get is partial sums per thread</a:t>
            </a:r>
          </a:p>
          <a:p>
            <a:r>
              <a:rPr lang="en-US" dirty="0">
                <a:solidFill>
                  <a:srgbClr val="92D050"/>
                </a:solidFill>
              </a:rPr>
              <a:t>Idea: store partial sums per thread in shared memory</a:t>
            </a:r>
          </a:p>
          <a:p>
            <a:r>
              <a:rPr lang="en-US" dirty="0">
                <a:solidFill>
                  <a:srgbClr val="92D050"/>
                </a:solidFill>
              </a:rPr>
              <a:t>If we do this, we can accumulate partial sums per block in shared memory, and THEN atomically add a much larger sum to the global accumulator</a:t>
            </a:r>
          </a:p>
        </p:txBody>
      </p:sp>
    </p:spTree>
    <p:extLst>
      <p:ext uri="{BB962C8B-B14F-4D97-AF65-F5344CB8AC3E}">
        <p14:creationId xmlns:p14="http://schemas.microsoft.com/office/powerpoint/2010/main" val="343357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pic>
        <p:nvPicPr>
          <p:cNvPr id="6" name="Picture 2" descr="C:\Users\Kevin\Desktop\code_sample_14 - Copy.png">
            <a:extLst>
              <a:ext uri="{FF2B5EF4-FFF2-40B4-BE49-F238E27FC236}">
                <a16:creationId xmlns:a16="http://schemas.microsoft.com/office/drawing/2014/main" id="{BBB57AA0-47E8-4B7D-876C-E45E4DF49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4"/>
          <a:stretch/>
        </p:blipFill>
        <p:spPr bwMode="auto">
          <a:xfrm>
            <a:off x="1066800" y="1905000"/>
            <a:ext cx="7150608" cy="25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evin\Desktop\code_sample_14 - Copy.png">
            <a:extLst>
              <a:ext uri="{FF2B5EF4-FFF2-40B4-BE49-F238E27FC236}">
                <a16:creationId xmlns:a16="http://schemas.microsoft.com/office/drawing/2014/main" id="{613D2D23-50D3-40DC-ADB4-BD3E40AD1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0"/>
          <a:stretch/>
        </p:blipFill>
        <p:spPr bwMode="auto">
          <a:xfrm>
            <a:off x="1065216" y="4442960"/>
            <a:ext cx="7150608" cy="11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pic>
        <p:nvPicPr>
          <p:cNvPr id="5" name="Picture 2" descr="C:\Users\Kevin\Desktop\code_sample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14902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4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It doesn’t seem particularly efficient to have one thread per block accumulate for the entire block…</a:t>
            </a:r>
          </a:p>
          <a:p>
            <a:r>
              <a:rPr lang="en-US" dirty="0">
                <a:solidFill>
                  <a:srgbClr val="92D050"/>
                </a:solidFill>
              </a:rPr>
              <a:t>Can we do better?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5410200"/>
            <a:ext cx="0" cy="3544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81200" y="5715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Thread 0 </a:t>
            </a:r>
            <a:r>
              <a:rPr lang="en-US" sz="1400" dirty="0" err="1">
                <a:solidFill>
                  <a:srgbClr val="92D050"/>
                </a:solidFill>
              </a:rPr>
              <a:t>atomicAdd’s</a:t>
            </a:r>
            <a:r>
              <a:rPr lang="en-US" sz="1400" dirty="0">
                <a:solidFill>
                  <a:srgbClr val="92D050"/>
                </a:solidFill>
              </a:rPr>
              <a:t> this to global result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9B4F54-1DE8-4548-B8D3-C32D744C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9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38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41D742-F743-428B-BE5C-67F64943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60E8B-5FC6-4256-8756-6A0AFE26670D}"/>
              </a:ext>
            </a:extLst>
          </p:cNvPr>
          <p:cNvCxnSpPr/>
          <p:nvPr/>
        </p:nvCxnSpPr>
        <p:spPr>
          <a:xfrm>
            <a:off x="381000" y="27432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BB1BE-2589-4DF0-851A-2168B039449C}"/>
              </a:ext>
            </a:extLst>
          </p:cNvPr>
          <p:cNvCxnSpPr/>
          <p:nvPr/>
        </p:nvCxnSpPr>
        <p:spPr>
          <a:xfrm>
            <a:off x="381000" y="3657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7ABD30-1A58-452F-AFCA-1D89B0FA2F64}"/>
              </a:ext>
            </a:extLst>
          </p:cNvPr>
          <p:cNvCxnSpPr/>
          <p:nvPr/>
        </p:nvCxnSpPr>
        <p:spPr>
          <a:xfrm>
            <a:off x="381000" y="45720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5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219200"/>
            <a:ext cx="8229600" cy="5638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sz="1200" dirty="0">
              <a:solidFill>
                <a:srgbClr val="92D050"/>
              </a:solidFill>
            </a:endParaRPr>
          </a:p>
          <a:p>
            <a:r>
              <a:rPr lang="en-US" sz="2900" dirty="0">
                <a:solidFill>
                  <a:srgbClr val="92D050"/>
                </a:solidFill>
              </a:rPr>
              <a:t>Warp Divergence! Odd threads won’t even execute.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35F67F-70D8-4AF8-95FF-2B28FD9B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3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Non-divergent reduction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Kevin\Downloads\parallel_reduction_address_fix - Copy.png">
            <a:extLst>
              <a:ext uri="{FF2B5EF4-FFF2-40B4-BE49-F238E27FC236}">
                <a16:creationId xmlns:a16="http://schemas.microsoft.com/office/drawing/2014/main" id="{6241A13F-F71C-4EFC-8B44-DFB69A95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3750" r="2753" b="3477"/>
          <a:stretch/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Shared Memory Bank Conflicts!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 on 1</a:t>
            </a:r>
            <a:r>
              <a:rPr lang="en-US" baseline="30000" dirty="0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iteration, 4-way on 2</a:t>
            </a:r>
            <a:r>
              <a:rPr lang="en-US" baseline="30000" dirty="0">
                <a:solidFill>
                  <a:srgbClr val="92D050"/>
                </a:solidFill>
              </a:rPr>
              <a:t>nd</a:t>
            </a:r>
            <a:r>
              <a:rPr lang="en-US" dirty="0">
                <a:solidFill>
                  <a:srgbClr val="92D050"/>
                </a:solidFill>
              </a:rPr>
              <a:t> iteration,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Non-divergent reduction</a:t>
            </a:r>
          </a:p>
        </p:txBody>
      </p:sp>
      <p:pic>
        <p:nvPicPr>
          <p:cNvPr id="5" name="Picture 2" descr="C:\Users\Kevin\Downloads\parallel_reduction_address_fix - Copy.png">
            <a:extLst>
              <a:ext uri="{FF2B5EF4-FFF2-40B4-BE49-F238E27FC236}">
                <a16:creationId xmlns:a16="http://schemas.microsoft.com/office/drawing/2014/main" id="{AF0A52FC-FBED-460E-B73C-6F472D6DE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3750" r="2753" b="3477"/>
          <a:stretch/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Memory optimizations using different GPU caches</a:t>
            </a:r>
          </a:p>
          <a:p>
            <a:r>
              <a:rPr lang="en-US" dirty="0">
                <a:solidFill>
                  <a:srgbClr val="92D050"/>
                </a:solidFill>
              </a:rPr>
              <a:t>Atomic operations</a:t>
            </a:r>
          </a:p>
          <a:p>
            <a:r>
              <a:rPr lang="en-US" dirty="0">
                <a:solidFill>
                  <a:srgbClr val="92D050"/>
                </a:solidFill>
              </a:rPr>
              <a:t>Synchronization with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733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Sequential addressing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486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</a:rPr>
              <a:t>Automatically resolves bank conflicts!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1CA8653-9FB9-4F51-9308-4431B1A3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4" y="1410707"/>
            <a:ext cx="7943335" cy="40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Sum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More improvements possible (gets crazy!)</a:t>
            </a:r>
          </a:p>
          <a:p>
            <a:pPr lvl="1"/>
            <a:r>
              <a:rPr lang="en-US" dirty="0">
                <a:solidFill>
                  <a:srgbClr val="92D050"/>
                </a:solidFill>
                <a:hlinkClick r:id="rId2"/>
              </a:rPr>
              <a:t>“Optimizing Parallel Reduction in CUDA” (Harris)</a:t>
            </a:r>
            <a:endParaRPr lang="en-US" dirty="0">
              <a:solidFill>
                <a:srgbClr val="92D050"/>
              </a:solidFill>
            </a:endParaRPr>
          </a:p>
          <a:p>
            <a:pPr lvl="2"/>
            <a:r>
              <a:rPr lang="en-US" dirty="0">
                <a:solidFill>
                  <a:srgbClr val="92D050"/>
                </a:solidFill>
              </a:rPr>
              <a:t>Code examples!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Moral: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Different type of GPU-accelerated problems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Some are “parallelizable” in a different sense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More hardware considerations in play</a:t>
            </a:r>
          </a:p>
        </p:txBody>
      </p:sp>
    </p:spTree>
    <p:extLst>
      <p:ext uri="{BB962C8B-B14F-4D97-AF65-F5344CB8AC3E}">
        <p14:creationId xmlns:p14="http://schemas.microsoft.com/office/powerpoint/2010/main" val="86244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Given input sequence x[n], produce sequence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1, 1, 1, 1, 1, 1)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2, 3, 4, 5, 6)</a:t>
                </a:r>
              </a:p>
              <a:p>
                <a:pPr lvl="1"/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2, 3, 4, 5, 6)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3, 6, 10, 15)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2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Given input sequence x[n], produce sequence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2, 3, 4, 5, 6)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3, 6, 10, 15)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5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Is it parallelizable? Is it GPU-</a:t>
                </a:r>
                <a:r>
                  <a:rPr lang="en-US" dirty="0" err="1">
                    <a:solidFill>
                      <a:srgbClr val="92D050"/>
                    </a:solidFill>
                  </a:rPr>
                  <a:t>accelerable</a:t>
                </a:r>
                <a:r>
                  <a:rPr lang="en-US" dirty="0">
                    <a:solidFill>
                      <a:srgbClr val="92D05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Recall: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+…+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   </a:t>
                </a:r>
              </a:p>
              <a:p>
                <a:pPr marL="1257300" lvl="4" indent="-342900"/>
                <a:r>
                  <a:rPr lang="en-US" sz="2400" dirty="0">
                    <a:solidFill>
                      <a:srgbClr val="92D050"/>
                    </a:solidFill>
                  </a:rPr>
                  <a:t>Easily parallelizable!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𝑐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92D050"/>
                  </a:solidFill>
                </a:endParaRPr>
              </a:p>
              <a:p>
                <a:pPr marL="1257300" lvl="4" indent="-342900"/>
                <a:r>
                  <a:rPr lang="en-US" sz="2400" dirty="0">
                    <a:solidFill>
                      <a:srgbClr val="92D050"/>
                    </a:solidFill>
                  </a:rPr>
                  <a:t>Not so much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0">
                <a:blip r:embed="rId2"/>
                <a:stretch>
                  <a:fillRect l="-162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79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Is it parallelizable? Is it GPU-</a:t>
                </a:r>
                <a:r>
                  <a:rPr lang="en-US" dirty="0" err="1">
                    <a:solidFill>
                      <a:srgbClr val="92D050"/>
                    </a:solidFill>
                  </a:rPr>
                  <a:t>accelerable</a:t>
                </a:r>
                <a:r>
                  <a:rPr lang="en-US" dirty="0">
                    <a:solidFill>
                      <a:srgbClr val="92D05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Goal:</a:t>
                </a: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Parallelize using a “reduction-like” strategy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92D050"/>
                  </a:solidFill>
                </a:endParaRP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0">
                <a:blip r:embed="rId2"/>
                <a:stretch>
                  <a:fillRect l="-162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8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Prefix Sum sample code (up-sweep)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19200"/>
            <a:ext cx="34290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</a:t>
            </a:r>
            <a:r>
              <a:rPr lang="en-US" sz="2400" dirty="0">
                <a:solidFill>
                  <a:srgbClr val="00B0F0"/>
                </a:solidFill>
              </a:rPr>
              <a:t>36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</a:t>
            </a:r>
            <a:r>
              <a:rPr lang="en-US" sz="2400" dirty="0">
                <a:solidFill>
                  <a:srgbClr val="00B0F0"/>
                </a:solidFill>
              </a:rPr>
              <a:t>10,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5, 11, 7, </a:t>
            </a:r>
            <a:r>
              <a:rPr lang="en-US" sz="2400" dirty="0">
                <a:solidFill>
                  <a:srgbClr val="00B0F0"/>
                </a:solidFill>
              </a:rPr>
              <a:t>26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</a:t>
            </a:r>
            <a:r>
              <a:rPr lang="en-US" sz="2400" dirty="0">
                <a:solidFill>
                  <a:srgbClr val="0097CC"/>
                </a:solidFill>
              </a:rPr>
              <a:t>3, </a:t>
            </a:r>
            <a:r>
              <a:rPr lang="en-US" sz="2400" dirty="0">
                <a:solidFill>
                  <a:srgbClr val="92D050"/>
                </a:solidFill>
              </a:rPr>
              <a:t>3, </a:t>
            </a:r>
            <a:r>
              <a:rPr lang="en-US" sz="2400" dirty="0">
                <a:solidFill>
                  <a:srgbClr val="00B0F0"/>
                </a:solidFill>
              </a:rPr>
              <a:t>7,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92D050"/>
                </a:solidFill>
              </a:rPr>
              <a:t>5, </a:t>
            </a:r>
            <a:r>
              <a:rPr lang="en-US" sz="2400" dirty="0">
                <a:solidFill>
                  <a:srgbClr val="00B0F0"/>
                </a:solidFill>
              </a:rPr>
              <a:t>11,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7, </a:t>
            </a:r>
            <a:r>
              <a:rPr lang="en-US" sz="2400" dirty="0">
                <a:solidFill>
                  <a:srgbClr val="00B0F0"/>
                </a:solidFill>
              </a:rPr>
              <a:t>15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[1,  2,  3, 4,  5,  6,  7,  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419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Original array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410200" y="5543412"/>
            <a:ext cx="3429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We want: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[0, 1, 3, 6, 10, 15, 21, 28]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  <p:pic>
        <p:nvPicPr>
          <p:cNvPr id="11266" name="Picture 2" descr="C:\Users\Kevin\Desktop\upscan_umich -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" y="1600200"/>
            <a:ext cx="520874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8839200" y="2057400"/>
            <a:ext cx="0" cy="30480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904" y="5068669"/>
            <a:ext cx="5103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D050"/>
                </a:solidFill>
              </a:rPr>
              <a:t>for d = 0 to (log</a:t>
            </a:r>
            <a:r>
              <a:rPr lang="en-US" sz="2200" baseline="-25000" dirty="0">
                <a:solidFill>
                  <a:srgbClr val="92D050"/>
                </a:solidFill>
              </a:rPr>
              <a:t>2</a:t>
            </a:r>
            <a:r>
              <a:rPr lang="en-US" sz="2200" dirty="0">
                <a:solidFill>
                  <a:srgbClr val="92D050"/>
                </a:solidFill>
              </a:rPr>
              <a:t>n) -1 do</a:t>
            </a:r>
            <a:br>
              <a:rPr lang="en-US" sz="2200" dirty="0">
                <a:solidFill>
                  <a:srgbClr val="92D050"/>
                </a:solidFill>
              </a:rPr>
            </a:br>
            <a:r>
              <a:rPr lang="en-US" sz="2200" dirty="0">
                <a:solidFill>
                  <a:srgbClr val="92D050"/>
                </a:solidFill>
              </a:rPr>
              <a:t>    for all k = 0 to n-1 by 2</a:t>
            </a:r>
            <a:r>
              <a:rPr lang="en-US" sz="2200" baseline="30000" dirty="0">
                <a:solidFill>
                  <a:srgbClr val="92D050"/>
                </a:solidFill>
              </a:rPr>
              <a:t>d+1</a:t>
            </a:r>
            <a:r>
              <a:rPr lang="en-US" sz="2200" dirty="0">
                <a:solidFill>
                  <a:srgbClr val="92D050"/>
                </a:solidFill>
              </a:rPr>
              <a:t> in parallel do</a:t>
            </a:r>
            <a:br>
              <a:rPr lang="en-US" sz="2200" dirty="0">
                <a:solidFill>
                  <a:srgbClr val="92D050"/>
                </a:solidFill>
              </a:rPr>
            </a:br>
            <a:r>
              <a:rPr lang="en-US" sz="2200" dirty="0">
                <a:solidFill>
                  <a:srgbClr val="92D050"/>
                </a:solidFill>
              </a:rPr>
              <a:t>        x[k + 2</a:t>
            </a:r>
            <a:r>
              <a:rPr lang="en-US" sz="2200" baseline="30000" dirty="0">
                <a:solidFill>
                  <a:srgbClr val="92D050"/>
                </a:solidFill>
              </a:rPr>
              <a:t>d+1</a:t>
            </a:r>
            <a:r>
              <a:rPr lang="en-US" sz="2200" dirty="0">
                <a:solidFill>
                  <a:srgbClr val="92D050"/>
                </a:solidFill>
              </a:rPr>
              <a:t> – 1] = x[k + 2</a:t>
            </a:r>
            <a:r>
              <a:rPr lang="en-US" sz="2200" baseline="30000" dirty="0">
                <a:solidFill>
                  <a:srgbClr val="92D050"/>
                </a:solidFill>
              </a:rPr>
              <a:t>d</a:t>
            </a:r>
            <a:r>
              <a:rPr lang="en-US" sz="2200" dirty="0">
                <a:solidFill>
                  <a:srgbClr val="92D050"/>
                </a:solidFill>
              </a:rPr>
              <a:t> -1] + x[k + 2</a:t>
            </a:r>
            <a:r>
              <a:rPr lang="en-US" sz="2200" baseline="30000" dirty="0">
                <a:solidFill>
                  <a:srgbClr val="92D050"/>
                </a:solidFill>
              </a:rPr>
              <a:t>d</a:t>
            </a:r>
            <a:r>
              <a:rPr lang="en-US" sz="2200" dirty="0">
                <a:solidFill>
                  <a:srgbClr val="92D050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6952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826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Prefix Sum sample code (down-sweep)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19200"/>
            <a:ext cx="3429000" cy="5486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36]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  </a:t>
            </a:r>
            <a:r>
              <a:rPr lang="en-US" sz="2400" dirty="0">
                <a:solidFill>
                  <a:srgbClr val="00B0F0"/>
                </a:solidFill>
              </a:rPr>
              <a:t>0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</a:t>
            </a:r>
            <a:r>
              <a:rPr lang="en-US" sz="2400" dirty="0">
                <a:solidFill>
                  <a:srgbClr val="00B0F0"/>
                </a:solidFill>
              </a:rPr>
              <a:t>0,   </a:t>
            </a:r>
            <a:r>
              <a:rPr lang="en-US" sz="2400" dirty="0">
                <a:solidFill>
                  <a:srgbClr val="92D050"/>
                </a:solidFill>
              </a:rPr>
              <a:t>5, 11, 7, </a:t>
            </a:r>
            <a:r>
              <a:rPr lang="en-US" sz="2400" dirty="0">
                <a:solidFill>
                  <a:srgbClr val="00B0F0"/>
                </a:solidFill>
              </a:rPr>
              <a:t>10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0, </a:t>
            </a:r>
            <a:r>
              <a:rPr lang="en-US" sz="2400" dirty="0">
                <a:solidFill>
                  <a:srgbClr val="92D050"/>
                </a:solidFill>
              </a:rPr>
              <a:t>3,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3,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92D050"/>
                </a:solidFill>
              </a:rPr>
              <a:t>5, </a:t>
            </a:r>
            <a:r>
              <a:rPr lang="en-US" sz="2400" dirty="0">
                <a:solidFill>
                  <a:srgbClr val="00B0F0"/>
                </a:solidFill>
              </a:rPr>
              <a:t>10,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7,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21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[0, 1, 3, 6, 10, 15, 21, 28]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53340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Final result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410200" y="1512888"/>
            <a:ext cx="46482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Original:  [1, 2, 3, 4, 5, 6, 7, 8]</a:t>
            </a:r>
          </a:p>
        </p:txBody>
      </p:sp>
      <p:pic>
        <p:nvPicPr>
          <p:cNvPr id="12290" name="Picture 2" descr="C:\Users\Kevin\Desktop\down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" y="1108075"/>
            <a:ext cx="449381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915400" y="2209800"/>
            <a:ext cx="0" cy="3733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56" y="4539387"/>
            <a:ext cx="485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x[n-1] = 0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for d = log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(n) – 1 down to 0 do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for all k = 0 to n-1 by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+1 in parallel do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t =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 – 1]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 – 1] =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 = t +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</a:t>
            </a:r>
          </a:p>
        </p:txBody>
      </p:sp>
      <p:pic>
        <p:nvPicPr>
          <p:cNvPr id="1026" name="Picture 2" descr="U219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-50165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evin\Desktop\up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24099"/>
            <a:ext cx="5410200" cy="340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 (Up-Sweep)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5354545"/>
            <a:ext cx="38100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73" y="511558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Original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31242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39624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4800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8232" y="1524000"/>
            <a:ext cx="2209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138849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Advanced GPU-accelerable algorithms</a:t>
            </a:r>
          </a:p>
          <a:p>
            <a:r>
              <a:rPr lang="en-US" dirty="0">
                <a:solidFill>
                  <a:srgbClr val="92D050"/>
                </a:solidFill>
              </a:rPr>
              <a:t>“Reductions” to parallelize problems that don’t seem intuitively parallelizable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Not the same as reductions in complexity theory or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222344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Kevin\Desktop\down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59" y="2133600"/>
            <a:ext cx="520874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 (Down-Sweep)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5993434"/>
            <a:ext cx="38100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754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Final 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895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37338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45720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1334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54864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402091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Bank conflicts galore!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2-way, 4-way, …</a:t>
            </a:r>
          </a:p>
        </p:txBody>
      </p:sp>
    </p:spTree>
    <p:extLst>
      <p:ext uri="{BB962C8B-B14F-4D97-AF65-F5344CB8AC3E}">
        <p14:creationId xmlns:p14="http://schemas.microsoft.com/office/powerpoint/2010/main" val="21448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17" y="1447455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Bank conflicts!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2-way, 4-way, …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Pad addresses!</a:t>
            </a:r>
          </a:p>
        </p:txBody>
      </p:sp>
      <p:pic>
        <p:nvPicPr>
          <p:cNvPr id="10243" name="Picture 3" descr="C:\Users\Kevin\Desktop\padding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15734"/>
            <a:ext cx="592043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817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72475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hlinkClick r:id="rId2"/>
              </a:rPr>
              <a:t>http://http.developer.nvidia.com/GPUGems3/gpugems3_ch39.html</a:t>
            </a:r>
            <a:r>
              <a:rPr lang="en-US" dirty="0">
                <a:solidFill>
                  <a:srgbClr val="92D050"/>
                </a:solidFill>
              </a:rPr>
              <a:t> -- See Link for a More In-Depth Explanation of Up-Sweep and Down-Sweep</a:t>
            </a:r>
          </a:p>
          <a:p>
            <a:r>
              <a:rPr lang="en-US" dirty="0">
                <a:solidFill>
                  <a:srgbClr val="92D050"/>
                </a:solidFill>
              </a:rPr>
              <a:t>See also Ch8 of textbook (Kirk and </a:t>
            </a:r>
            <a:r>
              <a:rPr lang="en-US" dirty="0" err="1">
                <a:solidFill>
                  <a:srgbClr val="92D050"/>
                </a:solidFill>
              </a:rPr>
              <a:t>Hwu</a:t>
            </a:r>
            <a:r>
              <a:rPr lang="en-US" dirty="0">
                <a:solidFill>
                  <a:srgbClr val="92D050"/>
                </a:solidFill>
              </a:rPr>
              <a:t>) for a more build-up and motivation for the up-sweep and down-sweep algorithm (like we did for the array sum)</a:t>
            </a:r>
          </a:p>
        </p:txBody>
      </p:sp>
    </p:spTree>
    <p:extLst>
      <p:ext uri="{BB962C8B-B14F-4D97-AF65-F5344CB8AC3E}">
        <p14:creationId xmlns:p14="http://schemas.microsoft.com/office/powerpoint/2010/main" val="88672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Problem: 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Given array A, produce sub-array of A defined by Boolean condition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e.g. given array: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2"/>
            <a:r>
              <a:rPr lang="en-US" dirty="0">
                <a:solidFill>
                  <a:srgbClr val="92D050"/>
                </a:solidFill>
              </a:rPr>
              <a:t>Produce array of numbers &gt;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3855"/>
              </p:ext>
            </p:extLst>
          </p:nvPr>
        </p:nvGraphicFramePr>
        <p:xfrm>
          <a:off x="1524000" y="4201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9270"/>
              </p:ext>
            </p:extLst>
          </p:nvPr>
        </p:nvGraphicFramePr>
        <p:xfrm>
          <a:off x="1524000" y="5257800"/>
          <a:ext cx="304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11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5334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Given array A: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1: Evaluate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r>
              <a:rPr lang="en-US" dirty="0">
                <a:solidFill>
                  <a:srgbClr val="92D050"/>
                </a:solidFill>
              </a:rPr>
              <a:t> condition,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Array M: 1 if true, 0 if false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2: Cumulative sum of M (denote S)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3: At each index,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 if M[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is 1, store A[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in output at position (S[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- 1)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28200"/>
              </p:ext>
            </p:extLst>
          </p:nvPr>
        </p:nvGraphicFramePr>
        <p:xfrm>
          <a:off x="1524000" y="2296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2970"/>
              </p:ext>
            </p:extLst>
          </p:nvPr>
        </p:nvGraphicFramePr>
        <p:xfrm>
          <a:off x="15240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83599"/>
              </p:ext>
            </p:extLst>
          </p:nvPr>
        </p:nvGraphicFramePr>
        <p:xfrm>
          <a:off x="1524000" y="4810760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33690"/>
              </p:ext>
            </p:extLst>
          </p:nvPr>
        </p:nvGraphicFramePr>
        <p:xfrm>
          <a:off x="1524000" y="6248400"/>
          <a:ext cx="304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05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Quicksort: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Divide-and-conquer algorithm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Partition array along chosen pivot point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Pseudocode: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quicksort(A, loIdx, hiIdx):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if lo &lt; hi: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 pIdx := partition(A, loIdx, hiIdx)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	 quicksort(A, loIdx, pIdx - 1)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	 quicksort(A, pIdx + 1, hiIdx)</a:t>
            </a:r>
          </a:p>
        </p:txBody>
      </p:sp>
      <p:pic>
        <p:nvPicPr>
          <p:cNvPr id="13314" name="Picture 2" descr="C:\Users\Kevin\Downloads\Parti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0" y="3271837"/>
            <a:ext cx="2755910" cy="33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2590800"/>
            <a:ext cx="13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Sequential partition</a:t>
            </a:r>
          </a:p>
        </p:txBody>
      </p:sp>
    </p:spTree>
    <p:extLst>
      <p:ext uri="{BB962C8B-B14F-4D97-AF65-F5344CB8AC3E}">
        <p14:creationId xmlns:p14="http://schemas.microsoft.com/office/powerpoint/2010/main" val="363554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GPU-accelerated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Given array A: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Choose pivot (e.g. 3)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 on condition:  ≤ 3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Store pivot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 on condition:  &gt; 3   </a:t>
            </a:r>
            <a:r>
              <a:rPr lang="en-US" sz="2000" dirty="0">
                <a:solidFill>
                  <a:srgbClr val="92D050"/>
                </a:solidFill>
              </a:rPr>
              <a:t>(store with offset)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81332"/>
              </p:ext>
            </p:extLst>
          </p:nvPr>
        </p:nvGraphicFramePr>
        <p:xfrm>
          <a:off x="1524000" y="2296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14705"/>
              </p:ext>
            </p:extLst>
          </p:nvPr>
        </p:nvGraphicFramePr>
        <p:xfrm>
          <a:off x="1524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8887"/>
              </p:ext>
            </p:extLst>
          </p:nvPr>
        </p:nvGraphicFramePr>
        <p:xfrm>
          <a:off x="1524000" y="48869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72118"/>
              </p:ext>
            </p:extLst>
          </p:nvPr>
        </p:nvGraphicFramePr>
        <p:xfrm>
          <a:off x="1524000" y="59537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</a:t>
            </a:r>
            <a:r>
              <a:rPr lang="en-US" dirty="0" err="1">
                <a:solidFill>
                  <a:srgbClr val="92D050"/>
                </a:solidFill>
              </a:rPr>
              <a:t>accelerable</a:t>
            </a:r>
            <a:r>
              <a:rPr lang="en-US" dirty="0">
                <a:solidFill>
                  <a:srgbClr val="92D050"/>
                </a:solidFill>
              </a:rPr>
              <a:t> algorithms:</a:t>
            </a:r>
          </a:p>
          <a:p>
            <a:pPr lvl="1"/>
            <a:r>
              <a:rPr lang="en-US" sz="3000" b="1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74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 acceleration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Synchronize between calls of the previous algorithm</a:t>
            </a:r>
          </a:p>
          <a:p>
            <a:r>
              <a:rPr lang="en-US" dirty="0">
                <a:solidFill>
                  <a:srgbClr val="92D050"/>
                </a:solidFill>
              </a:rPr>
              <a:t>Continued partitioning/synchronization on sub-arrays results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7881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“Less obviously parallelizable” problems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Hardware matters! (synchronization, bank conflicts, …)</a:t>
            </a:r>
          </a:p>
          <a:p>
            <a:r>
              <a:rPr lang="en-US" dirty="0">
                <a:solidFill>
                  <a:srgbClr val="92D050"/>
                </a:solidFill>
              </a:rPr>
              <a:t>Resources: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GPU Gems, Vol. 3, Ch. 39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Highly Recommend Reading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This</a:t>
            </a:r>
            <a:r>
              <a:rPr lang="en-US" dirty="0">
                <a:solidFill>
                  <a:srgbClr val="92D050"/>
                </a:solidFill>
              </a:rPr>
              <a:t> Guide to CUDA Optimization, with a Reduction Example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Kirk and </a:t>
            </a:r>
            <a:r>
              <a:rPr lang="en-US" dirty="0" err="1">
                <a:solidFill>
                  <a:srgbClr val="92D050"/>
                </a:solidFill>
              </a:rPr>
              <a:t>Hwu</a:t>
            </a:r>
            <a:r>
              <a:rPr lang="en-US" dirty="0">
                <a:solidFill>
                  <a:srgbClr val="92D050"/>
                </a:solidFill>
              </a:rPr>
              <a:t> Chapters 7-12 for more 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3335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 Elementwise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834" y="2361853"/>
            <a:ext cx="5579166" cy="45259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CPU code: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float *C 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malloc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(N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sizeof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(float));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for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0;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++)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C[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+ B[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4646612" y="2203518"/>
            <a:ext cx="4040188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91208" y="4038600"/>
            <a:ext cx="7795592" cy="4708525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 code: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// assign device and host memory pointers, and allocate memory in host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threadIdx.x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+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blockIdx.x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while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N)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	C[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+ B[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	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+=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gridDim.x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}</a:t>
            </a:r>
          </a:p>
          <a:p>
            <a:pPr marL="457200" lvl="1" indent="0"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2382" y="1597358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Problem: </a:t>
            </a:r>
            <a:r>
              <a:rPr lang="en-US" sz="3200" dirty="0">
                <a:solidFill>
                  <a:srgbClr val="92D050"/>
                </a:solidFill>
              </a:rPr>
              <a:t>C[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 = A[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 + B[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361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Reduction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33400" y="3581400"/>
            <a:ext cx="8458200" cy="445452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92D050"/>
                </a:solidFill>
                <a:latin typeface="Lucida Console" pitchFamily="49" charset="0"/>
              </a:rPr>
              <a:t>GPU Pseudocode:</a:t>
            </a:r>
            <a:br>
              <a:rPr lang="en-US" sz="30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set up device and host memory pointers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create threads and get thread indices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assign each thread a specific region to sum over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wait for all threads to finish running ( __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syncthreads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 )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combine all thread sums for final solution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33400" y="1908313"/>
            <a:ext cx="7620000" cy="167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92D050"/>
                </a:solidFill>
              </a:rPr>
              <a:t>CPU code: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float sum = 0.0;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for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0;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++)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sum +=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187301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Problem: </a:t>
            </a:r>
            <a:r>
              <a:rPr lang="en-US" sz="3200" dirty="0">
                <a:solidFill>
                  <a:srgbClr val="92D050"/>
                </a:solidFill>
              </a:rPr>
              <a:t>SUM(A[])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Suppose we wished to accumulate our results…</a:t>
            </a:r>
          </a:p>
        </p:txBody>
      </p:sp>
      <p:pic>
        <p:nvPicPr>
          <p:cNvPr id="11" name="Picture 2" descr="C:\Users\Kevin\Desktop\code_sample_12 - Co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" b="4173"/>
          <a:stretch/>
        </p:blipFill>
        <p:spPr bwMode="auto">
          <a:xfrm>
            <a:off x="1981200" y="2852738"/>
            <a:ext cx="4876800" cy="37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Race conditions! Could load old value before new one (from another thread) is written out</a:t>
            </a:r>
          </a:p>
        </p:txBody>
      </p:sp>
      <p:pic>
        <p:nvPicPr>
          <p:cNvPr id="11" name="Picture 2" descr="C:\Users\Kevin\Desktop\code_sample_12 - Co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" b="4173"/>
          <a:stretch/>
        </p:blipFill>
        <p:spPr bwMode="auto">
          <a:xfrm>
            <a:off x="1981200" y="2852738"/>
            <a:ext cx="4876800" cy="37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981200" y="5943599"/>
            <a:ext cx="2133600" cy="468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684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Thread-unsafe!</a:t>
            </a:r>
          </a:p>
        </p:txBody>
      </p:sp>
    </p:spTree>
    <p:extLst>
      <p:ext uri="{BB962C8B-B14F-4D97-AF65-F5344CB8AC3E}">
        <p14:creationId xmlns:p14="http://schemas.microsoft.com/office/powerpoint/2010/main" val="105743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(but correct)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 could do a bunch of atomic adds to our global accumulator…</a:t>
            </a:r>
          </a:p>
        </p:txBody>
      </p:sp>
      <p:pic>
        <p:nvPicPr>
          <p:cNvPr id="8" name="Picture 2" descr="C:\Users\Kevin\Desktop\code_sample_13 - Copy.png">
            <a:extLst>
              <a:ext uri="{FF2B5EF4-FFF2-40B4-BE49-F238E27FC236}">
                <a16:creationId xmlns:a16="http://schemas.microsoft.com/office/drawing/2014/main" id="{25AB13B3-639D-4444-8D1E-1C180E873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852738"/>
            <a:ext cx="4841790" cy="37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1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14625</TotalTime>
  <Words>1335</Words>
  <Application>Microsoft Macintosh PowerPoint</Application>
  <PresentationFormat>On-screen Show (4:3)</PresentationFormat>
  <Paragraphs>306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Lucida Console</vt:lpstr>
      <vt:lpstr>Wingdings</vt:lpstr>
      <vt:lpstr>Office Theme</vt:lpstr>
      <vt:lpstr>CS 179: GPU  Programming</vt:lpstr>
      <vt:lpstr>Last Week</vt:lpstr>
      <vt:lpstr>Week 3</vt:lpstr>
      <vt:lpstr>This Lecture</vt:lpstr>
      <vt:lpstr> Elementwise Addition</vt:lpstr>
      <vt:lpstr>Reduction Example</vt:lpstr>
      <vt:lpstr>Naive Reduction</vt:lpstr>
      <vt:lpstr>Naive Reduction</vt:lpstr>
      <vt:lpstr>Naive (but correct) Reduction</vt:lpstr>
      <vt:lpstr>Naive (but correct) Reduction</vt:lpstr>
      <vt:lpstr>Shared memory accumulation</vt:lpstr>
      <vt:lpstr>Shared memory accumulation</vt:lpstr>
      <vt:lpstr>Shared memory accumulation</vt:lpstr>
      <vt:lpstr>Shared memory accumulation</vt:lpstr>
      <vt:lpstr>“Binary tree” reduction</vt:lpstr>
      <vt:lpstr>“Binary tree” reduction</vt:lpstr>
      <vt:lpstr>“Binary tree” reduction</vt:lpstr>
      <vt:lpstr>Non-divergent reduction</vt:lpstr>
      <vt:lpstr>Non-divergent reduction</vt:lpstr>
      <vt:lpstr>Sequential addressing</vt:lpstr>
      <vt:lpstr>Sum Reduction</vt:lpstr>
      <vt:lpstr>Outline</vt:lpstr>
      <vt:lpstr>Prefix Sum</vt:lpstr>
      <vt:lpstr>Prefix Sum</vt:lpstr>
      <vt:lpstr>Prefix Sum</vt:lpstr>
      <vt:lpstr>Prefix Sum</vt:lpstr>
      <vt:lpstr>Prefix Sum sample code (up-sweep)</vt:lpstr>
      <vt:lpstr>Prefix Sum sample code (down-sweep)</vt:lpstr>
      <vt:lpstr>Prefix Sum (Up-Sweep)</vt:lpstr>
      <vt:lpstr>Prefix Sum (Down-Sweep)</vt:lpstr>
      <vt:lpstr>Prefix Sum</vt:lpstr>
      <vt:lpstr>Prefix Sum</vt:lpstr>
      <vt:lpstr>Prefix Sum</vt:lpstr>
      <vt:lpstr>Outline</vt:lpstr>
      <vt:lpstr>Stream Compaction</vt:lpstr>
      <vt:lpstr>Stream Compaction</vt:lpstr>
      <vt:lpstr>Outline</vt:lpstr>
      <vt:lpstr>GPU-accelerated quicksort</vt:lpstr>
      <vt:lpstr>GPU-accelerated partition</vt:lpstr>
      <vt:lpstr>GPU acceleration details</vt:lpstr>
      <vt:lpstr>Final Thoughts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179: GPU Programming</dc:title>
  <dc:creator>Kevin</dc:creator>
  <cp:lastModifiedBy>Microsoft Office User</cp:lastModifiedBy>
  <cp:revision>1021</cp:revision>
  <cp:lastPrinted>2015-04-13T19:44:39Z</cp:lastPrinted>
  <dcterms:created xsi:type="dcterms:W3CDTF">2015-03-24T02:17:19Z</dcterms:created>
  <dcterms:modified xsi:type="dcterms:W3CDTF">2018-11-15T11:28:06Z</dcterms:modified>
</cp:coreProperties>
</file>