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97" d="100"/>
          <a:sy n="97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F429-66A5-4A84-8434-4D09066A8E33}" type="datetimeFigureOut">
              <a:rPr lang="pt-PT" smtClean="0"/>
              <a:t>27/01/2020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499F5-70C7-4B80-98E9-84E6A0F06D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34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Lack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introductions</a:t>
            </a:r>
            <a:r>
              <a:rPr lang="pt-PT" baseline="0" dirty="0"/>
              <a:t> to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topic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GPGPU</a:t>
            </a:r>
          </a:p>
          <a:p>
            <a:endParaRPr lang="pt-PT" baseline="0" dirty="0"/>
          </a:p>
          <a:p>
            <a:r>
              <a:rPr lang="pt-PT" baseline="0" dirty="0" err="1"/>
              <a:t>Provide</a:t>
            </a:r>
            <a:r>
              <a:rPr lang="pt-PT" baseline="0" dirty="0"/>
              <a:t> </a:t>
            </a:r>
            <a:r>
              <a:rPr lang="pt-PT" baseline="0" dirty="0" err="1"/>
              <a:t>an</a:t>
            </a:r>
            <a:r>
              <a:rPr lang="pt-PT" baseline="0" dirty="0"/>
              <a:t> </a:t>
            </a:r>
            <a:r>
              <a:rPr lang="pt-PT" baseline="0" dirty="0" err="1"/>
              <a:t>informative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educative</a:t>
            </a:r>
            <a:r>
              <a:rPr lang="pt-PT" baseline="0" dirty="0"/>
              <a:t> </a:t>
            </a:r>
            <a:r>
              <a:rPr lang="pt-PT" baseline="0" dirty="0" err="1"/>
              <a:t>introduction</a:t>
            </a:r>
            <a:r>
              <a:rPr lang="pt-PT" baseline="0" dirty="0"/>
              <a:t> to GPGPU, </a:t>
            </a:r>
            <a:r>
              <a:rPr lang="pt-PT" baseline="0" dirty="0" err="1"/>
              <a:t>using</a:t>
            </a:r>
            <a:r>
              <a:rPr lang="pt-PT" baseline="0" dirty="0"/>
              <a:t> CUDA as </a:t>
            </a:r>
            <a:r>
              <a:rPr lang="pt-PT" baseline="0" dirty="0" err="1"/>
              <a:t>an</a:t>
            </a:r>
            <a:r>
              <a:rPr lang="pt-PT" baseline="0" dirty="0"/>
              <a:t> exemple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2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</a:t>
            </a:r>
            <a:r>
              <a:rPr lang="en-GB" baseline="0" noProof="0" dirty="0"/>
              <a:t> created multiple implementations of the FW algorithm, improving our solution with each implementation.</a:t>
            </a:r>
          </a:p>
          <a:p>
            <a:r>
              <a:rPr lang="en-GB" baseline="0" noProof="0" dirty="0"/>
              <a:t>With each different solution we will be using more and more capabilities of the GPGPU and demonstrating how to use said 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0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How to use the GPU.</a:t>
            </a:r>
          </a:p>
          <a:p>
            <a:r>
              <a:rPr lang="en-GB" noProof="0" dirty="0"/>
              <a:t>Due to the size</a:t>
            </a:r>
            <a:r>
              <a:rPr lang="en-GB" baseline="0" noProof="0" dirty="0"/>
              <a:t> of the FW problem, it’s not recommended to compute one position per thread (Speak of scheduler?). It was necessary to decide how to divide the work load on the GPU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The implementations.</a:t>
            </a:r>
          </a:p>
          <a:p>
            <a:r>
              <a:rPr lang="en-GB" noProof="0" dirty="0"/>
              <a:t>CUDA</a:t>
            </a:r>
            <a:r>
              <a:rPr lang="en-GB" baseline="0" noProof="0" dirty="0"/>
              <a:t> is limited in some aspects, adding to that the poor feedback it provides when problems arise, debugging was a difficulty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81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94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36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: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Future </a:t>
            </a:r>
            <a:r>
              <a:rPr lang="pt-PT" dirty="0" err="1"/>
              <a:t>Work</a:t>
            </a:r>
            <a:r>
              <a:rPr lang="pt-PT" dirty="0"/>
              <a:t>:</a:t>
            </a:r>
          </a:p>
          <a:p>
            <a:r>
              <a:rPr lang="pt-PT" dirty="0" err="1"/>
              <a:t>Adapt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problem</a:t>
            </a:r>
            <a:r>
              <a:rPr lang="pt-PT" baseline="0" dirty="0"/>
              <a:t> to use Short in </a:t>
            </a:r>
            <a:r>
              <a:rPr lang="pt-PT" baseline="0" dirty="0" err="1"/>
              <a:t>order</a:t>
            </a:r>
            <a:r>
              <a:rPr lang="pt-PT" baseline="0" dirty="0"/>
              <a:t> to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able</a:t>
            </a:r>
            <a:r>
              <a:rPr lang="pt-PT" baseline="0" dirty="0"/>
              <a:t> to use SIMD (Single </a:t>
            </a:r>
            <a:r>
              <a:rPr lang="pt-PT" baseline="0" dirty="0" err="1"/>
              <a:t>Instruction</a:t>
            </a:r>
            <a:r>
              <a:rPr lang="pt-PT" baseline="0" dirty="0"/>
              <a:t> </a:t>
            </a:r>
            <a:r>
              <a:rPr lang="pt-PT" baseline="0" dirty="0" err="1"/>
              <a:t>Multiple</a:t>
            </a:r>
            <a:r>
              <a:rPr lang="pt-PT" baseline="0" dirty="0"/>
              <a:t> Data)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9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363" y="656740"/>
            <a:ext cx="8825658" cy="3329581"/>
          </a:xfrm>
        </p:spPr>
        <p:txBody>
          <a:bodyPr/>
          <a:lstStyle/>
          <a:p>
            <a:r>
              <a:rPr lang="en-GB" sz="5400" dirty="0"/>
              <a:t>Optimizations in GPGPU</a:t>
            </a:r>
            <a:br>
              <a:rPr lang="en-GB" sz="5400" dirty="0"/>
            </a:br>
            <a:r>
              <a:rPr lang="en-GB" sz="5400" dirty="0"/>
              <a:t>using Floyd-Warshall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63" y="4743453"/>
            <a:ext cx="8825658" cy="861420"/>
          </a:xfrm>
        </p:spPr>
        <p:txBody>
          <a:bodyPr/>
          <a:lstStyle/>
          <a:p>
            <a:r>
              <a:rPr lang="pt-PT" dirty="0"/>
              <a:t>Pedro Carrega, nº49480</a:t>
            </a:r>
          </a:p>
          <a:p>
            <a:r>
              <a:rPr lang="pt-PT" dirty="0"/>
              <a:t>Vasco Ferreira, nº49470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C2A7235-27BF-4464-89A0-E61C0CC8C7ED}"/>
              </a:ext>
            </a:extLst>
          </p:cNvPr>
          <p:cNvGrpSpPr/>
          <p:nvPr/>
        </p:nvGrpSpPr>
        <p:grpSpPr>
          <a:xfrm>
            <a:off x="8787108" y="5037859"/>
            <a:ext cx="2387010" cy="1201881"/>
            <a:chOff x="1018769" y="902720"/>
            <a:chExt cx="3502381" cy="176435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536D763-8F7F-4299-BF1F-2F4700353BE9}"/>
                </a:ext>
              </a:extLst>
            </p:cNvPr>
            <p:cNvSpPr/>
            <p:nvPr/>
          </p:nvSpPr>
          <p:spPr>
            <a:xfrm>
              <a:off x="1154955" y="975013"/>
              <a:ext cx="3366195" cy="16920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E120ED8-F510-428F-8E2B-8FB7801E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769" y="902720"/>
              <a:ext cx="3366195" cy="176435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6E9F45-F09B-4BD0-98B3-EC2ADC5C4F07}"/>
              </a:ext>
            </a:extLst>
          </p:cNvPr>
          <p:cNvSpPr txBox="1"/>
          <p:nvPr/>
        </p:nvSpPr>
        <p:spPr>
          <a:xfrm>
            <a:off x="1201363" y="3986321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Mestrado de Engenharia Informática</a:t>
            </a:r>
            <a:br>
              <a:rPr lang="pt-PT" sz="2000" dirty="0"/>
            </a:br>
            <a:r>
              <a:rPr lang="pt-PT" sz="2000" dirty="0"/>
              <a:t>Programação em Cluster e </a:t>
            </a:r>
            <a:r>
              <a:rPr lang="pt-PT" sz="2000" dirty="0" err="1"/>
              <a:t>Multicore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4542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Motivations</a:t>
            </a:r>
            <a:r>
              <a:rPr lang="pt-PT" dirty="0"/>
              <a:t> &amp; </a:t>
            </a:r>
            <a:r>
              <a:rPr lang="pt-PT" dirty="0" err="1"/>
              <a:t>Goals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95FDA90-928D-490B-9205-8969FC300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 err="1"/>
              <a:t>Motivation</a:t>
            </a:r>
            <a:r>
              <a:rPr lang="pt-PT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lack of concise and simple introductions to GPGPU</a:t>
            </a:r>
          </a:p>
          <a:p>
            <a:r>
              <a:rPr lang="en-GB" sz="2400" dirty="0"/>
              <a:t>The absence of content where it can be shown some of the improvements when using GPGPU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06F5B3-55F1-4AF6-93F1-FAC926D4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sz="2800" dirty="0" err="1"/>
              <a:t>Goals</a:t>
            </a:r>
            <a:r>
              <a:rPr lang="pt-PT" sz="2800" dirty="0"/>
              <a:t>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B8A2FC8-CFF6-4995-AE1C-CB0B7BDB57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To provide an informative and educative introduction to GPGPU, using the Floyd Warshall algorithm in CUDA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89867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Approach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Incremental Development</a:t>
            </a:r>
          </a:p>
          <a:p>
            <a:r>
              <a:rPr lang="en-GB" sz="2800" dirty="0"/>
              <a:t>Implemented the following</a:t>
            </a:r>
          </a:p>
          <a:p>
            <a:pPr lvl="1"/>
            <a:r>
              <a:rPr lang="en-GB" sz="2000" dirty="0"/>
              <a:t>Sequential CPU</a:t>
            </a:r>
          </a:p>
          <a:p>
            <a:pPr lvl="1"/>
            <a:r>
              <a:rPr lang="en-GB" sz="2000" dirty="0"/>
              <a:t>Sequential GPU</a:t>
            </a:r>
          </a:p>
          <a:p>
            <a:pPr lvl="1"/>
            <a:r>
              <a:rPr lang="en-GB" sz="2000" dirty="0"/>
              <a:t>Parallel GPU</a:t>
            </a:r>
          </a:p>
          <a:p>
            <a:pPr lvl="1"/>
            <a:r>
              <a:rPr lang="en-GB" sz="2000" dirty="0"/>
              <a:t>Synchronization GPU</a:t>
            </a:r>
          </a:p>
          <a:p>
            <a:pPr lvl="1"/>
            <a:r>
              <a:rPr lang="en-GB" sz="2000" dirty="0"/>
              <a:t>Memory GPU</a:t>
            </a:r>
          </a:p>
        </p:txBody>
      </p:sp>
    </p:spTree>
    <p:extLst>
      <p:ext uri="{BB962C8B-B14F-4D97-AF65-F5344CB8AC3E}">
        <p14:creationId xmlns:p14="http://schemas.microsoft.com/office/powerpoint/2010/main" val="1864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Biggest</a:t>
            </a:r>
            <a:r>
              <a:rPr lang="pt-PT" dirty="0"/>
              <a:t> </a:t>
            </a:r>
            <a:r>
              <a:rPr lang="pt-PT" dirty="0" err="1"/>
              <a:t>Challenges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chosen tools to present</a:t>
            </a:r>
          </a:p>
          <a:p>
            <a:r>
              <a:rPr lang="en-GB" sz="2800" dirty="0"/>
              <a:t>How to explain them so that they can be interpreted and understood letting the reader with the capability to choose how and when to apply them</a:t>
            </a:r>
          </a:p>
        </p:txBody>
      </p:sp>
    </p:spTree>
    <p:extLst>
      <p:ext uri="{BB962C8B-B14F-4D97-AF65-F5344CB8AC3E}">
        <p14:creationId xmlns:p14="http://schemas.microsoft.com/office/powerpoint/2010/main" val="273612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TextBox 2"/>
          <p:cNvSpPr txBox="1"/>
          <p:nvPr/>
        </p:nvSpPr>
        <p:spPr>
          <a:xfrm>
            <a:off x="7041414" y="2974159"/>
            <a:ext cx="438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Major speedup when running the algorithm in the parallel GPU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Speedup of around 7.2</a:t>
            </a:r>
          </a:p>
        </p:txBody>
      </p:sp>
      <p:pic>
        <p:nvPicPr>
          <p:cNvPr id="8" name="Marcador de Posição de Conteúdo 7" descr="Uma imagem com captura de ecrã, porta&#10;&#10;Descrição gerada automaticamente">
            <a:extLst>
              <a:ext uri="{FF2B5EF4-FFF2-40B4-BE49-F238E27FC236}">
                <a16:creationId xmlns:a16="http://schemas.microsoft.com/office/drawing/2014/main" id="{094E9226-C054-4156-B9B1-2AF9E15FF4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697400"/>
            <a:ext cx="6120000" cy="3463200"/>
          </a:xfrm>
        </p:spPr>
      </p:pic>
    </p:spTree>
    <p:extLst>
      <p:ext uri="{BB962C8B-B14F-4D97-AF65-F5344CB8AC3E}">
        <p14:creationId xmlns:p14="http://schemas.microsoft.com/office/powerpoint/2010/main" val="15394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10" name="Imagem 9" descr="Uma imagem com porta, sala, computador&#10;&#10;Descrição gerada automaticamente">
            <a:extLst>
              <a:ext uri="{FF2B5EF4-FFF2-40B4-BE49-F238E27FC236}">
                <a16:creationId xmlns:a16="http://schemas.microsoft.com/office/drawing/2014/main" id="{F7C143F8-9777-4972-9A40-AE63D1501B2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697685"/>
            <a:ext cx="6120000" cy="3462629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BE145911-E595-430E-BA1D-3AB904E33A9F}"/>
              </a:ext>
            </a:extLst>
          </p:cNvPr>
          <p:cNvSpPr txBox="1"/>
          <p:nvPr/>
        </p:nvSpPr>
        <p:spPr>
          <a:xfrm>
            <a:off x="7021750" y="2568899"/>
            <a:ext cx="4779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Between implementations we can see a speedup of 1.76 and 1.19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Speedup can be improved to approximately 12.6 by adding atomic and to 15.1 by improving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6873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1770937"/>
          </a:xfrm>
        </p:spPr>
        <p:txBody>
          <a:bodyPr/>
          <a:lstStyle/>
          <a:p>
            <a:r>
              <a:rPr lang="en-GB" dirty="0"/>
              <a:t>Provided a succinct introduction to GPGPU</a:t>
            </a:r>
          </a:p>
          <a:p>
            <a:pPr lvl="1"/>
            <a:r>
              <a:rPr lang="en-GB" dirty="0"/>
              <a:t>Displayed the some of the improvements that can be made</a:t>
            </a:r>
          </a:p>
          <a:p>
            <a:pPr lvl="1"/>
            <a:r>
              <a:rPr lang="en-GB" dirty="0"/>
              <a:t>Compared the results in order to demonstrate the impact in the overall 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A0BFFF-7C66-44DF-ABF4-BD550F593C0A}"/>
              </a:ext>
            </a:extLst>
          </p:cNvPr>
          <p:cNvSpPr txBox="1">
            <a:spLocks/>
          </p:cNvSpPr>
          <p:nvPr/>
        </p:nvSpPr>
        <p:spPr>
          <a:xfrm>
            <a:off x="1104292" y="4023525"/>
            <a:ext cx="8946541" cy="177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Future Work</a:t>
            </a:r>
          </a:p>
          <a:p>
            <a:pPr lvl="1"/>
            <a:r>
              <a:rPr lang="en-GB" dirty="0"/>
              <a:t>SIMD (Single Instruction Multiple Data)</a:t>
            </a:r>
          </a:p>
        </p:txBody>
      </p:sp>
    </p:spTree>
    <p:extLst>
      <p:ext uri="{BB962C8B-B14F-4D97-AF65-F5344CB8AC3E}">
        <p14:creationId xmlns:p14="http://schemas.microsoft.com/office/powerpoint/2010/main" val="247347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</TotalTime>
  <Words>381</Words>
  <Application>Microsoft Office PowerPoint</Application>
  <PresentationFormat>Ecrã Panorâmico</PresentationFormat>
  <Paragraphs>58</Paragraphs>
  <Slides>7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</vt:lpstr>
      <vt:lpstr>Optimizations in GPGPU using Floyd-Warshall</vt:lpstr>
      <vt:lpstr>Motivations &amp; Goals</vt:lpstr>
      <vt:lpstr>Approach</vt:lpstr>
      <vt:lpstr>Biggest Challenges</vt:lpstr>
      <vt:lpstr>Results</vt:lpstr>
      <vt:lpstr>Results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in CUDA Usage</dc:title>
  <dc:creator>Pedro Carrega</dc:creator>
  <cp:lastModifiedBy>fc49470@alunos.fc.ul.pt</cp:lastModifiedBy>
  <cp:revision>24</cp:revision>
  <dcterms:created xsi:type="dcterms:W3CDTF">2020-01-25T14:03:09Z</dcterms:created>
  <dcterms:modified xsi:type="dcterms:W3CDTF">2020-01-27T10:15:55Z</dcterms:modified>
</cp:coreProperties>
</file>