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61" r:id="rId6"/>
    <p:sldId id="258" r:id="rId7"/>
    <p:sldId id="286" r:id="rId8"/>
    <p:sldId id="287" r:id="rId9"/>
    <p:sldId id="288" r:id="rId10"/>
    <p:sldId id="257" r:id="rId11"/>
    <p:sldId id="267" r:id="rId12"/>
    <p:sldId id="297" r:id="rId13"/>
    <p:sldId id="294" r:id="rId14"/>
    <p:sldId id="283" r:id="rId15"/>
    <p:sldId id="290" r:id="rId16"/>
    <p:sldId id="291" r:id="rId17"/>
    <p:sldId id="266" r:id="rId18"/>
    <p:sldId id="292" r:id="rId19"/>
    <p:sldId id="295" r:id="rId20"/>
    <p:sldId id="299" r:id="rId21"/>
    <p:sldId id="301" r:id="rId22"/>
    <p:sldId id="296"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07" autoAdjust="0"/>
    <p:restoredTop sz="94660"/>
  </p:normalViewPr>
  <p:slideViewPr>
    <p:cSldViewPr snapToGrid="0">
      <p:cViewPr varScale="1">
        <p:scale>
          <a:sx n="156" d="100"/>
          <a:sy n="156" d="100"/>
        </p:scale>
        <p:origin x="174" y="2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2/19/2022</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mc:AlternateContent xmlns:mc="http://schemas.openxmlformats.org/markup-compatibility/2006">
    <mc:Choice xmlns:p14="http://schemas.microsoft.com/office/powerpoint/2010/main" Requires="p14">
      <p:transition p14:dur="0"/>
    </mc:Choice>
    <mc:Fallback>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761487" y="2034780"/>
            <a:ext cx="8734687" cy="2513156"/>
          </a:xfrm>
        </p:spPr>
        <p:txBody>
          <a:bodyPr/>
          <a:lstStyle/>
          <a:p>
            <a:pPr algn="just"/>
            <a:r>
              <a:rPr lang="pt-PT" sz="5400" dirty="0"/>
              <a:t>Desenvolvimento de uma Aplicação em Orientação a</a:t>
            </a:r>
            <a:br>
              <a:rPr lang="pt-PT" sz="5400" dirty="0"/>
            </a:br>
            <a:r>
              <a:rPr lang="pt-PT" sz="5400" dirty="0"/>
              <a:t>Objetos</a:t>
            </a:r>
            <a:endParaRPr lang="en-US" sz="5400" dirty="0"/>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2761488" y="4690148"/>
            <a:ext cx="7077456" cy="1734717"/>
          </a:xfrm>
        </p:spPr>
        <p:txBody>
          <a:bodyPr/>
          <a:lstStyle/>
          <a:p>
            <a:r>
              <a:rPr lang="pt-PT" dirty="0"/>
              <a:t>Estudo Orientado para os Mestrados de Engenharia </a:t>
            </a:r>
            <a:r>
              <a:rPr lang="pt-PT" dirty="0" smtClean="0"/>
              <a:t>Informática</a:t>
            </a:r>
          </a:p>
          <a:p>
            <a:r>
              <a:rPr lang="pt-PT" dirty="0" smtClean="0"/>
              <a:t/>
            </a:r>
            <a:br>
              <a:rPr lang="pt-PT" dirty="0" smtClean="0"/>
            </a:br>
            <a:r>
              <a:rPr lang="pt-PT" dirty="0" smtClean="0"/>
              <a:t>Pedro Carrega, nº49480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685" y="5316153"/>
            <a:ext cx="2729489" cy="1108712"/>
          </a:xfrm>
          <a:prstGeom prst="rect">
            <a:avLst/>
          </a:prstGeom>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p:txBody>
          <a:bodyPr>
            <a:normAutofit/>
          </a:bodyPr>
          <a:lstStyle/>
          <a:p>
            <a:r>
              <a:rPr lang="pt-PT" dirty="0" smtClean="0"/>
              <a:t>Análise</a:t>
            </a:r>
            <a:endParaRPr lang="pt-PT"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2050548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Web Services</a:t>
            </a:r>
            <a:endParaRPr lang="en-US" dirty="0"/>
          </a:p>
        </p:txBody>
      </p:sp>
      <p:sp>
        <p:nvSpPr>
          <p:cNvPr id="2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Fundos de Compensação</a:t>
            </a:r>
            <a:endParaRPr lang="pt-PT"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2771020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Segurança Social</a:t>
            </a:r>
            <a:endParaRPr lang="pt-PT"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9311973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01323FB-427E-4A8D-B473-AB0657D8D23B}"/>
              </a:ext>
            </a:extLst>
          </p:cNvPr>
          <p:cNvSpPr>
            <a:spLocks noGrp="1"/>
          </p:cNvSpPr>
          <p:nvPr>
            <p:ph type="title"/>
          </p:nvPr>
        </p:nvSpPr>
        <p:spPr>
          <a:xfrm>
            <a:off x="444500" y="358815"/>
            <a:ext cx="6361336" cy="978729"/>
          </a:xfrm>
        </p:spPr>
        <p:txBody>
          <a:bodyPr/>
          <a:lstStyle/>
          <a:p>
            <a:r>
              <a:rPr lang="pt-PT" dirty="0" smtClean="0"/>
              <a:t>Fundos de Compensação:</a:t>
            </a:r>
            <a:br>
              <a:rPr lang="pt-PT" dirty="0" smtClean="0"/>
            </a:br>
            <a:r>
              <a:rPr lang="pt-PT" dirty="0" smtClean="0"/>
              <a:t>Registo de Trabalhador</a:t>
            </a:r>
            <a:endParaRPr lang="pt-PT" dirty="0"/>
          </a:p>
        </p:txBody>
      </p:sp>
      <p:graphicFrame>
        <p:nvGraphicFramePr>
          <p:cNvPr id="6" name="Table 5">
            <a:extLst>
              <a:ext uri="{FF2B5EF4-FFF2-40B4-BE49-F238E27FC236}">
                <a16:creationId xmlns=""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954137347"/>
              </p:ext>
            </p:extLst>
          </p:nvPr>
        </p:nvGraphicFramePr>
        <p:xfrm>
          <a:off x="1130300" y="1856740"/>
          <a:ext cx="10003138" cy="3931920"/>
        </p:xfrm>
        <a:graphic>
          <a:graphicData uri="http://schemas.openxmlformats.org/drawingml/2006/table">
            <a:tbl>
              <a:tblPr firstRow="1" bandRow="1">
                <a:tableStyleId>{5C22544A-7EE6-4342-B048-85BDC9FD1C3A}</a:tableStyleId>
              </a:tblPr>
              <a:tblGrid>
                <a:gridCol w="3015392">
                  <a:extLst>
                    <a:ext uri="{9D8B030D-6E8A-4147-A177-3AD203B41FA5}">
                      <a16:colId xmlns="" xmlns:a16="http://schemas.microsoft.com/office/drawing/2014/main" val="3559833401"/>
                    </a:ext>
                  </a:extLst>
                </a:gridCol>
                <a:gridCol w="6987746">
                  <a:extLst>
                    <a:ext uri="{9D8B030D-6E8A-4147-A177-3AD203B41FA5}">
                      <a16:colId xmlns="" xmlns:a16="http://schemas.microsoft.com/office/drawing/2014/main" val="82523989"/>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 xmlns:a16="http://schemas.microsoft.com/office/drawing/2014/main" val="3472044516"/>
                  </a:ext>
                </a:extLst>
              </a:tr>
            </a:tbl>
          </a:graphicData>
        </a:graphic>
      </p:graphicFrame>
      <p:sp>
        <p:nvSpPr>
          <p:cNvPr id="2" name="Slide Number Placeholder 1">
            <a:extLst>
              <a:ext uri="{FF2B5EF4-FFF2-40B4-BE49-F238E27FC236}">
                <a16:creationId xmlns=""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01323FB-427E-4A8D-B473-AB0657D8D23B}"/>
              </a:ext>
            </a:extLst>
          </p:cNvPr>
          <p:cNvSpPr>
            <a:spLocks noGrp="1"/>
          </p:cNvSpPr>
          <p:nvPr>
            <p:ph type="title"/>
          </p:nvPr>
        </p:nvSpPr>
        <p:spPr>
          <a:xfrm>
            <a:off x="444500" y="358815"/>
            <a:ext cx="6361336" cy="978729"/>
          </a:xfrm>
        </p:spPr>
        <p:txBody>
          <a:bodyPr/>
          <a:lstStyle/>
          <a:p>
            <a:r>
              <a:rPr lang="pt-PT" dirty="0" smtClean="0"/>
              <a:t>Segurança Social:</a:t>
            </a:r>
            <a:br>
              <a:rPr lang="pt-PT" dirty="0" smtClean="0"/>
            </a:br>
            <a:r>
              <a:rPr lang="pt-PT" dirty="0" smtClean="0"/>
              <a:t>Registo Vínculo de Contrato</a:t>
            </a:r>
            <a:endParaRPr lang="pt-PT" dirty="0"/>
          </a:p>
        </p:txBody>
      </p:sp>
      <p:graphicFrame>
        <p:nvGraphicFramePr>
          <p:cNvPr id="6" name="Table 5">
            <a:extLst>
              <a:ext uri="{FF2B5EF4-FFF2-40B4-BE49-F238E27FC236}">
                <a16:creationId xmlns=""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954137347"/>
              </p:ext>
            </p:extLst>
          </p:nvPr>
        </p:nvGraphicFramePr>
        <p:xfrm>
          <a:off x="1130300" y="1856740"/>
          <a:ext cx="10003138" cy="3931920"/>
        </p:xfrm>
        <a:graphic>
          <a:graphicData uri="http://schemas.openxmlformats.org/drawingml/2006/table">
            <a:tbl>
              <a:tblPr firstRow="1" bandRow="1">
                <a:tableStyleId>{5C22544A-7EE6-4342-B048-85BDC9FD1C3A}</a:tableStyleId>
              </a:tblPr>
              <a:tblGrid>
                <a:gridCol w="3015392">
                  <a:extLst>
                    <a:ext uri="{9D8B030D-6E8A-4147-A177-3AD203B41FA5}">
                      <a16:colId xmlns="" xmlns:a16="http://schemas.microsoft.com/office/drawing/2014/main" val="3559833401"/>
                    </a:ext>
                  </a:extLst>
                </a:gridCol>
                <a:gridCol w="6987746">
                  <a:extLst>
                    <a:ext uri="{9D8B030D-6E8A-4147-A177-3AD203B41FA5}">
                      <a16:colId xmlns="" xmlns:a16="http://schemas.microsoft.com/office/drawing/2014/main" val="82523989"/>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 xmlns:a16="http://schemas.microsoft.com/office/drawing/2014/main" val="3472044516"/>
                  </a:ext>
                </a:extLst>
              </a:tr>
            </a:tbl>
          </a:graphicData>
        </a:graphic>
      </p:graphicFrame>
      <p:sp>
        <p:nvSpPr>
          <p:cNvPr id="2" name="Slide Number Placeholder 1">
            <a:extLst>
              <a:ext uri="{FF2B5EF4-FFF2-40B4-BE49-F238E27FC236}">
                <a16:creationId xmlns=""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624891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p:txBody>
          <a:bodyPr/>
          <a:lstStyle/>
          <a:p>
            <a:r>
              <a:rPr lang="pt-PT" dirty="0" smtClean="0"/>
              <a:t>Metodologia</a:t>
            </a:r>
            <a:endParaRPr lang="pt-PT"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6235227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Especificação de Requisitos</a:t>
            </a:r>
            <a:endParaRPr lang="pt-PT"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2014151"/>
            <a:ext cx="6718300" cy="3704477"/>
          </a:xfrm>
        </p:spPr>
        <p:txBody>
          <a:bodyPr/>
          <a:lstStyle/>
          <a:p>
            <a:r>
              <a:rPr lang="en-US" dirty="0" err="1" smtClean="0"/>
              <a:t>TortoiseSVN</a:t>
            </a:r>
            <a:endParaRPr lang="en-US" dirty="0" smtClean="0"/>
          </a:p>
          <a:p>
            <a:endParaRPr lang="en-US" dirty="0" smtClean="0"/>
          </a:p>
          <a:p>
            <a:endParaRPr lang="en-US" dirty="0"/>
          </a:p>
          <a:p>
            <a:endParaRPr lang="en-US" dirty="0" smtClean="0"/>
          </a:p>
          <a:p>
            <a:endParaRPr lang="en-US" dirty="0"/>
          </a:p>
          <a:p>
            <a:endParaRPr lang="en-US" dirty="0"/>
          </a:p>
          <a:p>
            <a:endParaRPr lang="en-US" dirty="0"/>
          </a:p>
          <a:p>
            <a:r>
              <a:rPr lang="en-US" dirty="0" smtClean="0"/>
              <a:t>Jenkins</a:t>
            </a:r>
            <a:endParaRPr lang="en-US"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889391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a:p>
        </p:txBody>
      </p:sp>
      <p:sp>
        <p:nvSpPr>
          <p:cNvPr id="3" name="Text Placeholder 2"/>
          <p:cNvSpPr>
            <a:spLocks noGrp="1"/>
          </p:cNvSpPr>
          <p:nvPr>
            <p:ph type="body" sz="quarter" idx="18"/>
          </p:nvPr>
        </p:nvSpPr>
        <p:spPr/>
        <p:txBody>
          <a:bodyPr/>
          <a:lstStyle/>
          <a:p>
            <a:endParaRPr lang="pt-PT"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5" name="Picture Placeholder 4"/>
          <p:cNvSpPr>
            <a:spLocks noGrp="1"/>
          </p:cNvSpPr>
          <p:nvPr>
            <p:ph type="pic" sz="quarter" idx="19"/>
          </p:nvPr>
        </p:nvSpPr>
        <p:spPr/>
      </p:sp>
      <p:sp>
        <p:nvSpPr>
          <p:cNvPr id="6" name="Text Placeholder 5"/>
          <p:cNvSpPr>
            <a:spLocks noGrp="1"/>
          </p:cNvSpPr>
          <p:nvPr>
            <p:ph type="body" sz="quarter" idx="20"/>
          </p:nvPr>
        </p:nvSpPr>
        <p:spPr/>
        <p:txBody>
          <a:bodyPr/>
          <a:lstStyle/>
          <a:p>
            <a:endParaRPr lang="pt-PT"/>
          </a:p>
        </p:txBody>
      </p:sp>
      <p:sp>
        <p:nvSpPr>
          <p:cNvPr id="7" name="Text Placeholder 6"/>
          <p:cNvSpPr>
            <a:spLocks noGrp="1"/>
          </p:cNvSpPr>
          <p:nvPr>
            <p:ph type="body" sz="quarter" idx="21"/>
          </p:nvPr>
        </p:nvSpPr>
        <p:spPr/>
        <p:txBody>
          <a:bodyPr/>
          <a:lstStyle/>
          <a:p>
            <a:endParaRPr lang="pt-PT"/>
          </a:p>
        </p:txBody>
      </p:sp>
    </p:spTree>
    <p:extLst>
      <p:ext uri="{BB962C8B-B14F-4D97-AF65-F5344CB8AC3E}">
        <p14:creationId xmlns:p14="http://schemas.microsoft.com/office/powerpoint/2010/main" val="13551782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p:txBody>
          <a:bodyPr/>
          <a:lstStyle/>
          <a:p>
            <a:r>
              <a:rPr lang="pt-PT" dirty="0" smtClean="0"/>
              <a:t>Trabalho Futuro</a:t>
            </a:r>
            <a:endParaRPr lang="pt-PT"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31237565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pt-PT" dirty="0" smtClean="0"/>
              <a:t>Motivações</a:t>
            </a:r>
            <a:r>
              <a:rPr lang="en-US" dirty="0" smtClean="0"/>
              <a:t> e </a:t>
            </a:r>
            <a:r>
              <a:rPr lang="pt-PT" dirty="0" smtClean="0"/>
              <a:t>Objetivos</a:t>
            </a:r>
            <a:endParaRPr lang="pt-PT"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ext Placeholder 7">
            <a:extLst>
              <a:ext uri="{FF2B5EF4-FFF2-40B4-BE49-F238E27FC236}">
                <a16:creationId xmlns="" xmlns:a16="http://schemas.microsoft.com/office/drawing/2014/main" id="{47DC4E62-1A34-4F98-A451-214F1808519C}"/>
              </a:ext>
            </a:extLst>
          </p:cNvPr>
          <p:cNvSpPr>
            <a:spLocks noGrp="1"/>
          </p:cNvSpPr>
          <p:nvPr>
            <p:ph type="body" sz="quarter" idx="2"/>
          </p:nvPr>
        </p:nvSpPr>
        <p:spPr/>
        <p:txBody>
          <a:bodyPr>
            <a:normAutofit/>
          </a:bodyPr>
          <a:lstStyle/>
          <a:p>
            <a:r>
              <a:rPr lang="pt-PT" sz="2400" dirty="0" smtClean="0"/>
              <a:t>Integração de Serviços</a:t>
            </a:r>
          </a:p>
          <a:p>
            <a:endParaRPr lang="pt-PT" sz="2400" dirty="0" smtClean="0"/>
          </a:p>
          <a:p>
            <a:r>
              <a:rPr lang="pt-PT" sz="2400" dirty="0" err="1" smtClean="0"/>
              <a:t>Pellentesque</a:t>
            </a:r>
            <a:r>
              <a:rPr lang="pt-PT" sz="2400" dirty="0" smtClean="0"/>
              <a:t> </a:t>
            </a:r>
            <a:r>
              <a:rPr lang="pt-PT" sz="2400" dirty="0" err="1" smtClean="0"/>
              <a:t>habitant</a:t>
            </a:r>
            <a:r>
              <a:rPr lang="pt-PT" sz="2400" dirty="0" smtClean="0"/>
              <a:t> </a:t>
            </a:r>
            <a:r>
              <a:rPr lang="pt-PT" sz="2400" dirty="0" err="1" smtClean="0"/>
              <a:t>morbi</a:t>
            </a:r>
            <a:r>
              <a:rPr lang="pt-PT" sz="2400" dirty="0" smtClean="0"/>
              <a:t> </a:t>
            </a:r>
            <a:r>
              <a:rPr lang="pt-PT" sz="2400" dirty="0" err="1" smtClean="0"/>
              <a:t>tristique</a:t>
            </a:r>
            <a:r>
              <a:rPr lang="pt-PT" sz="2400" dirty="0" smtClean="0"/>
              <a:t> </a:t>
            </a:r>
            <a:r>
              <a:rPr lang="pt-PT" sz="2400" dirty="0" err="1" smtClean="0"/>
              <a:t>senectus</a:t>
            </a:r>
            <a:r>
              <a:rPr lang="pt-PT" sz="2400" dirty="0" smtClean="0"/>
              <a:t> </a:t>
            </a:r>
            <a:r>
              <a:rPr lang="pt-PT" sz="2400" dirty="0" err="1" smtClean="0"/>
              <a:t>et</a:t>
            </a:r>
            <a:r>
              <a:rPr lang="pt-PT" sz="2400" dirty="0" smtClean="0"/>
              <a:t> </a:t>
            </a:r>
            <a:r>
              <a:rPr lang="pt-PT" sz="2400" dirty="0" err="1" smtClean="0"/>
              <a:t>netus</a:t>
            </a:r>
            <a:r>
              <a:rPr lang="pt-PT" sz="2400" dirty="0" smtClean="0"/>
              <a:t> </a:t>
            </a:r>
            <a:r>
              <a:rPr lang="pt-PT" sz="2400" dirty="0" err="1" smtClean="0"/>
              <a:t>et</a:t>
            </a:r>
            <a:r>
              <a:rPr lang="pt-PT" sz="2400" dirty="0" smtClean="0"/>
              <a:t> </a:t>
            </a:r>
            <a:r>
              <a:rPr lang="pt-PT" sz="2400" dirty="0" err="1" smtClean="0"/>
              <a:t>malesuada</a:t>
            </a:r>
            <a:r>
              <a:rPr lang="pt-PT" sz="2400" dirty="0" smtClean="0"/>
              <a:t> </a:t>
            </a:r>
            <a:r>
              <a:rPr lang="pt-PT" sz="2400" dirty="0" err="1" smtClean="0"/>
              <a:t>fames</a:t>
            </a:r>
            <a:r>
              <a:rPr lang="pt-PT" sz="2400" dirty="0" smtClean="0"/>
              <a:t> </a:t>
            </a:r>
            <a:r>
              <a:rPr lang="pt-PT" sz="2400" dirty="0" err="1" smtClean="0"/>
              <a:t>ac</a:t>
            </a:r>
            <a:r>
              <a:rPr lang="pt-PT" sz="2400" dirty="0" smtClean="0"/>
              <a:t> </a:t>
            </a:r>
            <a:r>
              <a:rPr lang="pt-PT" sz="2400" dirty="0" err="1" smtClean="0"/>
              <a:t>turpis</a:t>
            </a:r>
            <a:r>
              <a:rPr lang="pt-PT" sz="2400" dirty="0" smtClean="0"/>
              <a:t> egestas. </a:t>
            </a:r>
            <a:r>
              <a:rPr lang="pt-PT" sz="2400" dirty="0" err="1" smtClean="0"/>
              <a:t>Proin</a:t>
            </a:r>
            <a:r>
              <a:rPr lang="pt-PT" sz="2400" dirty="0" smtClean="0"/>
              <a:t> </a:t>
            </a:r>
            <a:r>
              <a:rPr lang="pt-PT" sz="2400" dirty="0" err="1" smtClean="0"/>
              <a:t>pharetra</a:t>
            </a:r>
            <a:r>
              <a:rPr lang="pt-PT" sz="2400" dirty="0" smtClean="0"/>
              <a:t> </a:t>
            </a:r>
            <a:r>
              <a:rPr lang="pt-PT" sz="2400" dirty="0" err="1" smtClean="0"/>
              <a:t>nonummy</a:t>
            </a:r>
            <a:r>
              <a:rPr lang="pt-PT" sz="2400" dirty="0" smtClean="0"/>
              <a:t> pede. </a:t>
            </a:r>
            <a:r>
              <a:rPr lang="pt-PT" sz="2400" dirty="0" err="1" smtClean="0"/>
              <a:t>Mauris</a:t>
            </a:r>
            <a:r>
              <a:rPr lang="pt-PT" sz="2400" dirty="0" smtClean="0"/>
              <a:t> </a:t>
            </a:r>
            <a:r>
              <a:rPr lang="pt-PT" sz="2400" dirty="0" err="1" smtClean="0"/>
              <a:t>et</a:t>
            </a:r>
            <a:r>
              <a:rPr lang="pt-PT" sz="2400" dirty="0" smtClean="0"/>
              <a:t> </a:t>
            </a:r>
            <a:r>
              <a:rPr lang="pt-PT" sz="2400" dirty="0" err="1" smtClean="0"/>
              <a:t>orci</a:t>
            </a:r>
            <a:r>
              <a:rPr lang="pt-PT" sz="2400" dirty="0" smtClean="0"/>
              <a:t>.</a:t>
            </a:r>
          </a:p>
          <a:p>
            <a:endParaRPr lang="pt-PT" sz="2400" dirty="0" smtClean="0"/>
          </a:p>
          <a:p>
            <a:endParaRPr lang="pt-PT" sz="2400" dirty="0"/>
          </a:p>
        </p:txBody>
      </p:sp>
      <p:sp>
        <p:nvSpPr>
          <p:cNvPr id="6" name="Text Placeholder 5">
            <a:extLst>
              <a:ext uri="{FF2B5EF4-FFF2-40B4-BE49-F238E27FC236}">
                <a16:creationId xmlns=""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Ferramentas Utilizadas</a:t>
            </a:r>
            <a:endParaRPr lang="pt-PT"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2014151"/>
            <a:ext cx="6718300" cy="3704477"/>
          </a:xfrm>
        </p:spPr>
        <p:txBody>
          <a:bodyPr/>
          <a:lstStyle/>
          <a:p>
            <a:r>
              <a:rPr lang="en-US" dirty="0" err="1" smtClean="0"/>
              <a:t>TortoiseSVN</a:t>
            </a:r>
            <a:endParaRPr lang="en-US" dirty="0" smtClean="0"/>
          </a:p>
          <a:p>
            <a:endParaRPr lang="en-US" dirty="0" smtClean="0"/>
          </a:p>
          <a:p>
            <a:endParaRPr lang="en-US" dirty="0"/>
          </a:p>
          <a:p>
            <a:endParaRPr lang="en-US" dirty="0" smtClean="0"/>
          </a:p>
          <a:p>
            <a:endParaRPr lang="en-US" dirty="0"/>
          </a:p>
          <a:p>
            <a:endParaRPr lang="en-US" dirty="0"/>
          </a:p>
          <a:p>
            <a:endParaRPr lang="en-US" dirty="0"/>
          </a:p>
          <a:p>
            <a:r>
              <a:rPr lang="en-US" dirty="0" smtClean="0"/>
              <a:t>Jenkins</a:t>
            </a:r>
            <a:endParaRPr lang="en-US"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ERP ARTSOFT</a:t>
            </a:r>
            <a:endParaRPr lang="pt-PT"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8453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Eventos</a:t>
            </a:r>
            <a:endParaRPr lang="pt-PT"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400323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pt-PT" dirty="0" smtClean="0"/>
              <a:t>Formação</a:t>
            </a:r>
            <a:endParaRPr lang="pt-PT"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10938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p:txBody>
          <a:bodyPr/>
          <a:lstStyle/>
          <a:p>
            <a:r>
              <a:rPr lang="pt-PT" dirty="0" smtClean="0"/>
              <a:t>Trabalho Relacionado</a:t>
            </a:r>
            <a:endParaRPr lang="pt-PT" dirty="0"/>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pt-PT" sz="2400" dirty="0"/>
              <a:t>Lee </a:t>
            </a:r>
            <a:r>
              <a:rPr lang="pt-PT" sz="2400" i="1" dirty="0" err="1"/>
              <a:t>et</a:t>
            </a:r>
            <a:r>
              <a:rPr lang="pt-PT" sz="2400" i="1" dirty="0"/>
              <a:t> al.</a:t>
            </a:r>
            <a:endParaRPr lang="en-US" dirty="0"/>
          </a:p>
        </p:txBody>
      </p:sp>
      <p:sp>
        <p:nvSpPr>
          <p:cNvPr id="2" name="Slide Number Placeholder 1">
            <a:extLst>
              <a:ext uri="{FF2B5EF4-FFF2-40B4-BE49-F238E27FC236}">
                <a16:creationId xmlns=""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en-US" sz="2400" dirty="0" smtClean="0"/>
              <a:t>Steve </a:t>
            </a:r>
            <a:r>
              <a:rPr lang="en-US" sz="2400" dirty="0" err="1" smtClean="0"/>
              <a:t>Vinoski</a:t>
            </a:r>
            <a:endParaRPr lang="en-US" dirty="0"/>
          </a:p>
        </p:txBody>
      </p:sp>
      <p:sp>
        <p:nvSpPr>
          <p:cNvPr id="2" name="Slide Number Placeholder 1">
            <a:extLst>
              <a:ext uri="{FF2B5EF4-FFF2-40B4-BE49-F238E27FC236}">
                <a16:creationId xmlns=""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155740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185</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Tahoma</vt:lpstr>
      <vt:lpstr>Trade Gothic LT Pro</vt:lpstr>
      <vt:lpstr>Trebuchet MS</vt:lpstr>
      <vt:lpstr>Office Theme</vt:lpstr>
      <vt:lpstr>Desenvolvimento de uma Aplicação em Orientação a Objetos</vt:lpstr>
      <vt:lpstr>Motivações e Objetivos</vt:lpstr>
      <vt:lpstr>Ferramentas Utilizadas</vt:lpstr>
      <vt:lpstr>ERP ARTSOFT</vt:lpstr>
      <vt:lpstr>Eventos</vt:lpstr>
      <vt:lpstr>Formação</vt:lpstr>
      <vt:lpstr>Trabalho Relacionado</vt:lpstr>
      <vt:lpstr>Quote appears here  Lorem ipsum dolor sit amet, consectetuer adipiscing elit.”  - Lee et al.</vt:lpstr>
      <vt:lpstr>Quote appears here  Lorem ipsum dolor sit amet, consectetuer adipiscing elit.”  - Steve Vinoski</vt:lpstr>
      <vt:lpstr>Análise</vt:lpstr>
      <vt:lpstr>Web Services</vt:lpstr>
      <vt:lpstr>Fundos de Compensação</vt:lpstr>
      <vt:lpstr>Segurança Social</vt:lpstr>
      <vt:lpstr>Fundos de Compensação: Registo de Trabalhador</vt:lpstr>
      <vt:lpstr>Segurança Social: Registo Vínculo de Contrato</vt:lpstr>
      <vt:lpstr>Metodologia</vt:lpstr>
      <vt:lpstr>Especificação de Requisitos</vt:lpstr>
      <vt:lpstr>PowerPoint Presentation</vt:lpstr>
      <vt:lpstr>Trabalho Futuro</vt:lpstr>
      <vt:lpstr>Thank You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2022-02-19T15:06:05Z</dcterms:created>
  <dcterms:modified xsi:type="dcterms:W3CDTF">2022-02-20T18:15:48Z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