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86" r:id="rId7"/>
    <p:sldId id="287" r:id="rId8"/>
    <p:sldId id="288" r:id="rId9"/>
    <p:sldId id="257" r:id="rId10"/>
    <p:sldId id="267" r:id="rId11"/>
    <p:sldId id="297" r:id="rId12"/>
    <p:sldId id="294" r:id="rId13"/>
    <p:sldId id="283" r:id="rId14"/>
    <p:sldId id="309" r:id="rId15"/>
    <p:sldId id="307" r:id="rId16"/>
    <p:sldId id="266" r:id="rId17"/>
    <p:sldId id="303" r:id="rId18"/>
    <p:sldId id="305" r:id="rId19"/>
    <p:sldId id="295" r:id="rId20"/>
    <p:sldId id="299" r:id="rId21"/>
    <p:sldId id="301" r:id="rId22"/>
    <p:sldId id="302" r:id="rId23"/>
    <p:sldId id="296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B4A99-9BAD-4463-8ABF-E4A079F97AB9}" v="21" dt="2022-02-22T13:24:07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7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2/23/2022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2034780"/>
            <a:ext cx="8734687" cy="2513156"/>
          </a:xfrm>
        </p:spPr>
        <p:txBody>
          <a:bodyPr/>
          <a:lstStyle/>
          <a:p>
            <a:pPr algn="just"/>
            <a:r>
              <a:rPr lang="pt-PT" sz="5400" dirty="0"/>
              <a:t>Desenvolvimento de uma Aplicação em Orientação a</a:t>
            </a:r>
            <a:br>
              <a:rPr lang="pt-PT" sz="5400" dirty="0"/>
            </a:br>
            <a:r>
              <a:rPr lang="pt-PT" sz="5400" dirty="0"/>
              <a:t>Objetos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690148"/>
            <a:ext cx="7077456" cy="1734717"/>
          </a:xfrm>
        </p:spPr>
        <p:txBody>
          <a:bodyPr/>
          <a:lstStyle/>
          <a:p>
            <a:r>
              <a:rPr lang="pt-PT" dirty="0"/>
              <a:t>Estudo Orientado para os Mestrados de Engenharia Informática</a:t>
            </a:r>
          </a:p>
          <a:p>
            <a:r>
              <a:rPr lang="pt-PT" dirty="0"/>
              <a:t/>
            </a:r>
            <a:br>
              <a:rPr lang="pt-PT" dirty="0"/>
            </a:br>
            <a:r>
              <a:rPr lang="pt-PT" dirty="0"/>
              <a:t>Pedro Carrega, nº49480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85" y="5316153"/>
            <a:ext cx="2729489" cy="11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Web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44500" y="3119895"/>
            <a:ext cx="6718300" cy="1153739"/>
          </a:xfrm>
          <a:prstGeom prst="rect">
            <a:avLst/>
          </a:prstGeom>
        </p:spPr>
        <p:txBody>
          <a:bodyPr/>
          <a:lstStyle/>
          <a:p>
            <a:r>
              <a:rPr lang="pt-PT" sz="2000" dirty="0" smtClean="0">
                <a:solidFill>
                  <a:schemeClr val="bg1"/>
                </a:solidFill>
              </a:rPr>
              <a:t>HTTPS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r>
              <a:rPr lang="pt-PT" sz="2000" dirty="0" smtClean="0">
                <a:solidFill>
                  <a:schemeClr val="bg1"/>
                </a:solidFill>
              </a:rPr>
              <a:t>SOAP XML</a:t>
            </a:r>
            <a:endParaRPr lang="pt-PT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217" y="2530099"/>
            <a:ext cx="4266667" cy="2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pt-PT" sz="3600" dirty="0" smtClean="0"/>
              <a:t>Fundos </a:t>
            </a:r>
            <a:r>
              <a:rPr lang="pt-PT" sz="3600" dirty="0"/>
              <a:t>de Compensação</a:t>
            </a:r>
            <a:endParaRPr lang="pt-PT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289068"/>
            <a:ext cx="6718300" cy="3429560"/>
          </a:xfrm>
        </p:spPr>
        <p:txBody>
          <a:bodyPr/>
          <a:lstStyle/>
          <a:p>
            <a:r>
              <a:rPr lang="pt-PT" sz="2000" dirty="0" smtClean="0"/>
              <a:t>Registo de um novo trabalhador</a:t>
            </a:r>
          </a:p>
          <a:p>
            <a:endParaRPr lang="pt-PT" sz="2000" dirty="0"/>
          </a:p>
          <a:p>
            <a:r>
              <a:rPr lang="pt-PT" sz="2000" dirty="0" smtClean="0"/>
              <a:t>Reporte de terminação de contrato de um trabalhador</a:t>
            </a:r>
          </a:p>
          <a:p>
            <a:endParaRPr lang="pt-PT" sz="2000" dirty="0"/>
          </a:p>
          <a:p>
            <a:r>
              <a:rPr lang="pt-PT" sz="2000" dirty="0" smtClean="0"/>
              <a:t>Alteração dos dados de contrato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38" y="5171915"/>
            <a:ext cx="412490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pt-PT" sz="3600" dirty="0"/>
              <a:t>Segurança Social</a:t>
            </a:r>
            <a:endParaRPr lang="pt-PT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506190"/>
            <a:ext cx="7288010" cy="1707199"/>
          </a:xfrm>
        </p:spPr>
        <p:txBody>
          <a:bodyPr/>
          <a:lstStyle/>
          <a:p>
            <a:r>
              <a:rPr lang="pt-PT" sz="2000" dirty="0" smtClean="0"/>
              <a:t>Submissão do vínculo de contrato</a:t>
            </a:r>
            <a:endParaRPr lang="pt-PT" sz="2000" dirty="0"/>
          </a:p>
          <a:p>
            <a:r>
              <a:rPr lang="pt-PT" sz="2000" dirty="0" smtClean="0"/>
              <a:t>Submissão da declaração mensal de renumerações</a:t>
            </a:r>
            <a:endParaRPr lang="pt-PT" sz="2000" dirty="0"/>
          </a:p>
          <a:p>
            <a:r>
              <a:rPr lang="pt-PT" sz="2000" dirty="0" smtClean="0"/>
              <a:t>Atualização da declaração mensal de renumerações</a:t>
            </a:r>
            <a:endParaRPr lang="pt-PT" sz="2000" dirty="0"/>
          </a:p>
          <a:p>
            <a:r>
              <a:rPr lang="pt-PT" sz="2000" dirty="0" smtClean="0"/>
              <a:t>Consulta do estado da declaração mensal de renumerações</a:t>
            </a:r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29" y="4213389"/>
            <a:ext cx="2992171" cy="18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Fundos de Compensação:</a:t>
            </a:r>
            <a:br>
              <a:rPr lang="pt-PT" dirty="0"/>
            </a:br>
            <a:r>
              <a:rPr lang="pt-PT" dirty="0"/>
              <a:t>Registo de Trabalhador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47846"/>
              </p:ext>
            </p:extLst>
          </p:nvPr>
        </p:nvGraphicFramePr>
        <p:xfrm>
          <a:off x="1130300" y="1856740"/>
          <a:ext cx="100031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:a16="http://schemas.microsoft.com/office/drawing/2014/main" xmlns="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:a16="http://schemas.microsoft.com/office/drawing/2014/main" xmlns="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Início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Fim de Contrato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(AAAA-MM-DD)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Modalidade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Valores tabelados pelo</a:t>
                      </a:r>
                      <a:r>
                        <a:rPr lang="pt-PT" sz="1400" kern="1200" baseline="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 Fundos de Compensação</a:t>
                      </a:r>
                      <a:endParaRPr lang="pt-PT" sz="1400" kern="1200" noProof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Retribuição Base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Seis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Diuturnidades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Seis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Segurança Social:</a:t>
            </a:r>
            <a:br>
              <a:rPr lang="pt-PT" dirty="0"/>
            </a:br>
            <a:r>
              <a:rPr lang="pt-PT" dirty="0"/>
              <a:t>Registo Vínculo de Contrato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4356"/>
              </p:ext>
            </p:extLst>
          </p:nvPr>
        </p:nvGraphicFramePr>
        <p:xfrm>
          <a:off x="1130300" y="1580575"/>
          <a:ext cx="1000313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:a16="http://schemas.microsoft.com/office/drawing/2014/main" xmlns="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:a16="http://schemas.microsoft.com/office/drawing/2014/main" xmlns="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Nascimento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Início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(AAAA-MM-DD)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Data de Fim de Contrato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(AAAA-MM-DD)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Modalidade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Motivo de Contrato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Código de Profissão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tabelado pela Segurança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58815"/>
            <a:ext cx="6361336" cy="978729"/>
          </a:xfrm>
        </p:spPr>
        <p:txBody>
          <a:bodyPr/>
          <a:lstStyle/>
          <a:p>
            <a:r>
              <a:rPr lang="pt-PT" dirty="0"/>
              <a:t>Segurança Social:</a:t>
            </a:r>
            <a:br>
              <a:rPr lang="pt-PT" dirty="0"/>
            </a:br>
            <a:r>
              <a:rPr lang="pt-PT" dirty="0"/>
              <a:t>Registo Vínculo de Contrato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07246"/>
              </p:ext>
            </p:extLst>
          </p:nvPr>
        </p:nvGraphicFramePr>
        <p:xfrm>
          <a:off x="1130300" y="1580575"/>
          <a:ext cx="1000313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5392">
                  <a:extLst>
                    <a:ext uri="{9D8B030D-6E8A-4147-A177-3AD203B41FA5}">
                      <a16:colId xmlns:a16="http://schemas.microsoft.com/office/drawing/2014/main" xmlns="" val="3559833401"/>
                    </a:ext>
                  </a:extLst>
                </a:gridCol>
                <a:gridCol w="6987746">
                  <a:extLst>
                    <a:ext uri="{9D8B030D-6E8A-4147-A177-3AD203B41FA5}">
                      <a16:colId xmlns:a16="http://schemas.microsoft.com/office/drawing/2014/main" xmlns="" val="825239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Parâmetro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noProof="0" dirty="0" smtClean="0">
                          <a:latin typeface="+mn-lt"/>
                          <a:cs typeface="Arial" panose="020B0604020202020204" pitchFamily="34" charset="0"/>
                        </a:rPr>
                        <a:t>Formato</a:t>
                      </a:r>
                      <a:endParaRPr lang="pt-PT" sz="1600" b="0" noProof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Renumeração Base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Dez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Diuturnidades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Dez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dígitos com duas casas decimais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Local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Valor fornecido pela Segurança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Social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Percentagem de trabalho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Três dígitos com duas casas decimais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Horas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Quatro dígitos com duas casas decimais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Dias de Trabalho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kern="1200" noProof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Quatro dígitos com duas casas decimais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Número de Identificação</a:t>
                      </a:r>
                      <a:r>
                        <a:rPr lang="pt-PT" sz="1400" baseline="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de Segurança Social a Substituir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400" noProof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Inteiro de onze dígitos</a:t>
                      </a:r>
                      <a:endParaRPr lang="pt-PT" sz="1400" noProof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pt-PT" sz="3600" dirty="0"/>
              <a:t>Especificação de Requisitos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511241"/>
            <a:ext cx="6718300" cy="370447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Sumário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Requisitos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Informação Adicional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Documentos de Referência e Glossário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Testes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pt-PT" sz="3600" dirty="0"/>
              <a:t>Esboço de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21" y="1896289"/>
            <a:ext cx="309605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pt-PT" sz="3600" dirty="0"/>
              <a:t>Sprints e Testes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211615" y="2014122"/>
            <a:ext cx="3145367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400" dirty="0"/>
              <a:t>Sprints </a:t>
            </a:r>
            <a:r>
              <a:rPr lang="pt-PT" sz="2400" dirty="0" smtClean="0"/>
              <a:t>quinzenais</a:t>
            </a:r>
            <a:endParaRPr lang="pt-PT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070882" y="2014122"/>
            <a:ext cx="5181318" cy="3684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2400" dirty="0"/>
              <a:t>Testes manuais e automatizados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3" t="19530" r="32751" b="21026"/>
          <a:stretch/>
        </p:blipFill>
        <p:spPr>
          <a:xfrm>
            <a:off x="1458725" y="2761612"/>
            <a:ext cx="2651145" cy="2559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719" y="2761612"/>
            <a:ext cx="3791643" cy="25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Ferramentas Utilizadas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58205"/>
            <a:ext cx="2998308" cy="3704477"/>
          </a:xfrm>
        </p:spPr>
        <p:txBody>
          <a:bodyPr/>
          <a:lstStyle/>
          <a:p>
            <a:r>
              <a:rPr lang="en-US" sz="2000" dirty="0" err="1"/>
              <a:t>TortoiseSVN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Jenkins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" y="2283912"/>
            <a:ext cx="2683876" cy="1610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" y="4779884"/>
            <a:ext cx="2683876" cy="1660164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3442808" y="2883596"/>
            <a:ext cx="6718300" cy="41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PT" sz="2000" dirty="0" smtClean="0"/>
              <a:t>Repositório Central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 txBox="1">
            <a:spLocks/>
          </p:cNvSpPr>
          <p:nvPr/>
        </p:nvSpPr>
        <p:spPr>
          <a:xfrm>
            <a:off x="3442808" y="5404487"/>
            <a:ext cx="6718300" cy="41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PT" sz="2000" dirty="0" smtClean="0"/>
              <a:t>Servidor de Automatização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37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807208"/>
            <a:ext cx="6240374" cy="1243584"/>
          </a:xfrm>
        </p:spPr>
        <p:txBody>
          <a:bodyPr/>
          <a:lstStyle/>
          <a:p>
            <a:r>
              <a:rPr lang="en-US" dirty="0" smtClean="0"/>
              <a:t>Obrigado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3142" y="2776186"/>
            <a:ext cx="5056816" cy="244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ERP ARTSOFT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30" y="1844910"/>
            <a:ext cx="5748240" cy="43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Eventos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Imagem 3" descr="Uma imagem com mesa&#10;&#10;Descrição gerada automaticamente">
            <a:extLst>
              <a:ext uri="{FF2B5EF4-FFF2-40B4-BE49-F238E27FC236}">
                <a16:creationId xmlns:a16="http://schemas.microsoft.com/office/drawing/2014/main" xmlns="" id="{43B7A53D-CDF0-4650-94A4-8EEBEAFC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59078"/>
            <a:ext cx="7510130" cy="43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Formação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Imagem 3" descr="Uma imagem com mesa&#10;&#10;Descrição gerada automaticamente">
            <a:extLst>
              <a:ext uri="{FF2B5EF4-FFF2-40B4-BE49-F238E27FC236}">
                <a16:creationId xmlns:a16="http://schemas.microsoft.com/office/drawing/2014/main" xmlns="" id="{29D8FD01-84A2-4F81-BFBC-583068BC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023063"/>
            <a:ext cx="3903920" cy="3096793"/>
          </a:xfrm>
          <a:prstGeom prst="rect">
            <a:avLst/>
          </a:prstGeom>
        </p:spPr>
      </p:pic>
      <p:pic>
        <p:nvPicPr>
          <p:cNvPr id="4" name="Imagem 4" descr="Uma imagem com mesa&#10;&#10;Descrição gerada automaticamente">
            <a:extLst>
              <a:ext uri="{FF2B5EF4-FFF2-40B4-BE49-F238E27FC236}">
                <a16:creationId xmlns:a16="http://schemas.microsoft.com/office/drawing/2014/main" xmlns="" id="{DEC5F612-5C42-4F24-B24F-25C92225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97" y="3023064"/>
            <a:ext cx="5733932" cy="30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Relacionado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00400"/>
            <a:ext cx="7880308" cy="2150988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“</a:t>
            </a:r>
            <a:r>
              <a:rPr lang="en-GB" sz="2700" dirty="0"/>
              <a:t>It is important to understand fully the characteristics</a:t>
            </a:r>
            <a:br>
              <a:rPr lang="en-GB" sz="2700" dirty="0"/>
            </a:br>
            <a:r>
              <a:rPr lang="en-GB" sz="2700" dirty="0"/>
              <a:t>of Web Services, in terms of the dos and don'ts for WS,</a:t>
            </a:r>
            <a:br>
              <a:rPr lang="en-GB" sz="2700" dirty="0"/>
            </a:br>
            <a:r>
              <a:rPr lang="en-GB" sz="2700" dirty="0"/>
              <a:t>form the basis of the best practices for Web Services</a:t>
            </a:r>
            <a:br>
              <a:rPr lang="en-GB" sz="2700" dirty="0"/>
            </a:br>
            <a:r>
              <a:rPr lang="en-GB" sz="2700" dirty="0"/>
              <a:t>development.</a:t>
            </a:r>
            <a:r>
              <a:rPr lang="en-US" sz="2700" dirty="0" smtClean="0"/>
              <a:t>”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</a:t>
            </a:r>
            <a:r>
              <a:rPr lang="pt-PT" sz="2400" dirty="0"/>
              <a:t>Lee </a:t>
            </a:r>
            <a:r>
              <a:rPr lang="pt-PT" sz="2400" i="1" dirty="0" err="1"/>
              <a:t>et</a:t>
            </a:r>
            <a:r>
              <a:rPr lang="pt-PT" sz="2400" i="1" dirty="0"/>
              <a:t> al.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 smtClean="0"/>
              <a:t>“Middleware for middleware” 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- Steve </a:t>
            </a:r>
            <a:r>
              <a:rPr lang="en-US" sz="2400" dirty="0" err="1"/>
              <a:t>Vinoski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7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Análise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50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336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Desenvolvimento de uma Aplicação em Orientação a Objetos</vt:lpstr>
      <vt:lpstr>Ferramentas Utilizadas</vt:lpstr>
      <vt:lpstr>ERP ARTSOFT</vt:lpstr>
      <vt:lpstr>Eventos</vt:lpstr>
      <vt:lpstr>Formação</vt:lpstr>
      <vt:lpstr>Trabalho Relacionado</vt:lpstr>
      <vt:lpstr>“It is important to understand fully the characteristics of Web Services, in terms of the dos and don'ts for WS, form the basis of the best practices for Web Services development.”  - Lee et al.</vt:lpstr>
      <vt:lpstr>“Middleware for middleware”  - Steve Vinoski</vt:lpstr>
      <vt:lpstr>Análise</vt:lpstr>
      <vt:lpstr>Web Services</vt:lpstr>
      <vt:lpstr>Fundos de Compensação</vt:lpstr>
      <vt:lpstr>Segurança Social</vt:lpstr>
      <vt:lpstr>Fundos de Compensação: Registo de Trabalhador</vt:lpstr>
      <vt:lpstr>Segurança Social: Registo Vínculo de Contrato</vt:lpstr>
      <vt:lpstr>Segurança Social: Registo Vínculo de Contrato</vt:lpstr>
      <vt:lpstr>Metodologia</vt:lpstr>
      <vt:lpstr>Especificação de Requisitos</vt:lpstr>
      <vt:lpstr>Esboço de Interface</vt:lpstr>
      <vt:lpstr>Sprints e Testes</vt:lpstr>
      <vt:lpstr>Trabalho Futuro</vt:lpstr>
      <vt:lpstr>Obrigado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uma Aplicação em Orientação a Objetos</dc:title>
  <dc:creator/>
  <cp:lastModifiedBy/>
  <cp:revision>17</cp:revision>
  <dcterms:created xsi:type="dcterms:W3CDTF">2022-02-19T15:06:05Z</dcterms:created>
  <dcterms:modified xsi:type="dcterms:W3CDTF">2022-02-23T22:38:01Z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