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62F"/>
    <a:srgbClr val="FFF0E5"/>
    <a:srgbClr val="FEEFE4"/>
    <a:srgbClr val="FDEE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9675E-721B-4997-43B8-A8A01904E0C3}" v="1915" dt="2024-11-18T15:24:19.682"/>
    <p1510:client id="{4DD6C215-5CBA-1A7C-63A4-6E8EA77C8D8E}" v="14" dt="2024-11-18T15:34:2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6" autoAdjust="0"/>
    <p:restoredTop sz="96247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7CC29-733B-49CC-AAF0-14FA98ABEE9A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8E5BB-8C6A-41A1-B1E0-8D30165CCB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437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8E5BB-8C6A-41A1-B1E0-8D30165CCB2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4772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516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942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44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4558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539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172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3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19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486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356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38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508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791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564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94DE8A2-2F8E-4A51-918C-303CDD117D18}" type="datetimeFigureOut">
              <a:rPr lang="pt-PT" smtClean="0"/>
              <a:t>19/11/2024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CE20A71-6FE3-41AE-8BAC-5BA755D2279A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313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degree.org/online-learning-platforms/codecademy-review" TargetMode="External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pps.apple.com/us/app/codecademy-go/id137602932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19.xml"/><Relationship Id="rId2" Type="http://schemas.openxmlformats.org/officeDocument/2006/relationships/slide" Target="slide3.xml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6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tdegree.org/online-learning-platforms/codecademy-review" TargetMode="External"/><Relationship Id="rId2" Type="http://schemas.openxmlformats.org/officeDocument/2006/relationships/hyperlink" Target="https://www.codecademy.com/abo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pple.com/pt-pt/111828" TargetMode="External"/><Relationship Id="rId2" Type="http://schemas.openxmlformats.org/officeDocument/2006/relationships/hyperlink" Target="https://www.displayspecifications.com/en/model/08c8eb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6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2F7D7-1DD0-4D7D-B610-F965D2275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>
                <a:solidFill>
                  <a:srgbClr val="10162F"/>
                </a:solidFill>
              </a:rPr>
              <a:t>Codecademy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F85B70-7F20-4DE8-9C5F-CFC19905F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951364" cy="869669"/>
          </a:xfrm>
        </p:spPr>
        <p:txBody>
          <a:bodyPr>
            <a:normAutofit/>
          </a:bodyPr>
          <a:lstStyle/>
          <a:p>
            <a:r>
              <a:rPr lang="pt-PT" sz="1400" dirty="0"/>
              <a:t>Este trabalho analisa as principais diferenças e semelhanças entre o website e a aplicação iOS da </a:t>
            </a:r>
            <a:r>
              <a:rPr lang="pt-PT" sz="1400" dirty="0" err="1"/>
              <a:t>Codecademy</a:t>
            </a:r>
            <a:r>
              <a:rPr lang="pt-PT" sz="1400" dirty="0"/>
              <a:t>, com foco no design, funcionalidades e experiência do utilizador. Podemos concluir que a versão iOS é um </a:t>
            </a:r>
            <a:r>
              <a:rPr lang="pt-PT" sz="1400" i="1" dirty="0" err="1"/>
              <a:t>on</a:t>
            </a:r>
            <a:r>
              <a:rPr lang="pt-PT" sz="1400" i="1" dirty="0"/>
              <a:t> </a:t>
            </a:r>
            <a:r>
              <a:rPr lang="pt-PT" sz="1400" i="1" dirty="0" err="1"/>
              <a:t>the</a:t>
            </a:r>
            <a:r>
              <a:rPr lang="pt-PT" sz="1400" i="1" dirty="0"/>
              <a:t> </a:t>
            </a:r>
            <a:r>
              <a:rPr lang="pt-PT" sz="1400" i="1" dirty="0" err="1"/>
              <a:t>go</a:t>
            </a:r>
            <a:r>
              <a:rPr lang="pt-PT" sz="1400" i="1" dirty="0"/>
              <a:t> </a:t>
            </a:r>
            <a:r>
              <a:rPr lang="pt-PT" sz="1400" dirty="0"/>
              <a:t>do website que é muito mais rico em conteúdo e prático.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24651C-E543-498E-B611-097054A62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47582" cy="74368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3C9F35-14FB-4166-80D9-F03E28B9B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662" y="-125984"/>
            <a:ext cx="1739338" cy="869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895ED86-165C-4602-8B52-9A3EADE43256}"/>
              </a:ext>
            </a:extLst>
          </p:cNvPr>
          <p:cNvSpPr txBox="1"/>
          <p:nvPr/>
        </p:nvSpPr>
        <p:spPr>
          <a:xfrm>
            <a:off x="10547758" y="6334780"/>
            <a:ext cx="16442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1400"/>
              <a:t>Maia, 19 de </a:t>
            </a:r>
            <a:r>
              <a:rPr lang="pt-PT" sz="1400" dirty="0"/>
              <a:t>Novembro 2024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5861ABA-E328-4BB1-A475-7A7D4D04DF5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4" t="16406" b="23971"/>
          <a:stretch/>
        </p:blipFill>
        <p:spPr>
          <a:xfrm>
            <a:off x="10424109" y="2628514"/>
            <a:ext cx="1488217" cy="1587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8888E72-21F0-4B5C-BAA4-41E49F29C252}"/>
              </a:ext>
            </a:extLst>
          </p:cNvPr>
          <p:cNvSpPr txBox="1"/>
          <p:nvPr/>
        </p:nvSpPr>
        <p:spPr>
          <a:xfrm>
            <a:off x="10424109" y="4311551"/>
            <a:ext cx="145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Bruno Novais A040728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B2ECCC-A3EC-472C-BB9F-29945996F3EB}"/>
              </a:ext>
            </a:extLst>
          </p:cNvPr>
          <p:cNvSpPr txBox="1"/>
          <p:nvPr/>
        </p:nvSpPr>
        <p:spPr>
          <a:xfrm>
            <a:off x="810001" y="2558642"/>
            <a:ext cx="5355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Arquitetura de Informação para Web e Dispositivos Móveis</a:t>
            </a:r>
          </a:p>
        </p:txBody>
      </p:sp>
    </p:spTree>
    <p:extLst>
      <p:ext uri="{BB962C8B-B14F-4D97-AF65-F5344CB8AC3E}">
        <p14:creationId xmlns:p14="http://schemas.microsoft.com/office/powerpoint/2010/main" val="3668224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0B33-9E7B-4869-85D2-409F8C3E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página principal na app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F79EE5-E72B-4249-9F45-AA1351560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315" y="1946130"/>
            <a:ext cx="2239367" cy="485314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0AB6869-3AA7-4E6C-8C65-5F742EDFF0B9}"/>
              </a:ext>
            </a:extLst>
          </p:cNvPr>
          <p:cNvSpPr txBox="1"/>
          <p:nvPr/>
        </p:nvSpPr>
        <p:spPr>
          <a:xfrm>
            <a:off x="520117" y="2457974"/>
            <a:ext cx="419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podemos ver, a aplicação diz-nos os dias seguidos em que estamos ativos.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9E6A00-1336-4F85-8BAF-868923E62DCC}"/>
              </a:ext>
            </a:extLst>
          </p:cNvPr>
          <p:cNvSpPr txBox="1"/>
          <p:nvPr/>
        </p:nvSpPr>
        <p:spPr>
          <a:xfrm>
            <a:off x="520117" y="4739780"/>
            <a:ext cx="38673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Apresenta-nos também os cursos que acede-mos previamente no website. Podemos navegar entre eles com um simples </a:t>
            </a:r>
            <a:r>
              <a:rPr lang="pt-PT" i="1" dirty="0" err="1"/>
              <a:t>scroll</a:t>
            </a:r>
            <a:r>
              <a:rPr lang="pt-PT" dirty="0"/>
              <a:t> lateral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58A925-EDBE-4381-8A25-DB754E4421B7}"/>
              </a:ext>
            </a:extLst>
          </p:cNvPr>
          <p:cNvSpPr txBox="1"/>
          <p:nvPr/>
        </p:nvSpPr>
        <p:spPr>
          <a:xfrm>
            <a:off x="7885651" y="3429000"/>
            <a:ext cx="388690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Tem também uma hiperligação para o website de catalogo de cursos da </a:t>
            </a:r>
            <a:r>
              <a:rPr lang="pt-PT" dirty="0" err="1"/>
              <a:t>Codecademy</a:t>
            </a:r>
            <a:r>
              <a:rPr lang="pt-PT" dirty="0"/>
              <a:t> e outra para o grupo da comunidade no </a:t>
            </a:r>
            <a:r>
              <a:rPr lang="pt-PT" dirty="0" err="1"/>
              <a:t>Discord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86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A5559-B495-436A-B1A3-16A0EF32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página principal no website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3DF5B9-CD94-469D-AFD8-CFD7B185D5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" r="1" b="26361"/>
          <a:stretch/>
        </p:blipFill>
        <p:spPr>
          <a:xfrm>
            <a:off x="7132186" y="1963023"/>
            <a:ext cx="4858478" cy="47819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7A6336-73BF-49F2-B28F-77A86788BA45}"/>
              </a:ext>
            </a:extLst>
          </p:cNvPr>
          <p:cNvSpPr txBox="1"/>
          <p:nvPr/>
        </p:nvSpPr>
        <p:spPr>
          <a:xfrm>
            <a:off x="201336" y="2457974"/>
            <a:ext cx="67028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Nesta página encontramos uma </a:t>
            </a:r>
            <a:r>
              <a:rPr lang="pt-PT" i="1" dirty="0" err="1"/>
              <a:t>dashboard</a:t>
            </a:r>
            <a:r>
              <a:rPr lang="pt-PT" i="1" dirty="0"/>
              <a:t> </a:t>
            </a:r>
            <a:r>
              <a:rPr lang="pt-PT" dirty="0"/>
              <a:t>que nos apresenta: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cursos que já iniciamos previamente;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As estatísticas do nosso progresso, como por exemplo: o género de cursos feitos etc.;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Os objetivos definidos pelo utilizador;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Cursos recomendados para o utilizador;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 mais funcionalidades como: Um simulador de entrevistas e a </a:t>
            </a:r>
            <a:r>
              <a:rPr lang="pt-PT" i="1" dirty="0"/>
              <a:t>job-</a:t>
            </a:r>
            <a:r>
              <a:rPr lang="pt-PT" i="1" dirty="0" err="1"/>
              <a:t>readiness</a:t>
            </a:r>
            <a:r>
              <a:rPr lang="pt-PT" i="1" dirty="0"/>
              <a:t>.</a:t>
            </a:r>
          </a:p>
          <a:p>
            <a:endParaRPr lang="pt-PT" i="1" dirty="0"/>
          </a:p>
          <a:p>
            <a:r>
              <a:rPr lang="pt-PT" dirty="0"/>
              <a:t>Apresenta também uma barra de pesquisa, uma aba de cursos começados e concluídos, uma secção de eventos recomendados e uma </a:t>
            </a:r>
            <a:r>
              <a:rPr lang="pt-PT" i="1" dirty="0" err="1"/>
              <a:t>workspace</a:t>
            </a:r>
            <a:r>
              <a:rPr lang="pt-PT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75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4FEA9-1052-4E96-B141-62156C6D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 aba projetos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54ED143-97E3-4A1C-8D88-FA3855AB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47" b="26212"/>
          <a:stretch/>
        </p:blipFill>
        <p:spPr>
          <a:xfrm>
            <a:off x="7170313" y="1945665"/>
            <a:ext cx="4758831" cy="483827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89EC3B2-B2D2-4723-B20A-F0D202322DD2}"/>
              </a:ext>
            </a:extLst>
          </p:cNvPr>
          <p:cNvSpPr txBox="1"/>
          <p:nvPr/>
        </p:nvSpPr>
        <p:spPr>
          <a:xfrm>
            <a:off x="262856" y="2933639"/>
            <a:ext cx="620785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Uma das funcionalidades mais interessantes da </a:t>
            </a:r>
            <a:r>
              <a:rPr lang="pt-PT" dirty="0" err="1"/>
              <a:t>Codecademy</a:t>
            </a:r>
            <a:r>
              <a:rPr lang="pt-PT" dirty="0"/>
              <a:t> são os projetos.</a:t>
            </a:r>
          </a:p>
          <a:p>
            <a:r>
              <a:rPr lang="pt-PT" dirty="0"/>
              <a:t>A </a:t>
            </a:r>
            <a:r>
              <a:rPr lang="pt-PT" dirty="0" err="1"/>
              <a:t>Codecademy</a:t>
            </a:r>
            <a:r>
              <a:rPr lang="pt-PT" dirty="0"/>
              <a:t> oferece aos seus utilizadores, através de um plano pago (aprofundado mais à frente), muitos projetos predefinidos para praticar, ajudando assim o utilizador a aumentar o seu portfolio.</a:t>
            </a:r>
          </a:p>
          <a:p>
            <a:r>
              <a:rPr lang="pt-PT" dirty="0"/>
              <a:t>Podemos escolher os projetos consoante as linguagens preferidas ou assuntos de interesse ao utilizador.</a:t>
            </a:r>
          </a:p>
        </p:txBody>
      </p:sp>
    </p:spTree>
    <p:extLst>
      <p:ext uri="{BB962C8B-B14F-4D97-AF65-F5344CB8AC3E}">
        <p14:creationId xmlns:p14="http://schemas.microsoft.com/office/powerpoint/2010/main" val="355623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681DE-90A4-441C-AB0A-EFA9968A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solidFill>
                  <a:schemeClr val="bg1"/>
                </a:solidFill>
              </a:rPr>
              <a:t>Catálogo de cursos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D6A122-B39E-4277-B8FA-8AE7A320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58" y="2734812"/>
            <a:ext cx="7232902" cy="34562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9673C81-F04F-4E62-90BE-9465500CBB3B}"/>
              </a:ext>
            </a:extLst>
          </p:cNvPr>
          <p:cNvSpPr txBox="1"/>
          <p:nvPr/>
        </p:nvSpPr>
        <p:spPr>
          <a:xfrm>
            <a:off x="369116" y="3585781"/>
            <a:ext cx="407704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A </a:t>
            </a:r>
            <a:r>
              <a:rPr lang="pt-PT" dirty="0" err="1"/>
              <a:t>Codecademy</a:t>
            </a:r>
            <a:r>
              <a:rPr lang="pt-PT" dirty="0"/>
              <a:t> conta com mais de 300 cursos no seu catálogo e como podemos verificar na página catálogo podemos filtrar esses cursos por linguagens e temas.  </a:t>
            </a:r>
          </a:p>
        </p:txBody>
      </p:sp>
    </p:spTree>
    <p:extLst>
      <p:ext uri="{BB962C8B-B14F-4D97-AF65-F5344CB8AC3E}">
        <p14:creationId xmlns:p14="http://schemas.microsoft.com/office/powerpoint/2010/main" val="378237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9A6DB-E7DB-41CD-BCD8-B1C11570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Exemplo de método de ensino no website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6C06E8-0583-4AA3-9C4C-E56F09CC6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446165" y="2618989"/>
            <a:ext cx="7536028" cy="338752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F5602C-61A1-44C4-8EF1-33F3B1648AEF}"/>
              </a:ext>
            </a:extLst>
          </p:cNvPr>
          <p:cNvSpPr txBox="1"/>
          <p:nvPr/>
        </p:nvSpPr>
        <p:spPr>
          <a:xfrm>
            <a:off x="209807" y="3479334"/>
            <a:ext cx="3993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Como podemos ver a página é dividida em 3 partes: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 explicação do exercício;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editor de código;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resultado do código produzido.</a:t>
            </a:r>
          </a:p>
        </p:txBody>
      </p:sp>
    </p:spTree>
    <p:extLst>
      <p:ext uri="{BB962C8B-B14F-4D97-AF65-F5344CB8AC3E}">
        <p14:creationId xmlns:p14="http://schemas.microsoft.com/office/powerpoint/2010/main" val="3187118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5BF1-9B53-4730-87F8-51E3EB39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Exemplo de método de ensino na app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D78D57-5AC3-4851-B8C9-1A835495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84" y="2479048"/>
            <a:ext cx="1894814" cy="41079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87A19F6-1FAD-4AFF-8FE6-DA41AF85B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83" y="2479048"/>
            <a:ext cx="1894814" cy="41079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F2D0FB8-01CE-4F3E-A866-C733ED46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707" y="2480599"/>
            <a:ext cx="1894814" cy="41079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3092E6-CBD1-F07A-124D-E0CE0AE96C35}"/>
              </a:ext>
            </a:extLst>
          </p:cNvPr>
          <p:cNvSpPr txBox="1"/>
          <p:nvPr/>
        </p:nvSpPr>
        <p:spPr>
          <a:xfrm>
            <a:off x="417675" y="3598127"/>
            <a:ext cx="46595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Como podemos perceber, a versão mobile é muito mais simplificada. Pode até ser chamada de um </a:t>
            </a:r>
            <a:r>
              <a:rPr lang="en-US" i="1" dirty="0"/>
              <a:t>quiz</a:t>
            </a:r>
            <a:r>
              <a:rPr lang="en-US" dirty="0"/>
              <a:t> devido à falta de </a:t>
            </a:r>
            <a:r>
              <a:rPr lang="en-US" dirty="0" err="1"/>
              <a:t>exercícios</a:t>
            </a:r>
            <a:r>
              <a:rPr lang="en-US" dirty="0"/>
              <a:t> práticos e abundância de exercicios </a:t>
            </a:r>
            <a:r>
              <a:rPr lang="pt-PT" dirty="0"/>
              <a:t>teóricos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235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BA1-683D-AADE-5266-D6DBFD0B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Planos pagos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D558-EBD5-0431-38A8-9AD96298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1"/>
              <a:t>A codecademy tem três planos de pagamento, o Basic, o Plus e o Pro.</a:t>
            </a:r>
          </a:p>
          <a:p>
            <a:pPr marL="0" indent="0">
              <a:buNone/>
            </a:pPr>
            <a:r>
              <a:rPr lang="pt-PT" noProof="1"/>
              <a:t>O Basic dá acesso a cursos gratuitos, oferece suporte da comunidade e a prática na aplicação é limitada.</a:t>
            </a:r>
          </a:p>
          <a:p>
            <a:pPr marL="0" indent="0">
              <a:buNone/>
            </a:pPr>
            <a:r>
              <a:rPr lang="pt-PT" noProof="1"/>
              <a:t>O plano Plus oferece ao utilizador todos os cursos e quizzes da codecademy, projetos ligados ao mundo real, certificados e métodos de ensino específicos para o utilizador.</a:t>
            </a:r>
          </a:p>
          <a:p>
            <a:pPr marL="0" indent="0">
              <a:buNone/>
            </a:pPr>
            <a:r>
              <a:rPr lang="pt-PT" noProof="1"/>
              <a:t>O plano Pro oferece tudo o que o Plus oferece mas ajuda o utilizador a entrar no munod de trabalho. Com a sua funcionalidade </a:t>
            </a:r>
            <a:r>
              <a:rPr lang="pt-PT" i="1" noProof="1"/>
              <a:t>job-readiness </a:t>
            </a:r>
            <a:r>
              <a:rPr lang="pt-PT" noProof="1"/>
              <a:t>o utilizador consegue perceber o quão está preparado para o mundo do trabalho. A codecademy faz isto através de simulações de entrevistas e comparação entre o que o mundo real pede a um trabalhador na área da programação e o que o utilizador aprendeu.</a:t>
            </a:r>
          </a:p>
          <a:p>
            <a:pPr marL="0" indent="0">
              <a:buNone/>
            </a:pPr>
            <a:r>
              <a:rPr lang="pt-PT" noProof="1"/>
              <a:t>Os preços estarão no próximo diapositivo.</a:t>
            </a:r>
          </a:p>
        </p:txBody>
      </p:sp>
    </p:spTree>
    <p:extLst>
      <p:ext uri="{BB962C8B-B14F-4D97-AF65-F5344CB8AC3E}">
        <p14:creationId xmlns:p14="http://schemas.microsoft.com/office/powerpoint/2010/main" val="30427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5C86E-D92E-4E77-E18B-03F06799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Planos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pagos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ECC830B-80FA-497D-AB9C-6DCE5E93DF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26"/>
          <a:stretch/>
        </p:blipFill>
        <p:spPr>
          <a:xfrm>
            <a:off x="6095999" y="447188"/>
            <a:ext cx="5016138" cy="61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76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E85B-F07C-782F-D2BB-AADF05BB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D6F7-DDB8-4E58-DED1-3BCADB811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1"/>
              <a:t>Com esta análise podemos concluir que existe uma ligeira falta de investimento por parte da codecademy na aplicação móvel. Isto pode ser devido aos dados dos utilizadores que a empresa recebe e decide que não compensa investir na aplicação.</a:t>
            </a:r>
          </a:p>
          <a:p>
            <a:pPr marL="0" indent="0">
              <a:buNone/>
            </a:pPr>
            <a:r>
              <a:rPr lang="pt-PT" noProof="1"/>
              <a:t>A exclusividade da língua inglesa obriga o utilizador a saber ou aprender o Inglês (ferramenta que a codecademy não fornece) o que pode afetar o número de utilizadores à volta do mundo.</a:t>
            </a:r>
          </a:p>
          <a:p>
            <a:pPr marL="0" indent="0">
              <a:buNone/>
            </a:pPr>
            <a:r>
              <a:rPr lang="pt-PT" noProof="1"/>
              <a:t>Concluo também que o website é prático, simples e interativo sendo fácil a sua utilização por parte do utlizador proporcionando uma experiência agradável e positiva ao seu ensino.</a:t>
            </a:r>
          </a:p>
        </p:txBody>
      </p:sp>
    </p:spTree>
    <p:extLst>
      <p:ext uri="{BB962C8B-B14F-4D97-AF65-F5344CB8AC3E}">
        <p14:creationId xmlns:p14="http://schemas.microsoft.com/office/powerpoint/2010/main" val="37934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931C-9567-5236-EE39-C0BB35A1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solidFill>
                  <a:schemeClr val="bg1"/>
                </a:solidFill>
              </a:rPr>
              <a:t>Referências bibliográficas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B48BE-8874-6C28-E80D-D5309BD0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https://www.codecademy.com/</a:t>
            </a:r>
            <a:endParaRPr lang="en-US">
              <a:solidFill>
                <a:schemeClr val="tx2"/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https://www.bitdegree.org/online-learning-platforms/codecademy-review</a:t>
            </a:r>
            <a:endParaRPr lang="en-US">
              <a:solidFill>
                <a:schemeClr val="tx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https://apps.apple.com/us/app/codecademy-go/id1376029326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3202-39F2-4204-ACDC-CDEC4AC2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DE42BB-4A21-4503-A4AD-502FF58A2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19" y="2872775"/>
            <a:ext cx="10554574" cy="3636511"/>
          </a:xfrm>
        </p:spPr>
        <p:txBody>
          <a:bodyPr>
            <a:normAutofit lnSpcReduction="10000"/>
          </a:bodyPr>
          <a:lstStyle/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Sobre a </a:t>
            </a:r>
            <a:r>
              <a:rPr lang="pt-PT" dirty="0" err="1">
                <a:solidFill>
                  <a:schemeClr val="tx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codecademy</a:t>
            </a:r>
            <a:r>
              <a:rPr lang="pt-PT" dirty="0">
                <a:solidFill>
                  <a:schemeClr val="tx2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Dispositivos e softwares utilizados;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Alguns pontos importantes sobre a </a:t>
            </a:r>
            <a:r>
              <a:rPr lang="pt-PT" dirty="0" err="1">
                <a:solidFill>
                  <a:schemeClr val="tx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codecademy</a:t>
            </a:r>
            <a:r>
              <a:rPr lang="pt-PT" dirty="0">
                <a:solidFill>
                  <a:schemeClr val="tx2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Primeira abertura da app;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Registro;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Nota sobre a app iOS;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página principal da app;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r>
              <a:rPr lang="pt-PT" dirty="0">
                <a:solidFill>
                  <a:schemeClr val="tx2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página principal do website;</a:t>
            </a:r>
            <a:endParaRPr lang="pt-PT" dirty="0">
              <a:solidFill>
                <a:schemeClr val="tx2"/>
              </a:solidFill>
            </a:endParaRPr>
          </a:p>
          <a:p>
            <a:pPr>
              <a:buFont typeface="Courier New" charset="2"/>
              <a:buChar char="o"/>
            </a:pPr>
            <a:endParaRPr lang="pt-PT" dirty="0"/>
          </a:p>
          <a:p>
            <a:pPr>
              <a:buFont typeface="Courier New" charset="2"/>
              <a:buChar char="o"/>
            </a:pPr>
            <a:endParaRPr lang="pt-PT" dirty="0"/>
          </a:p>
          <a:p>
            <a:pPr>
              <a:buFont typeface="Courier New" charset="2"/>
              <a:buChar char="o"/>
            </a:pPr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433F1-7BDD-6E1E-3994-47B072DF8432}"/>
              </a:ext>
            </a:extLst>
          </p:cNvPr>
          <p:cNvSpPr txBox="1"/>
          <p:nvPr/>
        </p:nvSpPr>
        <p:spPr>
          <a:xfrm>
            <a:off x="6885740" y="2455650"/>
            <a:ext cx="5029200" cy="35117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aba projetos;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Catálogo de cursos;</a:t>
            </a:r>
            <a:endParaRPr lang="pt-PT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 de método de ensino no website;</a:t>
            </a:r>
            <a:endParaRPr lang="pt-PT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Exemplo de método de ensino na app;</a:t>
            </a:r>
            <a:endParaRPr lang="pt-PT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Planos pagos;</a:t>
            </a:r>
            <a:endParaRPr lang="pt-PT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Conclusão;</a:t>
            </a:r>
            <a:endParaRPr lang="pt-PT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r>
              <a:rPr lang="pt-PT" dirty="0">
                <a:solidFill>
                  <a:schemeClr val="tx2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Referências bibliográficas.</a:t>
            </a:r>
            <a:endParaRPr lang="pt-PT" dirty="0">
              <a:solidFill>
                <a:schemeClr val="tx2"/>
              </a:solidFill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Font typeface="Courier New"/>
              <a:buChar char="o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1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093EC-5C14-411D-8D3A-A820B695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Sobre a </a:t>
            </a:r>
            <a:r>
              <a:rPr lang="pt-PT" dirty="0" err="1">
                <a:solidFill>
                  <a:schemeClr val="bg1"/>
                </a:solidFill>
              </a:rPr>
              <a:t>Code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Academy</a:t>
            </a:r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B902D8-0C32-4225-9A45-C8DEA652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703761"/>
          </a:xfrm>
        </p:spPr>
        <p:txBody>
          <a:bodyPr/>
          <a:lstStyle/>
          <a:p>
            <a:pPr marL="0" indent="0">
              <a:buNone/>
            </a:pPr>
            <a:r>
              <a:rPr lang="pt-PT" dirty="0"/>
              <a:t>“Quando criámos a </a:t>
            </a:r>
            <a:r>
              <a:rPr lang="pt-PT" dirty="0" err="1"/>
              <a:t>Codecademy</a:t>
            </a:r>
            <a:r>
              <a:rPr lang="pt-PT" dirty="0"/>
              <a:t>, o nosso objetivo era dar, a qualquer pessoa no mundo, a possibilidade de aprender as competências necessárias para ter sucesso no século XXI. Decidimos criar uma forma nova e interativa de aprender.”</a:t>
            </a:r>
          </a:p>
          <a:p>
            <a:pPr marL="0" indent="0">
              <a:buNone/>
            </a:pPr>
            <a:r>
              <a:rPr lang="pt-PT" i="1" dirty="0"/>
              <a:t>“A p</a:t>
            </a:r>
            <a:r>
              <a:rPr lang="pt-PT" dirty="0"/>
              <a:t>rogramação contém um mundo de possibilidades - tudo o que é necessário é a curiosidade e a vontade de aprender.” - </a:t>
            </a:r>
            <a:r>
              <a:rPr lang="pt-PT" dirty="0">
                <a:hlinkClick r:id="rId2"/>
              </a:rPr>
              <a:t>Codecademy</a:t>
            </a:r>
            <a:endParaRPr lang="pt-PT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697AEC-1FE7-4F22-8219-18796D715170}"/>
              </a:ext>
            </a:extLst>
          </p:cNvPr>
          <p:cNvSpPr txBox="1"/>
          <p:nvPr/>
        </p:nvSpPr>
        <p:spPr>
          <a:xfrm>
            <a:off x="818712" y="4311940"/>
            <a:ext cx="1055457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dirty="0"/>
              <a:t>“ 7.9/10. </a:t>
            </a:r>
          </a:p>
          <a:p>
            <a:r>
              <a:rPr lang="pt-PT" dirty="0"/>
              <a:t>A </a:t>
            </a:r>
            <a:r>
              <a:rPr lang="pt-PT" dirty="0" err="1"/>
              <a:t>Codecademy</a:t>
            </a:r>
            <a:r>
              <a:rPr lang="pt-PT" dirty="0"/>
              <a:t> escolheu a via da especialização num único tópico: codificação e programação. Todo o seu conteúdo e ideias giram em torno disso - e isso é ótimo!” </a:t>
            </a:r>
            <a:r>
              <a:rPr lang="pt-PT" dirty="0">
                <a:hlinkClick r:id="rId3"/>
              </a:rPr>
              <a:t>Bitdegree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5039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2FC84-D236-4B66-BED0-1EB63AB82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Dispositivos e software utilizados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28269E1-D619-466A-A789-EB1F13BC483B}"/>
              </a:ext>
            </a:extLst>
          </p:cNvPr>
          <p:cNvSpPr txBox="1"/>
          <p:nvPr/>
        </p:nvSpPr>
        <p:spPr>
          <a:xfrm>
            <a:off x="910991" y="4341305"/>
            <a:ext cx="43538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Monitor</a:t>
            </a:r>
          </a:p>
          <a:p>
            <a:r>
              <a:rPr lang="pt-PT" dirty="0"/>
              <a:t>Marca: Acer</a:t>
            </a:r>
          </a:p>
          <a:p>
            <a:r>
              <a:rPr lang="pt-PT" dirty="0"/>
              <a:t>Tamanho: 23.6 polegadas</a:t>
            </a:r>
          </a:p>
          <a:p>
            <a:r>
              <a:rPr lang="pt-PT" dirty="0"/>
              <a:t>Resolução: FHD 1080p</a:t>
            </a:r>
          </a:p>
          <a:p>
            <a:r>
              <a:rPr lang="pt-PT" dirty="0" err="1"/>
              <a:t>Aspect</a:t>
            </a:r>
            <a:r>
              <a:rPr lang="pt-PT" dirty="0"/>
              <a:t> ratio: 16:9</a:t>
            </a:r>
          </a:p>
          <a:p>
            <a:r>
              <a:rPr lang="pt-PT" dirty="0"/>
              <a:t>Descrição: Curvo</a:t>
            </a:r>
          </a:p>
          <a:p>
            <a:r>
              <a:rPr lang="pt-PT" dirty="0">
                <a:hlinkClick r:id="rId2"/>
              </a:rPr>
              <a:t>Ficha Técnica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944213-8A1A-4137-8503-CFC960C77485}"/>
              </a:ext>
            </a:extLst>
          </p:cNvPr>
          <p:cNvSpPr txBox="1"/>
          <p:nvPr/>
        </p:nvSpPr>
        <p:spPr>
          <a:xfrm>
            <a:off x="6927125" y="2279202"/>
            <a:ext cx="45300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/>
              <a:t>Telemóvel</a:t>
            </a:r>
          </a:p>
          <a:p>
            <a:r>
              <a:rPr lang="pt-PT" sz="2000" dirty="0" err="1"/>
              <a:t>Iphone</a:t>
            </a:r>
            <a:r>
              <a:rPr lang="pt-PT" sz="2000" dirty="0"/>
              <a:t> 15 Pro Max</a:t>
            </a:r>
          </a:p>
          <a:p>
            <a:r>
              <a:rPr lang="pt-PT" sz="2000" dirty="0"/>
              <a:t>OS: iOS I8.1</a:t>
            </a:r>
            <a:endParaRPr lang="pt-PT" dirty="0"/>
          </a:p>
          <a:p>
            <a:r>
              <a:rPr lang="pt-PT" dirty="0"/>
              <a:t>Ecrã: OLED integral de 6,7 polegadas</a:t>
            </a:r>
          </a:p>
          <a:p>
            <a:r>
              <a:rPr lang="pt-PT" dirty="0"/>
              <a:t>Resolução: 2796x1290 </a:t>
            </a:r>
            <a:r>
              <a:rPr lang="pt-PT" dirty="0" err="1"/>
              <a:t>píxeis</a:t>
            </a:r>
            <a:endParaRPr lang="pt-PT" dirty="0"/>
          </a:p>
          <a:p>
            <a:r>
              <a:rPr lang="pt-PT" dirty="0"/>
              <a:t>Processador: A17 Pro</a:t>
            </a:r>
          </a:p>
          <a:p>
            <a:r>
              <a:rPr lang="pt-PT" dirty="0">
                <a:hlinkClick r:id="rId3"/>
              </a:rPr>
              <a:t>Ficha técnica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9653DE-601C-4205-BA2A-7018D95CF937}"/>
              </a:ext>
            </a:extLst>
          </p:cNvPr>
          <p:cNvSpPr txBox="1"/>
          <p:nvPr/>
        </p:nvSpPr>
        <p:spPr>
          <a:xfrm>
            <a:off x="910991" y="2279202"/>
            <a:ext cx="3582099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pt-PT" sz="2000" b="1" dirty="0"/>
              <a:t>DESKTOP</a:t>
            </a:r>
          </a:p>
          <a:p>
            <a:pPr marL="0" indent="0">
              <a:buNone/>
            </a:pPr>
            <a:r>
              <a:rPr lang="pt-PT" dirty="0"/>
              <a:t>Processador Intel(R) Core(TM) i5-9400F CPU @ 2.90GHz</a:t>
            </a:r>
          </a:p>
          <a:p>
            <a:pPr marL="0" indent="0">
              <a:buNone/>
            </a:pPr>
            <a:r>
              <a:rPr lang="pt-PT" dirty="0"/>
              <a:t>RAM: 16,0 GB</a:t>
            </a:r>
          </a:p>
          <a:p>
            <a:pPr marL="0" indent="0">
              <a:buNone/>
            </a:pPr>
            <a:r>
              <a:rPr lang="pt-PT" dirty="0"/>
              <a:t>OS: Windows 10</a:t>
            </a:r>
          </a:p>
          <a:p>
            <a:r>
              <a:rPr lang="pt-PT" dirty="0"/>
              <a:t>Placa de vídeo: </a:t>
            </a:r>
            <a:r>
              <a:rPr lang="pt-PT" dirty="0" err="1"/>
              <a:t>Nvidia</a:t>
            </a:r>
            <a:r>
              <a:rPr lang="pt-PT" dirty="0"/>
              <a:t> GTX 1660 </a:t>
            </a:r>
            <a:r>
              <a:rPr lang="pt-PT" dirty="0" err="1"/>
              <a:t>Super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DEC4601-605B-4526-B7D8-B489EE8ED179}"/>
              </a:ext>
            </a:extLst>
          </p:cNvPr>
          <p:cNvSpPr txBox="1"/>
          <p:nvPr/>
        </p:nvSpPr>
        <p:spPr>
          <a:xfrm>
            <a:off x="6927125" y="4479721"/>
            <a:ext cx="453005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b="1" dirty="0"/>
              <a:t>Software</a:t>
            </a:r>
          </a:p>
          <a:p>
            <a:r>
              <a:rPr lang="pt-PT" sz="2000" dirty="0"/>
              <a:t>Google Chrome;</a:t>
            </a:r>
          </a:p>
          <a:p>
            <a:r>
              <a:rPr lang="pt-PT" sz="2000" dirty="0"/>
              <a:t>App </a:t>
            </a:r>
            <a:r>
              <a:rPr lang="pt-PT" sz="2000" dirty="0" err="1"/>
              <a:t>Codeacademy</a:t>
            </a:r>
            <a:r>
              <a:rPr lang="pt-PT" sz="2000" dirty="0"/>
              <a:t> </a:t>
            </a:r>
            <a:r>
              <a:rPr lang="pt-PT" sz="2000" dirty="0" err="1"/>
              <a:t>Go</a:t>
            </a:r>
            <a:r>
              <a:rPr lang="pt-PT" sz="2000" dirty="0"/>
              <a:t> para iOS.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3452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E7882-B5DA-462D-99A7-F1D87777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Alguns pontos importantes sobre a </a:t>
            </a:r>
            <a:r>
              <a:rPr lang="pt-PT" dirty="0" err="1">
                <a:solidFill>
                  <a:schemeClr val="bg1"/>
                </a:solidFill>
              </a:rPr>
              <a:t>Codecademy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83E5239-7123-4CCD-8239-122CB0F20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882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Tanto o website como a app iOS da </a:t>
            </a:r>
            <a:r>
              <a:rPr lang="pt-PT" dirty="0" err="1"/>
              <a:t>Codecademy</a:t>
            </a:r>
            <a:r>
              <a:rPr lang="pt-PT" dirty="0"/>
              <a:t> estão disponíveis exclusivamente em inglês.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 </a:t>
            </a:r>
            <a:r>
              <a:rPr lang="pt-PT" dirty="0" err="1"/>
              <a:t>Codecademy</a:t>
            </a:r>
            <a:r>
              <a:rPr lang="pt-PT" dirty="0"/>
              <a:t> oferece três tipos de planos de subscrição: para utilizadores individuais, para estudantes e para empresas.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Apresenta a funcionalidade de Job-</a:t>
            </a:r>
            <a:r>
              <a:rPr lang="pt-PT" dirty="0" err="1"/>
              <a:t>Readiness</a:t>
            </a:r>
            <a:r>
              <a:rPr lang="pt-PT" dirty="0"/>
              <a:t> que ajuda os utilizadores a avaliar a compatibilidade das suas competências e experiências com as vagas de emprego que lhes interessam, utilizando AI para o fazer.</a:t>
            </a:r>
          </a:p>
          <a:p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683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E41D9-BC39-498E-88DB-F74FEA3E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Primeira abertura da app</a:t>
            </a: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A7F7871E-7585-45A8-813B-8ADF889D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460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Na primeira abertura da app é dada uma breve introdução onde nos são apresentadas algumas funcionalidades da aplicação.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31E60B-3AC2-4788-BE68-D3369EB8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89" y="2946630"/>
            <a:ext cx="1673526" cy="3628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A7D4B01-EDF9-4A51-80C2-ECD0EF9E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236" y="2944532"/>
            <a:ext cx="1673527" cy="362824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DE32293-A238-4B52-83AD-C102E2FB0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59" y="2944532"/>
            <a:ext cx="1673527" cy="362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712C1-3327-468A-870D-5E1D1C15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Registro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BC500C-C954-4AE1-A14E-D572541B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19" y="2352385"/>
            <a:ext cx="10554574" cy="5880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PT" dirty="0"/>
              <a:t>As seguintes páginas são as páginas de registro da </a:t>
            </a:r>
            <a:r>
              <a:rPr lang="pt-PT" dirty="0" err="1"/>
              <a:t>Codecademy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Podemos ver que além de um registro com email e password podemos utilizar uma conta Google, Facebook, </a:t>
            </a:r>
            <a:r>
              <a:rPr lang="pt-PT" dirty="0" err="1"/>
              <a:t>Github</a:t>
            </a:r>
            <a:r>
              <a:rPr lang="pt-PT" dirty="0"/>
              <a:t> ou Apple para associar à conta da </a:t>
            </a:r>
            <a:r>
              <a:rPr lang="pt-PT" dirty="0" err="1"/>
              <a:t>Codecademy</a:t>
            </a:r>
            <a:r>
              <a:rPr lang="pt-PT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E34DB0-7EE2-4938-9C04-050C0B13F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273329"/>
            <a:ext cx="6123963" cy="31374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A9A1E69-AF9E-4D2D-A6A2-7AFDB4397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252" y="2941114"/>
            <a:ext cx="1685693" cy="365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3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BFFEC-5B38-4CE7-BAAF-EB18A506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11B3C-3D06-4408-97F1-9ACF0C0F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200" y="2380264"/>
            <a:ext cx="10554574" cy="51252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pt-PT" dirty="0"/>
              <a:t>De seguida, temos as páginas de login.</a:t>
            </a:r>
          </a:p>
          <a:p>
            <a:pPr marL="0" indent="0">
              <a:buNone/>
            </a:pPr>
            <a:r>
              <a:rPr lang="pt-PT" dirty="0"/>
              <a:t>Neste caso adicionamos a opção de utilizar uma conta </a:t>
            </a:r>
            <a:r>
              <a:rPr lang="pt-PT" err="1"/>
              <a:t>LinkedIN</a:t>
            </a:r>
            <a:r>
              <a:rPr lang="pt-PT" dirty="0"/>
              <a:t> e Twitter/X para fazer o login.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647D17-BC0F-40FD-96CE-14A9025EA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0" y="3273329"/>
            <a:ext cx="6587341" cy="31374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28EDE9-541E-4EE1-B961-15A3AB3B3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305" y="3015457"/>
            <a:ext cx="1685693" cy="36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0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6A4CC-037A-4B10-B49E-96B2485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</a:rPr>
              <a:t>Nota sobre a app iOS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3C0F2F-4812-433D-B6BD-7D726EBF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 versão da app para iOS da </a:t>
            </a:r>
            <a:r>
              <a:rPr lang="pt-PT" dirty="0" err="1"/>
              <a:t>Codecademy</a:t>
            </a:r>
            <a:r>
              <a:rPr lang="pt-PT" dirty="0"/>
              <a:t> é uma versão extremamente simplificada do website. Basicamente, a aplicação serve como um </a:t>
            </a:r>
            <a:r>
              <a:rPr lang="pt-PT" i="1" dirty="0" err="1"/>
              <a:t>on</a:t>
            </a:r>
            <a:r>
              <a:rPr lang="pt-PT" i="1" dirty="0"/>
              <a:t> </a:t>
            </a:r>
            <a:r>
              <a:rPr lang="pt-PT" i="1" dirty="0" err="1"/>
              <a:t>the</a:t>
            </a:r>
            <a:r>
              <a:rPr lang="pt-PT" i="1" dirty="0"/>
              <a:t> </a:t>
            </a:r>
            <a:r>
              <a:rPr lang="pt-PT" i="1" dirty="0" err="1"/>
              <a:t>go</a:t>
            </a:r>
            <a:r>
              <a:rPr lang="pt-PT" i="1" dirty="0"/>
              <a:t> da </a:t>
            </a:r>
            <a:r>
              <a:rPr lang="pt-PT" dirty="0" err="1"/>
              <a:t>Codecademy</a:t>
            </a:r>
            <a:r>
              <a:rPr lang="pt-PT" dirty="0"/>
              <a:t>.</a:t>
            </a:r>
          </a:p>
          <a:p>
            <a:pPr marL="0" indent="0">
              <a:buNone/>
            </a:pPr>
            <a:r>
              <a:rPr lang="pt-PT" dirty="0"/>
              <a:t>O que significa isto?</a:t>
            </a:r>
          </a:p>
          <a:p>
            <a:pPr marL="0" indent="0">
              <a:buNone/>
            </a:pPr>
            <a:r>
              <a:rPr lang="pt-PT" dirty="0"/>
              <a:t>Para ter acesso aos cursos fornecidos pela </a:t>
            </a:r>
            <a:r>
              <a:rPr lang="pt-PT" dirty="0" err="1"/>
              <a:t>Codecademy</a:t>
            </a:r>
            <a:r>
              <a:rPr lang="pt-PT" dirty="0"/>
              <a:t> teremos que aceder ao seu website, começar um curso e este ficará imediatamente disponível na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60009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ção">
  <a:themeElements>
    <a:clrScheme name="Personalizado 4">
      <a:dk1>
        <a:srgbClr val="10162F"/>
      </a:dk1>
      <a:lt1>
        <a:srgbClr val="FFF0E5"/>
      </a:lt1>
      <a:dk2>
        <a:srgbClr val="10162F"/>
      </a:dk2>
      <a:lt2>
        <a:srgbClr val="FFF0E5"/>
      </a:lt2>
      <a:accent1>
        <a:srgbClr val="FFF0E5"/>
      </a:accent1>
      <a:accent2>
        <a:srgbClr val="FFF0E5"/>
      </a:accent2>
      <a:accent3>
        <a:srgbClr val="FFF0E5"/>
      </a:accent3>
      <a:accent4>
        <a:srgbClr val="FFF0E5"/>
      </a:accent4>
      <a:accent5>
        <a:srgbClr val="FFF0E5"/>
      </a:accent5>
      <a:accent6>
        <a:srgbClr val="FFF0E5"/>
      </a:accent6>
      <a:hlink>
        <a:srgbClr val="8F8F8F"/>
      </a:hlink>
      <a:folHlink>
        <a:srgbClr val="A5A5A5"/>
      </a:folHlink>
    </a:clrScheme>
    <a:fontScheme name="Citação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ção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TM03457503[[fn=Citação]]</Template>
  <TotalTime>1306</TotalTime>
  <Words>1183</Words>
  <Application>Microsoft Office PowerPoint</Application>
  <PresentationFormat>Ecrã Panorâmico</PresentationFormat>
  <Paragraphs>109</Paragraphs>
  <Slides>19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Wingdings 2</vt:lpstr>
      <vt:lpstr>Citação</vt:lpstr>
      <vt:lpstr>Codecademy</vt:lpstr>
      <vt:lpstr>Índice</vt:lpstr>
      <vt:lpstr>Sobre a Code Academy</vt:lpstr>
      <vt:lpstr>Dispositivos e software utilizados</vt:lpstr>
      <vt:lpstr>Alguns pontos importantes sobre a Codecademy</vt:lpstr>
      <vt:lpstr>Primeira abertura da app</vt:lpstr>
      <vt:lpstr>Registro</vt:lpstr>
      <vt:lpstr>Login</vt:lpstr>
      <vt:lpstr>Nota sobre a app iOS</vt:lpstr>
      <vt:lpstr>A página principal na app</vt:lpstr>
      <vt:lpstr>A página principal no website</vt:lpstr>
      <vt:lpstr>A aba projetos</vt:lpstr>
      <vt:lpstr>Catálogo de cursos</vt:lpstr>
      <vt:lpstr>Exemplo de método de ensino no website</vt:lpstr>
      <vt:lpstr>Exemplo de método de ensino na app</vt:lpstr>
      <vt:lpstr>Planos pagos</vt:lpstr>
      <vt:lpstr>Planos pagos</vt:lpstr>
      <vt:lpstr>Conclusão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Academy</dc:title>
  <dc:creator>Bruno Xavier Pires Novais</dc:creator>
  <cp:lastModifiedBy>Bruno Xavier Pires Novais</cp:lastModifiedBy>
  <cp:revision>366</cp:revision>
  <dcterms:created xsi:type="dcterms:W3CDTF">2024-11-10T00:53:30Z</dcterms:created>
  <dcterms:modified xsi:type="dcterms:W3CDTF">2024-11-19T19:24:30Z</dcterms:modified>
</cp:coreProperties>
</file>