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27" r:id="rId45"/>
  </p:sldIdLst>
  <p:sldSz cx="9144000" cy="5143500" type="screen16x9"/>
  <p:notesSz cx="6858000" cy="9144000"/>
  <p:embeddedFontLst>
    <p:embeddedFont>
      <p:font typeface="Oxygen" panose="02000503000000000000" pitchFamily="2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1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77de37ae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77de37ae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323d907a3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323d907a3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323d907a3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323d907a3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323d907a3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323d907a3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323d907a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323d907a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100f1fd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100f1fd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100f1fd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100f1fd5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100f1fd5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100f1fd5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100f1fd5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100f1fd57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100f1fd5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100f1fd5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100f1fd5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100f1fd5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db13dc2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db13dc2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100f1fd5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100f1fd5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100f1fd5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100f1fd5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100f1fd5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100f1fd5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20d69307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20d69307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20d69307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20d69307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bc22217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bc22217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20d69307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20d69307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c888862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c888862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c888862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c888862f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c888862f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c888862f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1db13dc2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1db13dc2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c888862f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c888862f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c888862f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c888862f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c888862f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c888862f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97a3b10a0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97a3b10a0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6f16b7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6f16b7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96f16b739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96f16b739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97a3b10a0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97a3b10a0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7a3b10a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97a3b10a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7a3b10a0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97a3b10a0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97a3b10a0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97a3b10a0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1db13dc2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1db13dc2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7a3b10a0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7a3b10a0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97a3b10a0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97a3b10a0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7a3b10a0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97a3b10a0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97a3b10a0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97a3b10a0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1db13dc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1db13dc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9c63d03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9c63d03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323d907a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323d907a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323d907a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323d907a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RZDl0Nfi6mycDynmVgwBAut_lqBf9s7sF1PiAQs7gMo/edit#heading=h.kq95dst3dyd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sia.or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apo.pt" TargetMode="External"/><Relationship Id="rId5" Type="http://schemas.openxmlformats.org/officeDocument/2006/relationships/hyperlink" Target="http://www.yahoo.com" TargetMode="External"/><Relationship Id="rId4" Type="http://schemas.openxmlformats.org/officeDocument/2006/relationships/hyperlink" Target="https://search.brave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49600"/>
            <a:ext cx="8520600" cy="17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Arquitectura de Informação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web e dispositivos móveis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888100"/>
            <a:ext cx="8520600" cy="3002400"/>
          </a:xfrm>
          <a:prstGeom prst="rect">
            <a:avLst/>
          </a:prstGeom>
          <a:solidFill>
            <a:srgbClr val="FFE599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it" sz="1600" b="1" dirty="0"/>
              <a:t>A consulta destes slides não dispensa a leitura e estudo das Referências Bibliográficas desta Unidade Curricular (cf. </a:t>
            </a:r>
            <a:r>
              <a:rPr lang="it" sz="1600" b="1" u="sng" dirty="0">
                <a:solidFill>
                  <a:schemeClr val="hlink"/>
                </a:solidFill>
                <a:hlinkClick r:id="rId3"/>
              </a:rPr>
              <a:t>Ficha Curricular</a:t>
            </a:r>
            <a:r>
              <a:rPr lang="it" sz="1600" b="1" dirty="0"/>
              <a:t>)  (Moodle: https://moodle.maieutica.pt/course/view.php?id=18701):</a:t>
            </a:r>
            <a:endParaRPr sz="1600" b="1" dirty="0">
              <a:latin typeface="Oxygen"/>
              <a:ea typeface="Oxygen"/>
              <a:cs typeface="Oxygen"/>
              <a:sym typeface="Oxygen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Oxygen"/>
              <a:buChar char="●"/>
            </a:pPr>
            <a:r>
              <a:rPr lang="it" sz="1800" dirty="0">
                <a:solidFill>
                  <a:srgbClr val="676767"/>
                </a:solidFill>
                <a:latin typeface="Oxygen"/>
                <a:ea typeface="Oxygen"/>
                <a:cs typeface="Oxygen"/>
                <a:sym typeface="Oxygen"/>
              </a:rPr>
              <a:t>“Learning from the Magic Kingdom”, Arango, J., 2022</a:t>
            </a:r>
            <a:endParaRPr sz="1800" dirty="0">
              <a:solidFill>
                <a:srgbClr val="676767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xygen"/>
              <a:buChar char="●"/>
            </a:pPr>
            <a:r>
              <a:rPr lang="it" sz="1800" dirty="0">
                <a:solidFill>
                  <a:srgbClr val="676767"/>
                </a:solidFill>
                <a:latin typeface="Oxygen"/>
                <a:ea typeface="Oxygen"/>
                <a:cs typeface="Oxygen"/>
                <a:sym typeface="Oxygen"/>
              </a:rPr>
              <a:t>"Information Architecture for the World Wide Web"; 4th Ed.; L. Rosenfeld; P. Morville; J. Arango; O'Reilly 2015</a:t>
            </a:r>
            <a:endParaRPr sz="1800" dirty="0">
              <a:solidFill>
                <a:srgbClr val="676767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xygen"/>
              <a:buChar char="●"/>
            </a:pPr>
            <a:r>
              <a:rPr lang="it" sz="1800" dirty="0">
                <a:solidFill>
                  <a:srgbClr val="676767"/>
                </a:solidFill>
                <a:latin typeface="Oxygen"/>
                <a:ea typeface="Oxygen"/>
                <a:cs typeface="Oxygen"/>
                <a:sym typeface="Oxygen"/>
              </a:rPr>
              <a:t>"Mobile First"; L. Wroblewski; A Book Apart 2011</a:t>
            </a:r>
            <a:endParaRPr sz="1800" b="1" i="1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Conteúdo</a:t>
            </a:r>
            <a:endParaRPr sz="3900"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875" y="1392550"/>
            <a:ext cx="56959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Conteúdo</a:t>
            </a:r>
            <a:endParaRPr sz="3900"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625" y="1365900"/>
            <a:ext cx="57912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375" y="3093975"/>
            <a:ext cx="527685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Conteúdo</a:t>
            </a:r>
            <a:endParaRPr sz="3900"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425" y="1459175"/>
            <a:ext cx="58197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Contexto</a:t>
            </a:r>
            <a:endParaRPr sz="3900"/>
          </a:p>
        </p:txBody>
      </p:sp>
      <p:sp>
        <p:nvSpPr>
          <p:cNvPr id="126" name="Google Shape;126;p25"/>
          <p:cNvSpPr txBox="1"/>
          <p:nvPr/>
        </p:nvSpPr>
        <p:spPr>
          <a:xfrm>
            <a:off x="280025" y="1400000"/>
            <a:ext cx="84348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/>
              <a:t>Objectivos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/>
              <a:t>Cultura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/>
              <a:t>Tecnologia disponível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/>
              <a:t>Recursos (outros)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/>
              <a:t>Limitações (legais, institucionais, etc)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3">
            <a:alphaModFix/>
          </a:blip>
          <a:srcRect l="31549" b="40695"/>
          <a:stretch/>
        </p:blipFill>
        <p:spPr>
          <a:xfrm>
            <a:off x="4424125" y="1498225"/>
            <a:ext cx="4290700" cy="17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0" y="152400"/>
            <a:ext cx="8746999" cy="40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 “Encontrar” ou “Navegar”?</a:t>
            </a:r>
            <a:endParaRPr sz="3900"/>
          </a:p>
        </p:txBody>
      </p:sp>
      <p:sp>
        <p:nvSpPr>
          <p:cNvPr id="138" name="Google Shape;138;p27"/>
          <p:cNvSpPr txBox="1"/>
          <p:nvPr/>
        </p:nvSpPr>
        <p:spPr>
          <a:xfrm>
            <a:off x="280025" y="1400000"/>
            <a:ext cx="84348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/>
              <a:t>Agenda / nº telefónico / email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/>
              <a:t>… alojamento de férias</a:t>
            </a:r>
            <a:endParaRPr sz="3200"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538" y="1250400"/>
            <a:ext cx="486727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850" y="1348350"/>
            <a:ext cx="568642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 “Encontrar” ou “Navegar”?</a:t>
            </a:r>
            <a:endParaRPr sz="3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 “Encontrar” ou “Navegar”?</a:t>
            </a:r>
            <a:endParaRPr sz="3900"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6500" y="1285950"/>
            <a:ext cx="5648325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 “Encontrar” ou “Navegar”?</a:t>
            </a:r>
            <a:endParaRPr sz="3900"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200" y="1295675"/>
            <a:ext cx="57626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 “Encontrar” ou “Navegar”?</a:t>
            </a:r>
            <a:endParaRPr sz="3900"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550" y="1460975"/>
            <a:ext cx="56292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2465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 “Encontrar” ou “Navegar”?</a:t>
            </a:r>
            <a:endParaRPr sz="3900"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175" y="1285950"/>
            <a:ext cx="4819171" cy="37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280025" y="1400000"/>
            <a:ext cx="34332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/>
              <a:t>Factores: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600"/>
              <a:buChar char="-"/>
            </a:pPr>
            <a:r>
              <a:rPr lang="it" sz="2600">
                <a:solidFill>
                  <a:srgbClr val="00FF00"/>
                </a:solidFill>
              </a:rPr>
              <a:t>objectivo</a:t>
            </a:r>
            <a:r>
              <a:rPr lang="it" sz="2000">
                <a:solidFill>
                  <a:srgbClr val="00FF00"/>
                </a:solidFill>
              </a:rPr>
              <a:t> (de quem?)</a:t>
            </a:r>
            <a:endParaRPr sz="2000">
              <a:solidFill>
                <a:srgbClr val="00FF00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tipo de informação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600"/>
              <a:buChar char="-"/>
            </a:pPr>
            <a:r>
              <a:rPr lang="it" sz="2600">
                <a:solidFill>
                  <a:srgbClr val="00FF00"/>
                </a:solidFill>
              </a:rPr>
              <a:t>conhecimento prévio </a:t>
            </a:r>
            <a:r>
              <a:rPr lang="it" sz="2300">
                <a:solidFill>
                  <a:srgbClr val="00FF00"/>
                </a:solidFill>
              </a:rPr>
              <a:t>(de quem)</a:t>
            </a:r>
            <a:endParaRPr sz="2300">
              <a:solidFill>
                <a:srgbClr val="00FF00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outros (?)</a:t>
            </a:r>
            <a:endParaRPr sz="2600"/>
          </a:p>
        </p:txBody>
      </p:sp>
      <p:sp>
        <p:nvSpPr>
          <p:cNvPr id="171" name="Google Shape;171;p32"/>
          <p:cNvSpPr txBox="1"/>
          <p:nvPr/>
        </p:nvSpPr>
        <p:spPr>
          <a:xfrm>
            <a:off x="61175" y="4175850"/>
            <a:ext cx="349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i="1"/>
              <a:t>Information Architecture, from the web and Beyond, 4th ed., Part II, págs. 45 e seguintes.</a:t>
            </a:r>
            <a:endParaRPr sz="1200"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 “Encontrar” ou “Navegar”?</a:t>
            </a:r>
            <a:endParaRPr sz="3900"/>
          </a:p>
        </p:txBody>
      </p:sp>
      <p:sp>
        <p:nvSpPr>
          <p:cNvPr id="177" name="Google Shape;177;p33"/>
          <p:cNvSpPr txBox="1"/>
          <p:nvPr/>
        </p:nvSpPr>
        <p:spPr>
          <a:xfrm>
            <a:off x="280025" y="1380550"/>
            <a:ext cx="84348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/>
              <a:t>Factores: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objectivo</a:t>
            </a:r>
            <a:r>
              <a:rPr lang="it" sz="2000"/>
              <a:t> (de quem?)</a:t>
            </a:r>
            <a:endParaRPr sz="20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google.com duckduckgo.com bing.com </a:t>
            </a:r>
            <a:r>
              <a:rPr lang="it" sz="2600" u="sng">
                <a:solidFill>
                  <a:schemeClr val="hlink"/>
                </a:solidFill>
                <a:hlinkClick r:id="rId3"/>
              </a:rPr>
              <a:t>ecosia.org</a:t>
            </a:r>
            <a:r>
              <a:rPr lang="it" sz="2600"/>
              <a:t> </a:t>
            </a:r>
            <a:r>
              <a:rPr lang="it" sz="2600" u="sng">
                <a:solidFill>
                  <a:schemeClr val="hlink"/>
                </a:solidFill>
                <a:hlinkClick r:id="rId4"/>
              </a:rPr>
              <a:t>search.brave.com</a:t>
            </a:r>
            <a:r>
              <a:rPr lang="it" sz="2600"/>
              <a:t> </a:t>
            </a:r>
            <a:r>
              <a:rPr lang="it" sz="2600" u="sng">
                <a:solidFill>
                  <a:schemeClr val="hlink"/>
                </a:solidFill>
                <a:hlinkClick r:id="rId5"/>
              </a:rPr>
              <a:t>yahoo.com</a:t>
            </a:r>
            <a:r>
              <a:rPr lang="it" sz="2600"/>
              <a:t>  </a:t>
            </a:r>
            <a:r>
              <a:rPr lang="it" sz="2600" u="sng">
                <a:solidFill>
                  <a:schemeClr val="hlink"/>
                </a:solidFill>
                <a:hlinkClick r:id="rId6"/>
              </a:rPr>
              <a:t>sapo.pt</a:t>
            </a:r>
            <a:r>
              <a:rPr lang="it" sz="2600"/>
              <a:t> 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quora.com alibaba.com amazon.com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cnn.com jn.pt publico.pt bbc.co.uk elpais.es lemonde.fr corriere.it theguardian.com </a:t>
            </a:r>
            <a:endParaRPr sz="2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/>
              <a:t> “Desenhar/Projectar para a Compreensão”</a:t>
            </a:r>
            <a:endParaRPr sz="3300"/>
          </a:p>
        </p:txBody>
      </p:sp>
      <p:sp>
        <p:nvSpPr>
          <p:cNvPr id="183" name="Google Shape;183;p34"/>
          <p:cNvSpPr txBox="1"/>
          <p:nvPr/>
        </p:nvSpPr>
        <p:spPr>
          <a:xfrm>
            <a:off x="280025" y="1380550"/>
            <a:ext cx="84348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/>
              <a:t>Arquitectura da Informação (como se organizam os elementos constituintes de um todo?) </a:t>
            </a:r>
            <a:br>
              <a:rPr lang="it" sz="2200"/>
            </a:br>
            <a:r>
              <a:rPr lang="it" sz="2200"/>
              <a:t>Espaço Físico vs Espaço Digital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it" sz="2200"/>
              <a:t>Convenções e Boas-práticas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it" sz="2200"/>
              <a:t>Sites-tipo: Bancos, Companhias aéreas, Vendas, museus, Universidades, Lojas virtuais de extensão de supermercados físicos (carrinho de compras, </a:t>
            </a:r>
            <a:r>
              <a:rPr lang="it" sz="2200">
                <a:solidFill>
                  <a:srgbClr val="00FF00"/>
                </a:solidFill>
              </a:rPr>
              <a:t>promoções da “semana”, vouchers/descontos, produtos favoritos, “receitas da semana”</a:t>
            </a:r>
            <a:r>
              <a:rPr lang="it" sz="2200"/>
              <a:t>), ourivesaria (), stand de automóveis () ____???____</a:t>
            </a:r>
            <a:endParaRPr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/>
              <a:t> “Desenhar/Projectar para a Compreensão”</a:t>
            </a:r>
            <a:endParaRPr sz="3300"/>
          </a:p>
        </p:txBody>
      </p:sp>
      <p:sp>
        <p:nvSpPr>
          <p:cNvPr id="189" name="Google Shape;189;p35"/>
          <p:cNvSpPr txBox="1"/>
          <p:nvPr/>
        </p:nvSpPr>
        <p:spPr>
          <a:xfrm>
            <a:off x="280025" y="1380550"/>
            <a:ext cx="84348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Sites/plataformas como prolongamento de um “espaço” (/objecto) físico; 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it" sz="2600"/>
            </a:br>
            <a:r>
              <a:rPr lang="it" sz="2600"/>
              <a:t>vs </a:t>
            </a:r>
            <a:br>
              <a:rPr lang="it" sz="2600"/>
            </a:br>
            <a:br>
              <a:rPr lang="it" sz="2600"/>
            </a:br>
            <a:r>
              <a:rPr lang="it" sz="2600"/>
              <a:t>- Sites/plataformas/informação centrados em “conteúdo”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/>
              <a:t>-Metáforas (2nd life, redes sociais, ____???____ )</a:t>
            </a:r>
            <a:endParaRPr sz="2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/>
              <a:t> “Desenhar/Projectar para a Compreensão”</a:t>
            </a:r>
            <a:endParaRPr sz="3300"/>
          </a:p>
        </p:txBody>
      </p:sp>
      <p:sp>
        <p:nvSpPr>
          <p:cNvPr id="195" name="Google Shape;195;p36"/>
          <p:cNvSpPr txBox="1"/>
          <p:nvPr/>
        </p:nvSpPr>
        <p:spPr>
          <a:xfrm>
            <a:off x="280025" y="1380550"/>
            <a:ext cx="84348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Princípios de organização da info  (menus)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Ordem e Estrutura (localização dos menus e elementos e interacção)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Tipologia, elementos presentes na plataforma (site / dispositivo móvel)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Modularidade e possibilidade de extensão (Disneylandia, p. ex.)</a:t>
            </a:r>
            <a:endParaRPr sz="2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0" y="1745150"/>
            <a:ext cx="8839201" cy="2585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/>
              <a:t> “Desenhar/Projectar para a Compreensão”</a:t>
            </a:r>
            <a:endParaRPr sz="3300"/>
          </a:p>
        </p:txBody>
      </p:sp>
      <p:sp>
        <p:nvSpPr>
          <p:cNvPr id="206" name="Google Shape;206;p38"/>
          <p:cNvSpPr txBox="1"/>
          <p:nvPr/>
        </p:nvSpPr>
        <p:spPr>
          <a:xfrm>
            <a:off x="280025" y="1380550"/>
            <a:ext cx="84348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A estrutura influencia/determina a comprensão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plataformas como ‘locais’ (espaços virtuais)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utilização de metáforas mundo real - mundo virtual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/>
              <a:t>“Procurar/navegar” e “compreender” devem estar balanceados e ser respondidos com igual clareza.</a:t>
            </a:r>
            <a:endParaRPr sz="2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/>
              <a:t>Anatomia da Arquitectura de Informação</a:t>
            </a:r>
            <a:endParaRPr sz="3300"/>
          </a:p>
        </p:txBody>
      </p:sp>
      <p:sp>
        <p:nvSpPr>
          <p:cNvPr id="212" name="Google Shape;212;p39"/>
          <p:cNvSpPr txBox="1"/>
          <p:nvPr/>
        </p:nvSpPr>
        <p:spPr>
          <a:xfrm>
            <a:off x="280025" y="1380550"/>
            <a:ext cx="84348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600"/>
              <a:t>Abordagem Top-down: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dada a natureza / finalidade do site / plataforma, como antecipamos as perguntas / necessidades dos Utilizadores?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it" sz="2600"/>
              <a:t>quais são?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i="1"/>
              <a:t>Nota</a:t>
            </a:r>
            <a:r>
              <a:rPr lang="it" sz="2400" i="1"/>
              <a:t>: estas perguntas/respostas dependem muito do tipo de plataforma em questão.</a:t>
            </a:r>
            <a:endParaRPr sz="2400" i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/>
              <a:t>Anatomia da Arquitectura de Informação</a:t>
            </a:r>
            <a:endParaRPr sz="3300"/>
          </a:p>
        </p:txBody>
      </p:sp>
      <p:sp>
        <p:nvSpPr>
          <p:cNvPr id="218" name="Google Shape;218;p40"/>
          <p:cNvSpPr txBox="1"/>
          <p:nvPr/>
        </p:nvSpPr>
        <p:spPr>
          <a:xfrm>
            <a:off x="280025" y="1304350"/>
            <a:ext cx="843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726" y="1235550"/>
            <a:ext cx="6007101" cy="36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625" y="2058275"/>
            <a:ext cx="1694950" cy="20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0"/>
          <p:cNvSpPr txBox="1"/>
          <p:nvPr/>
        </p:nvSpPr>
        <p:spPr>
          <a:xfrm>
            <a:off x="61175" y="4774200"/>
            <a:ext cx="662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i="1"/>
              <a:t>Information Architecture, from the web and Beyond, 4th ed., Part II, págs. 78 e seguintes.</a:t>
            </a:r>
            <a:endParaRPr sz="1200" i="1"/>
          </a:p>
        </p:txBody>
      </p:sp>
      <p:sp>
        <p:nvSpPr>
          <p:cNvPr id="222" name="Google Shape;222;p40"/>
          <p:cNvSpPr/>
          <p:nvPr/>
        </p:nvSpPr>
        <p:spPr>
          <a:xfrm>
            <a:off x="7030600" y="3992825"/>
            <a:ext cx="1749000" cy="55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TOP-DOWN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/>
        </p:nvSpPr>
        <p:spPr>
          <a:xfrm>
            <a:off x="280025" y="1380550"/>
            <a:ext cx="843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/>
          </a:p>
        </p:txBody>
      </p:sp>
      <p:pic>
        <p:nvPicPr>
          <p:cNvPr id="228" name="Google Shape;2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162175"/>
            <a:ext cx="4387775" cy="26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25" y="51502"/>
            <a:ext cx="4192275" cy="496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675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/>
              <a:t>Anatomia da Arquitectura de Informação</a:t>
            </a:r>
            <a:endParaRPr sz="3300"/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25" y="1285950"/>
            <a:ext cx="7733875" cy="30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/>
              <a:t>Anatomia da Arquitectura de Informação</a:t>
            </a:r>
            <a:endParaRPr sz="3300"/>
          </a:p>
        </p:txBody>
      </p:sp>
      <p:pic>
        <p:nvPicPr>
          <p:cNvPr id="241" name="Google Shape;2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25" y="1315350"/>
            <a:ext cx="7522575" cy="23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/>
          <p:nvPr/>
        </p:nvSpPr>
        <p:spPr>
          <a:xfrm>
            <a:off x="3697275" y="249825"/>
            <a:ext cx="5301000" cy="107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/>
              <a:t>Anatomia da Arquitectura de Informação</a:t>
            </a:r>
            <a:endParaRPr sz="3300"/>
          </a:p>
        </p:txBody>
      </p:sp>
      <p:pic>
        <p:nvPicPr>
          <p:cNvPr id="247" name="Google Shape;24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800"/>
            <a:ext cx="2735775" cy="48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2490" y="1739275"/>
            <a:ext cx="2913760" cy="11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9850" y="3672525"/>
            <a:ext cx="3333750" cy="11239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0" name="Google Shape;250;p44"/>
          <p:cNvSpPr/>
          <p:nvPr/>
        </p:nvSpPr>
        <p:spPr>
          <a:xfrm>
            <a:off x="3101050" y="3672525"/>
            <a:ext cx="2368800" cy="966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Em Nov. 2023, mecanismos de partillha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00" y="1320150"/>
            <a:ext cx="3289225" cy="1251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6" name="Google Shape;25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875" y="2394150"/>
            <a:ext cx="3289225" cy="23029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7" name="Google Shape;257;p45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/>
              <a:t>Autenticação por “Open Authorization”</a:t>
            </a:r>
            <a:endParaRPr sz="3300"/>
          </a:p>
        </p:txBody>
      </p:sp>
      <p:pic>
        <p:nvPicPr>
          <p:cNvPr id="258" name="Google Shape;25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200" y="2797975"/>
            <a:ext cx="3693549" cy="189911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75" y="2162512"/>
            <a:ext cx="2984394" cy="278718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4" name="Google Shape;264;p46"/>
          <p:cNvSpPr txBox="1"/>
          <p:nvPr/>
        </p:nvSpPr>
        <p:spPr>
          <a:xfrm rot="-5400000">
            <a:off x="-649800" y="3899700"/>
            <a:ext cx="169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https://kagi.com/</a:t>
            </a:r>
            <a:endParaRPr/>
          </a:p>
        </p:txBody>
      </p:sp>
      <p:pic>
        <p:nvPicPr>
          <p:cNvPr id="265" name="Google Shape;26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808" y="1405725"/>
            <a:ext cx="2524989" cy="35439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6" name="Google Shape;266;p46"/>
          <p:cNvSpPr txBox="1"/>
          <p:nvPr/>
        </p:nvSpPr>
        <p:spPr>
          <a:xfrm>
            <a:off x="6294800" y="1060175"/>
            <a:ext cx="229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https://auth0.openai.com/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3150"/>
            <a:ext cx="2218925" cy="29682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2" name="Google Shape;27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750" y="1554700"/>
            <a:ext cx="3865425" cy="33287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575" y="936425"/>
            <a:ext cx="2528875" cy="40546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8" name="Google Shape;27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6475" y="2233075"/>
            <a:ext cx="2253025" cy="27580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9" name="Google Shape;279;p48"/>
          <p:cNvPicPr preferRelativeResize="0"/>
          <p:nvPr/>
        </p:nvPicPr>
        <p:blipFill rotWithShape="1">
          <a:blip r:embed="rId5">
            <a:alphaModFix/>
          </a:blip>
          <a:srcRect t="4049"/>
          <a:stretch/>
        </p:blipFill>
        <p:spPr>
          <a:xfrm>
            <a:off x="152400" y="1582475"/>
            <a:ext cx="3601150" cy="34086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0" name="Google Shape;280;p48"/>
          <p:cNvSpPr txBox="1"/>
          <p:nvPr/>
        </p:nvSpPr>
        <p:spPr>
          <a:xfrm>
            <a:off x="152400" y="1115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https://authn.edx.org/login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00" y="1085500"/>
            <a:ext cx="2598900" cy="390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6" name="Google Shape;28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825" y="720801"/>
            <a:ext cx="2757625" cy="4270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1375" y="1862675"/>
            <a:ext cx="3171025" cy="31284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8" name="Google Shape;288;p49"/>
          <p:cNvSpPr txBox="1"/>
          <p:nvPr/>
        </p:nvSpPr>
        <p:spPr>
          <a:xfrm>
            <a:off x="5821375" y="1462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https://www.ifood.com.br/entrar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118" y="3038350"/>
            <a:ext cx="34004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3800892" cy="437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5022" y="152400"/>
            <a:ext cx="3040675" cy="24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8125"/>
            <a:ext cx="2672175" cy="32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726" y="1496225"/>
            <a:ext cx="2941925" cy="349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1"/>
          <p:cNvSpPr txBox="1"/>
          <p:nvPr/>
        </p:nvSpPr>
        <p:spPr>
          <a:xfrm>
            <a:off x="2999725" y="1096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https://shopee.com.br/</a:t>
            </a:r>
            <a:endParaRPr/>
          </a:p>
        </p:txBody>
      </p:sp>
      <p:sp>
        <p:nvSpPr>
          <p:cNvPr id="303" name="Google Shape;303;p51"/>
          <p:cNvSpPr txBox="1"/>
          <p:nvPr/>
        </p:nvSpPr>
        <p:spPr>
          <a:xfrm>
            <a:off x="152400" y="1347925"/>
            <a:ext cx="240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https://best.aliexpress.com/</a:t>
            </a:r>
            <a:endParaRPr/>
          </a:p>
        </p:txBody>
      </p:sp>
      <p:pic>
        <p:nvPicPr>
          <p:cNvPr id="304" name="Google Shape;30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6800" y="2312950"/>
            <a:ext cx="2776750" cy="26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103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5750"/>
            <a:ext cx="3350850" cy="33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2"/>
          <p:cNvSpPr txBox="1"/>
          <p:nvPr/>
        </p:nvSpPr>
        <p:spPr>
          <a:xfrm>
            <a:off x="152400" y="1215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https://www.flashscore.pt/</a:t>
            </a:r>
            <a:endParaRPr/>
          </a:p>
        </p:txBody>
      </p:sp>
      <p:pic>
        <p:nvPicPr>
          <p:cNvPr id="311" name="Google Shape;31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5650" y="2098925"/>
            <a:ext cx="2601425" cy="28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9474" y="2211950"/>
            <a:ext cx="2582125" cy="218295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3" name="Google Shape;313;p52"/>
          <p:cNvSpPr txBox="1"/>
          <p:nvPr/>
        </p:nvSpPr>
        <p:spPr>
          <a:xfrm>
            <a:off x="6360925" y="1764850"/>
            <a:ext cx="210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https://pt.duolingo.com/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8175"/>
            <a:ext cx="1939125" cy="33829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9" name="Google Shape;319;p53"/>
          <p:cNvSpPr txBox="1"/>
          <p:nvPr/>
        </p:nvSpPr>
        <p:spPr>
          <a:xfrm>
            <a:off x="152400" y="1207975"/>
            <a:ext cx="230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https://sso.revolut.com/</a:t>
            </a:r>
            <a:endParaRPr/>
          </a:p>
        </p:txBody>
      </p:sp>
      <p:pic>
        <p:nvPicPr>
          <p:cNvPr id="320" name="Google Shape;32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400" y="908123"/>
            <a:ext cx="1962600" cy="408297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3"/>
          <p:cNvSpPr txBox="1"/>
          <p:nvPr/>
        </p:nvSpPr>
        <p:spPr>
          <a:xfrm>
            <a:off x="2609400" y="507925"/>
            <a:ext cx="24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https://www.viki.com/sign-in</a:t>
            </a:r>
            <a:endParaRPr/>
          </a:p>
        </p:txBody>
      </p:sp>
      <p:pic>
        <p:nvPicPr>
          <p:cNvPr id="322" name="Google Shape;32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9875" y="1369900"/>
            <a:ext cx="2682375" cy="3621201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3" name="Google Shape;323;p53"/>
          <p:cNvSpPr txBox="1"/>
          <p:nvPr/>
        </p:nvSpPr>
        <p:spPr>
          <a:xfrm>
            <a:off x="5089875" y="969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https://auth.uber.com/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6300"/>
            <a:ext cx="2667011" cy="376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7425" y="1226300"/>
            <a:ext cx="2938200" cy="3764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598441" cy="4838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5" name="Google Shape;33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250" y="1913775"/>
            <a:ext cx="2874925" cy="30773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6" name="Google Shape;336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0575" y="1347650"/>
            <a:ext cx="2924575" cy="36434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0B2437-5230-757C-6A04-86B2A873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2152650"/>
            <a:ext cx="85248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2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3" y="193200"/>
            <a:ext cx="67341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16500"/>
            <a:ext cx="66294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00" y="152400"/>
            <a:ext cx="8746999" cy="40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/>
        </p:nvSpPr>
        <p:spPr>
          <a:xfrm>
            <a:off x="61175" y="4774200"/>
            <a:ext cx="662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i="1"/>
              <a:t>Information Architecture, from the web and Beyond, 4th ed., Part II, págs. 32 e seguintes.</a:t>
            </a:r>
            <a:endParaRPr sz="1200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Conteúdo</a:t>
            </a:r>
            <a:endParaRPr sz="3900"/>
          </a:p>
        </p:txBody>
      </p:sp>
      <p:sp>
        <p:nvSpPr>
          <p:cNvPr id="88" name="Google Shape;88;p19"/>
          <p:cNvSpPr txBox="1"/>
          <p:nvPr/>
        </p:nvSpPr>
        <p:spPr>
          <a:xfrm>
            <a:off x="280025" y="1400000"/>
            <a:ext cx="8434800" cy="2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/>
              <a:t>Documentos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/>
              <a:t>Dados, tipos de dados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/>
              <a:t>“objectos”,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/>
              <a:t>metadados,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/>
              <a:t>Espaço de armazenamento...</a:t>
            </a:r>
            <a:endParaRPr sz="3100"/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t="35596" r="47198" b="9638"/>
          <a:stretch/>
        </p:blipFill>
        <p:spPr>
          <a:xfrm>
            <a:off x="4348400" y="1196600"/>
            <a:ext cx="4568301" cy="22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Conteúdo</a:t>
            </a:r>
            <a:endParaRPr sz="3900"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575" y="1485825"/>
            <a:ext cx="58102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280025" y="307350"/>
            <a:ext cx="8434800" cy="82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/>
              <a:t>Conteúdo</a:t>
            </a:r>
            <a:endParaRPr sz="3900"/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625" y="1405875"/>
            <a:ext cx="57912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757</Words>
  <Application>Microsoft Office PowerPoint</Application>
  <PresentationFormat>On-screen Show (16:9)</PresentationFormat>
  <Paragraphs>96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Oxygen</vt:lpstr>
      <vt:lpstr>Simple Light</vt:lpstr>
      <vt:lpstr>Arquitectura de Informação web e dispositivos móveis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Informação web e dispositivos móveis</dc:title>
  <cp:lastModifiedBy>Pedro Pimenta</cp:lastModifiedBy>
  <cp:revision>1</cp:revision>
  <dcterms:modified xsi:type="dcterms:W3CDTF">2023-11-07T09:42:34Z</dcterms:modified>
</cp:coreProperties>
</file>