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60" r:id="rId3"/>
    <p:sldId id="269" r:id="rId4"/>
    <p:sldId id="257" r:id="rId5"/>
    <p:sldId id="274" r:id="rId6"/>
    <p:sldId id="258" r:id="rId7"/>
    <p:sldId id="261" r:id="rId8"/>
    <p:sldId id="265" r:id="rId9"/>
    <p:sldId id="262" r:id="rId10"/>
    <p:sldId id="263" r:id="rId11"/>
    <p:sldId id="270" r:id="rId12"/>
    <p:sldId id="279" r:id="rId13"/>
    <p:sldId id="273" r:id="rId14"/>
    <p:sldId id="266" r:id="rId15"/>
    <p:sldId id="272" r:id="rId16"/>
    <p:sldId id="275" r:id="rId17"/>
    <p:sldId id="277" r:id="rId18"/>
    <p:sldId id="278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219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28B3F-DD69-49F3-9730-BC45AF8E81FF}" type="datetimeFigureOut">
              <a:rPr lang="pt-PT" smtClean="0"/>
              <a:t>07/11/2022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0B042-09EA-443C-A616-A722FF039B5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154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5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141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317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205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37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433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478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50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476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/>
              <a:t>05/11/2022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622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795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PT"/>
              <a:t>05/11/2022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143CB0-ADB5-46A5-946C-2B54D15E8247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9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g90FBndhI" TargetMode="External"/><Relationship Id="rId2" Type="http://schemas.openxmlformats.org/officeDocument/2006/relationships/hyperlink" Target="https://www.youtube.com/c/SkrillPaymen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CQjh8-EcSoM&amp;t=13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8A18D-182E-DF9D-9D48-E882D4A05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85326"/>
            <a:ext cx="10058400" cy="1075885"/>
          </a:xfrm>
        </p:spPr>
        <p:txBody>
          <a:bodyPr>
            <a:normAutofit/>
          </a:bodyPr>
          <a:lstStyle/>
          <a:p>
            <a:pPr algn="ctr"/>
            <a:r>
              <a:rPr lang="pt-PT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Verdana"/>
              </a:rPr>
              <a:t>Análise comparativa Web - App</a:t>
            </a:r>
            <a:endParaRPr lang="pt-PT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A3E71D-4992-F705-2060-2E7588CF0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1250982"/>
            <a:ext cx="10058400" cy="548730"/>
          </a:xfrm>
        </p:spPr>
        <p:txBody>
          <a:bodyPr>
            <a:normAutofit/>
          </a:bodyPr>
          <a:lstStyle/>
          <a:p>
            <a:r>
              <a:rPr lang="pt-PT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Arquitetura de informação para a web e dispositivos móveis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85C6F3-F7F3-3B17-A24C-AEC2E8F6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18377" y="6347907"/>
            <a:ext cx="3873623" cy="548730"/>
          </a:xfrm>
        </p:spPr>
        <p:txBody>
          <a:bodyPr/>
          <a:lstStyle/>
          <a:p>
            <a:r>
              <a:rPr lang="pt-PT" sz="1200" dirty="0"/>
              <a:t>A037545 – Filipe Carmo Cardoso Lopes Soares</a:t>
            </a:r>
          </a:p>
        </p:txBody>
      </p:sp>
      <p:pic>
        <p:nvPicPr>
          <p:cNvPr id="5" name="Google Shape;117;p14">
            <a:extLst>
              <a:ext uri="{FF2B5EF4-FFF2-40B4-BE49-F238E27FC236}">
                <a16:creationId xmlns:a16="http://schemas.microsoft.com/office/drawing/2014/main" id="{693828D0-4F6B-B2D8-1AC8-65A8023FFE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385" t="20388" r="7556" b="15818"/>
          <a:stretch/>
        </p:blipFill>
        <p:spPr>
          <a:xfrm>
            <a:off x="255983" y="185326"/>
            <a:ext cx="1014049" cy="3802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6C90EDAC-BA58-1AB5-1BAE-56C15FB056FF}"/>
              </a:ext>
            </a:extLst>
          </p:cNvPr>
          <p:cNvSpPr txBox="1">
            <a:spLocks/>
          </p:cNvSpPr>
          <p:nvPr/>
        </p:nvSpPr>
        <p:spPr>
          <a:xfrm>
            <a:off x="255983" y="642962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200" dirty="0"/>
              <a:t>05/11/2022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B53B74-DEBF-F359-6F2C-EAD6C774E079}"/>
              </a:ext>
            </a:extLst>
          </p:cNvPr>
          <p:cNvSpPr txBox="1"/>
          <p:nvPr/>
        </p:nvSpPr>
        <p:spPr>
          <a:xfrm>
            <a:off x="5090020" y="2106290"/>
            <a:ext cx="5752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Sinopse: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Equipamento e ferramentas usadas na realização;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Introdução ao tema;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Análise comparativa entre website e app;</a:t>
            </a:r>
          </a:p>
          <a:p>
            <a:endParaRPr lang="pt-PT" dirty="0"/>
          </a:p>
        </p:txBody>
      </p:sp>
      <p:pic>
        <p:nvPicPr>
          <p:cNvPr id="1026" name="Picture 2" descr="Skrill Logo">
            <a:extLst>
              <a:ext uri="{FF2B5EF4-FFF2-40B4-BE49-F238E27FC236}">
                <a16:creationId xmlns:a16="http://schemas.microsoft.com/office/drawing/2014/main" id="{A3D8677E-EFF7-109F-A4E5-9016D27E2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17" y="3371045"/>
            <a:ext cx="852833" cy="85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21D9769-B995-524B-42CC-285B9F7C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915" y="1820432"/>
            <a:ext cx="2303272" cy="22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51C4A-90B4-2911-8050-26AB866A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05C9C18-020E-6F58-7D9D-129C06E4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Como é de notar, a homepage na web é substancialmente diferente da aplicação.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Enquanto que na web temos a opção de aumentar e diminuir o menu, na app apenas nos são apresentadas as opções principais do menu, isto especulo eu, por causa do tamanho das respetivas telas e gestão de espaço das mesmas;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Notamos também que apesar da semelhança em termos de informação de balanço da conta e transações, a app acaba por, sem opção de escolha, publicitar as “</a:t>
            </a:r>
            <a:r>
              <a:rPr lang="pt-PT" dirty="0" err="1"/>
              <a:t>trends</a:t>
            </a:r>
            <a:r>
              <a:rPr lang="pt-PT" dirty="0"/>
              <a:t>” de </a:t>
            </a:r>
            <a:r>
              <a:rPr lang="pt-PT" dirty="0" err="1"/>
              <a:t>crypto</a:t>
            </a:r>
            <a:r>
              <a:rPr lang="pt-PT" dirty="0"/>
              <a:t> moeda certamente por marketing  e parcerias contrariando a gestão de espaço acima referida;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O saldo na app é apresentado de forma destacada em relação à página e as transações de forma mais reduzida;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 Concluindo, a Homepage da versão web parece mais apelativa ao utilizador pela sua organização e gestão de espaço.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1AC332A-812A-F69D-2D78-65CD0E5E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1147566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2EB03-8887-4A00-B7F5-E2F71D09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Depósitos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3FF45-BDF6-280A-39E0-70A118A7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14" name="Marcador de Posição de Conteúdo 13">
            <a:extLst>
              <a:ext uri="{FF2B5EF4-FFF2-40B4-BE49-F238E27FC236}">
                <a16:creationId xmlns:a16="http://schemas.microsoft.com/office/drawing/2014/main" id="{16F80318-E2FB-2E7F-14E4-C702B6947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58" y="2230381"/>
            <a:ext cx="6993988" cy="37839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6" name="Imagem 15" descr="Uma imagem com texto&#10;&#10;Descrição gerada automaticamente">
            <a:extLst>
              <a:ext uri="{FF2B5EF4-FFF2-40B4-BE49-F238E27FC236}">
                <a16:creationId xmlns:a16="http://schemas.microsoft.com/office/drawing/2014/main" id="{2E5A35E5-700A-F380-6C8C-7A7BEB0F2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015" y="2230381"/>
            <a:ext cx="1746427" cy="378392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C10DBFD-0439-BE09-4470-1A8A69E0AE38}"/>
              </a:ext>
            </a:extLst>
          </p:cNvPr>
          <p:cNvSpPr txBox="1"/>
          <p:nvPr/>
        </p:nvSpPr>
        <p:spPr>
          <a:xfrm>
            <a:off x="1272558" y="1861049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Web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383E51F-C113-7F27-44AD-CA558542484E}"/>
              </a:ext>
            </a:extLst>
          </p:cNvPr>
          <p:cNvSpPr txBox="1"/>
          <p:nvPr/>
        </p:nvSpPr>
        <p:spPr>
          <a:xfrm>
            <a:off x="9173015" y="1799204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168403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2EB03-8887-4A00-B7F5-E2F71D09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Depósitos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E63FF45-BDF6-280A-39E0-70A118A7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E5A8F0D9-F942-A3F1-260B-C31AD0BD4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934308"/>
            <a:ext cx="10058399" cy="39347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Mais uma vez, a página web e a app revelam-se semelhantes, sendo as únicas diferenças  a forma como são demonstradas as opções de depósito. Numa tendo 3 mais populares em vez de 2, e as restantes opções alternativas à disposição.</a:t>
            </a:r>
          </a:p>
        </p:txBody>
      </p:sp>
    </p:spTree>
    <p:extLst>
      <p:ext uri="{BB962C8B-B14F-4D97-AF65-F5344CB8AC3E}">
        <p14:creationId xmlns:p14="http://schemas.microsoft.com/office/powerpoint/2010/main" val="1409553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Levantamentos - visualização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1E28CB-C90F-1C90-5975-9A9D5C57C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40" y="2219377"/>
            <a:ext cx="7435000" cy="37175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A83A72C-DEAC-57EA-577E-F1B972B7F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90" y="2219377"/>
            <a:ext cx="1715770" cy="3717500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EA0B5C9-F192-31E3-D288-003F87112B8D}"/>
              </a:ext>
            </a:extLst>
          </p:cNvPr>
          <p:cNvSpPr txBox="1"/>
          <p:nvPr/>
        </p:nvSpPr>
        <p:spPr>
          <a:xfrm>
            <a:off x="1181040" y="1850045"/>
            <a:ext cx="330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3CA124-B378-4958-936B-8C6C48BFF698}"/>
              </a:ext>
            </a:extLst>
          </p:cNvPr>
          <p:cNvSpPr txBox="1"/>
          <p:nvPr/>
        </p:nvSpPr>
        <p:spPr>
          <a:xfrm>
            <a:off x="9295190" y="1850045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2B74865-6C48-BADC-1BAD-18894FDC788F}"/>
              </a:ext>
            </a:extLst>
          </p:cNvPr>
          <p:cNvSpPr/>
          <p:nvPr/>
        </p:nvSpPr>
        <p:spPr>
          <a:xfrm>
            <a:off x="9295190" y="5087815"/>
            <a:ext cx="1715770" cy="28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646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Levantamentos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A3FBC2-5027-B6AA-CFA9-9F954DA0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Após explorar mais atentamente encontrei uma diferença notável nos levantamentos para a qual não encontrei explicação mas que se reflete no seguinte:</a:t>
            </a:r>
          </a:p>
          <a:p>
            <a:pPr lvl="1">
              <a:buFontTx/>
              <a:buChar char="-"/>
            </a:pPr>
            <a:r>
              <a:rPr lang="pt-PT" dirty="0"/>
              <a:t>os métodos de levantamento de numerário na aplicação são mais limitados que na web;</a:t>
            </a:r>
          </a:p>
          <a:p>
            <a:pPr lvl="1">
              <a:buFontTx/>
              <a:buChar char="-"/>
            </a:pPr>
            <a:r>
              <a:rPr lang="pt-PT" dirty="0"/>
              <a:t> a própria aplicação informa o utilizador do sucedido e redireciona-o automaticamente;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91301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29614-1791-5600-9713-B680171F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Transferências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891E507-F90D-D6D1-402D-2435039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10" name="Marcador de Posição de Conteúdo 9" descr="Uma imagem com texto&#10;&#10;Descrição gerada automaticamente">
            <a:extLst>
              <a:ext uri="{FF2B5EF4-FFF2-40B4-BE49-F238E27FC236}">
                <a16:creationId xmlns:a16="http://schemas.microsoft.com/office/drawing/2014/main" id="{D6A9C37F-5252-55D9-10B2-20D8A0D91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523" y="2229354"/>
            <a:ext cx="7381779" cy="3704056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Imagem 11" descr="Uma imagem com texto&#10;&#10;Descrição gerada automaticamente">
            <a:extLst>
              <a:ext uri="{FF2B5EF4-FFF2-40B4-BE49-F238E27FC236}">
                <a16:creationId xmlns:a16="http://schemas.microsoft.com/office/drawing/2014/main" id="{CBE1040B-218A-F3FF-438F-DEA4A0276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275" y="2229354"/>
            <a:ext cx="1710170" cy="3704055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07B191-6DF1-D13D-A9E7-3FF4CD5C7FCF}"/>
              </a:ext>
            </a:extLst>
          </p:cNvPr>
          <p:cNvSpPr txBox="1"/>
          <p:nvPr/>
        </p:nvSpPr>
        <p:spPr>
          <a:xfrm>
            <a:off x="1339523" y="1860022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7B5F91-ED9E-1608-CBC7-5BD03E5221B2}"/>
              </a:ext>
            </a:extLst>
          </p:cNvPr>
          <p:cNvSpPr txBox="1"/>
          <p:nvPr/>
        </p:nvSpPr>
        <p:spPr>
          <a:xfrm>
            <a:off x="9538275" y="1863875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646415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Transferências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A3FBC2-5027-B6AA-CFA9-9F954DA0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 página web e a app não apresentam grandes diferenças sendo as existentes, de formato, tamanho e design em geral, criadas pela diferença de resolução e tamanho dos ecrãs em que são visualizados.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13088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Definições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7B53112F-A4EB-AEA4-A575-CE338F19C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687" y="2087210"/>
            <a:ext cx="1695613" cy="367252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CB114CD-E3C1-5CA9-6A1C-282F4BF04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700" y="2087209"/>
            <a:ext cx="1695014" cy="367252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1" name="Imagem 10" descr="Uma imagem com texto">
            <a:extLst>
              <a:ext uri="{FF2B5EF4-FFF2-40B4-BE49-F238E27FC236}">
                <a16:creationId xmlns:a16="http://schemas.microsoft.com/office/drawing/2014/main" id="{74FE7F6C-6440-81B7-11E6-7C1D2E7154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561" y="2087209"/>
            <a:ext cx="6727165" cy="367252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35F62E4-52B3-FBDE-890C-A78FE38AE277}"/>
              </a:ext>
            </a:extLst>
          </p:cNvPr>
          <p:cNvSpPr txBox="1"/>
          <p:nvPr/>
        </p:nvSpPr>
        <p:spPr>
          <a:xfrm>
            <a:off x="1161562" y="1737360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Web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C366F6C-22AC-547E-3672-546B29314952}"/>
              </a:ext>
            </a:extLst>
          </p:cNvPr>
          <p:cNvSpPr txBox="1"/>
          <p:nvPr/>
        </p:nvSpPr>
        <p:spPr>
          <a:xfrm>
            <a:off x="8048700" y="1717877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7DEEE8-3DF4-0ADE-2F42-C543EA24F4BD}"/>
              </a:ext>
            </a:extLst>
          </p:cNvPr>
          <p:cNvSpPr/>
          <p:nvPr/>
        </p:nvSpPr>
        <p:spPr>
          <a:xfrm>
            <a:off x="8048699" y="2239108"/>
            <a:ext cx="262963" cy="197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879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Definições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2D2D195-BDA4-6EA5-97BD-111915D3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69831"/>
            <a:ext cx="10156874" cy="7392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Nas definições a página web apresenta menus </a:t>
            </a:r>
            <a:r>
              <a:rPr lang="pt-PT" dirty="0" err="1"/>
              <a:t>dropdown</a:t>
            </a:r>
            <a:r>
              <a:rPr lang="pt-PT" dirty="0"/>
              <a:t> quando útil e necessário como por exemplo nas definições do utilizador que tem várias opções como as apresentadas de seguida:</a:t>
            </a:r>
          </a:p>
          <a:p>
            <a:endParaRPr lang="pt-PT" dirty="0"/>
          </a:p>
        </p:txBody>
      </p:sp>
      <p:pic>
        <p:nvPicPr>
          <p:cNvPr id="9" name="Imagem 8" descr="Uma imagem com texto">
            <a:extLst>
              <a:ext uri="{FF2B5EF4-FFF2-40B4-BE49-F238E27FC236}">
                <a16:creationId xmlns:a16="http://schemas.microsoft.com/office/drawing/2014/main" id="{DFAB880C-84E8-25DF-8F3A-82A28D34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09126"/>
            <a:ext cx="4377397" cy="2700684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Marcador de Posição de Conteúdo 5">
            <a:extLst>
              <a:ext uri="{FF2B5EF4-FFF2-40B4-BE49-F238E27FC236}">
                <a16:creationId xmlns:a16="http://schemas.microsoft.com/office/drawing/2014/main" id="{20844E7A-BB1C-CCB2-8E7F-F14BECA83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16" y="2609126"/>
            <a:ext cx="1608014" cy="2700684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B6B58E2-CECF-D580-92E7-54CFFE2DCE2E}"/>
              </a:ext>
            </a:extLst>
          </p:cNvPr>
          <p:cNvSpPr txBox="1"/>
          <p:nvPr/>
        </p:nvSpPr>
        <p:spPr>
          <a:xfrm>
            <a:off x="1097280" y="5392615"/>
            <a:ext cx="1037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meu ver a página web é melhor também na apresentação das definições pela simplicidade e eficiência dos </a:t>
            </a:r>
            <a:r>
              <a:rPr lang="pt-PT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dropdown</a:t>
            </a:r>
            <a:r>
              <a:rPr lang="pt-PT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menus.</a:t>
            </a:r>
          </a:p>
        </p:txBody>
      </p:sp>
    </p:spTree>
    <p:extLst>
      <p:ext uri="{BB962C8B-B14F-4D97-AF65-F5344CB8AC3E}">
        <p14:creationId xmlns:p14="http://schemas.microsoft.com/office/powerpoint/2010/main" val="409227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59E6-D476-3F42-8E94-51F83947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Diferenças - generalização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0A3FBC2-5027-B6AA-CFA9-9F954DA0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 meu ver, a maior diferença da página web para a app é de facto a adaptação devido ao tamanho da tela.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Isto obriga a reorganização dos ícones, uso de diferentes menus ou </a:t>
            </a:r>
            <a:r>
              <a:rPr lang="pt-PT" dirty="0" err="1"/>
              <a:t>tab</a:t>
            </a:r>
            <a:r>
              <a:rPr lang="pt-PT" dirty="0"/>
              <a:t> </a:t>
            </a:r>
            <a:r>
              <a:rPr lang="pt-PT" dirty="0" err="1"/>
              <a:t>bars</a:t>
            </a:r>
            <a:r>
              <a:rPr lang="pt-PT" dirty="0"/>
              <a:t> e </a:t>
            </a:r>
            <a:r>
              <a:rPr lang="pt-PT" dirty="0" err="1"/>
              <a:t>redimensionação</a:t>
            </a:r>
            <a:r>
              <a:rPr lang="pt-PT" dirty="0"/>
              <a:t> da tela em si para a funcionalidade total da app.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Em termos de escolha de cada funcionalidade, a página web também sai a ganhar em vários aspetos:</a:t>
            </a:r>
          </a:p>
          <a:p>
            <a:pPr lvl="1">
              <a:buFontTx/>
              <a:buChar char="-"/>
            </a:pPr>
            <a:r>
              <a:rPr lang="pt-PT" dirty="0"/>
              <a:t>além de apresentar mais extensivamente cada uma o que as torna de mais fácil acesso;</a:t>
            </a:r>
          </a:p>
          <a:p>
            <a:pPr lvl="1">
              <a:buFontTx/>
              <a:buChar char="-"/>
            </a:pPr>
            <a:r>
              <a:rPr lang="pt-PT" dirty="0"/>
              <a:t> também apresenta opções importantes que na aplicação não vemos de imediato, como por exemplo a “FAQ” e “</a:t>
            </a:r>
            <a:r>
              <a:rPr lang="pt-PT" dirty="0" err="1"/>
              <a:t>Contact</a:t>
            </a:r>
            <a:r>
              <a:rPr lang="pt-PT" dirty="0"/>
              <a:t> Us”;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D991C4-AC7B-6581-DA1F-46E3453B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191315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64D7-046F-A0B4-A5D9-43B01DC0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3005"/>
          </a:xfrm>
        </p:spPr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4460341-9046-B8BF-8FCB-311B13E3E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Equipamento e ferramentas;</a:t>
            </a:r>
            <a:endParaRPr lang="pt-PT" b="1" spc="-50" dirty="0">
              <a:solidFill>
                <a:srgbClr val="AF21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</a:t>
            </a:r>
            <a:r>
              <a:rPr lang="pt-PT" dirty="0" err="1"/>
              <a:t>Landing</a:t>
            </a:r>
            <a:r>
              <a:rPr lang="pt-PT" dirty="0"/>
              <a:t> </a:t>
            </a:r>
            <a:r>
              <a:rPr lang="pt-PT" dirty="0" err="1"/>
              <a:t>Page</a:t>
            </a:r>
            <a:r>
              <a:rPr lang="pt-PT" dirty="0"/>
              <a:t>;</a:t>
            </a:r>
            <a:endParaRPr lang="pt-PT" b="1" spc="-50" dirty="0">
              <a:solidFill>
                <a:srgbClr val="AF21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Login;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Homepage;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Depósitos;</a:t>
            </a:r>
            <a:endParaRPr lang="pt-PT" b="1" spc="-50" dirty="0">
              <a:solidFill>
                <a:srgbClr val="AF21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Levantamentos;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– Definições;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Diferenças;</a:t>
            </a:r>
            <a:endParaRPr lang="pt-PT" b="1" spc="-50" dirty="0">
              <a:solidFill>
                <a:srgbClr val="AF219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Conclusão.</a:t>
            </a:r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95B2E0-EF9A-6DD1-913E-4C9A8121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31251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16E30-3585-4079-3641-C5398A2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92A5012-D98B-7F57-DFF1-CF9DAFF0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O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é uma carteira digital fantástica para qualquer utilizador que pretende ter facilmente métodos de transferência de numerário alternativos, seguros, rápidos e eficazes.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Seguro porque está em conformidade com as entidades reguladoras financeiras e usa autenticação de dois fatores para manter o utilizador e o seu dinheiro seguros para além de uma ligação SSL com método de criptografia de 128bits.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Rápido e eficaz porque qualquer transferência de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dirty="0"/>
              <a:t> para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ou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Money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é praticamente instantânea;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Posto isto, após termos visualizado as principais diferenças entre Web e App e percebido que o serviço em si é bom, resta-nos preferir o uso de um ou outro.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Em termos de experiência visual e iniciante, acabo por optar e recomendar o uso do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b="1" spc="-50" dirty="0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/>
              <a:t>pela página web, pelo seu conforto disposto. No entanto, com a habituação à aplicação, à sua interface e uso, torna-se muito mais rentável tentar tirar o máximo proveito da aplicação, visto que, a podemos desbloquear e iniciar numa questão de seguros para cumprir o seu principal propósito, pagar e transferir o que for necessário.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D01AD5-18DA-D4C6-E61D-FBBF0C24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dirty="0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26335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29A45-8D49-74F6-A8B4-176468D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Equipamento e ferramentas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313877-6934-DB60-C92C-AE2CF56AC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3380935" cy="4023360"/>
          </a:xfrm>
        </p:spPr>
        <p:txBody>
          <a:bodyPr/>
          <a:lstStyle/>
          <a:p>
            <a:r>
              <a:rPr lang="pt-PT" dirty="0"/>
              <a:t>Página Web visualizada 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Desktop com Windows 10;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Browser: Opera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Monitor 16:9, 1920x1080.</a:t>
            </a:r>
          </a:p>
          <a:p>
            <a:pPr marL="0" indent="0">
              <a:buNone/>
            </a:pPr>
            <a:r>
              <a:rPr lang="pt-PT" dirty="0"/>
              <a:t> Aplicação visualizada 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Redmi</a:t>
            </a:r>
            <a:r>
              <a:rPr lang="pt-PT" dirty="0"/>
              <a:t> Mi9 SE;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Tela de 5.97</a:t>
            </a:r>
            <a:r>
              <a:rPr lang="pt-PT" b="0" i="0" dirty="0">
                <a:solidFill>
                  <a:srgbClr val="313131"/>
                </a:solidFill>
                <a:effectLst/>
                <a:latin typeface="Roboto Condensed" panose="020B0604020202020204" pitchFamily="2" charset="0"/>
              </a:rPr>
              <a:t> </a:t>
            </a:r>
            <a:r>
              <a:rPr lang="pt-PT" dirty="0"/>
              <a:t>polegadas;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PT" dirty="0"/>
              <a:t>Resolução 1080x2340;</a:t>
            </a:r>
          </a:p>
          <a:p>
            <a:pPr marL="0" indent="0" algn="l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273C951-1A17-3223-9CFC-7D496180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0CF237A2-85EE-CB8B-5B6B-6BCDA501039E}"/>
              </a:ext>
            </a:extLst>
          </p:cNvPr>
          <p:cNvSpPr txBox="1">
            <a:spLocks/>
          </p:cNvSpPr>
          <p:nvPr/>
        </p:nvSpPr>
        <p:spPr>
          <a:xfrm>
            <a:off x="5870918" y="1737360"/>
            <a:ext cx="446883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/>
              <a:t>Ferramentas usadas no decorrer: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 err="1"/>
              <a:t>Paint</a:t>
            </a:r>
            <a:r>
              <a:rPr lang="pt-PT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dirty="0"/>
              <a:t>Ferramenta de recorte do PowerPoint;</a:t>
            </a:r>
          </a:p>
          <a:p>
            <a:pPr marL="0" indent="0">
              <a:buNone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endParaRPr lang="pt-PT" dirty="0"/>
          </a:p>
          <a:p>
            <a:pPr marL="0" indent="0">
              <a:buFont typeface="Calibri" panose="020F0502020204030204" pitchFamily="34" charset="0"/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323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Para quem não conhece, </a:t>
            </a:r>
            <a:r>
              <a:rPr lang="pt-PT" b="1" spc="-50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dirty="0"/>
              <a:t> é um provedor de carteira digital </a:t>
            </a:r>
            <a:r>
              <a:rPr lang="pt-PT" dirty="0" err="1"/>
              <a:t>multimoeda</a:t>
            </a:r>
            <a:r>
              <a:rPr lang="pt-PT" dirty="0"/>
              <a:t> para lidar com pagamentos online, fazer transferências e armazenar dinheiro, também semelhante ao </a:t>
            </a:r>
            <a:r>
              <a:rPr lang="pt-PT" dirty="0" err="1"/>
              <a:t>PayPal</a:t>
            </a:r>
            <a:r>
              <a:rPr lang="pt-PT" dirty="0"/>
              <a:t>. A aplicação está disponível para qualquer utilizador da internet, que tenha mais de 18 anos e um endereço de e-mail registrado, apenas ficando 100% “funcional” com verificações de identidade e morada para proteção do utilizador.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 carteira digital, suporta mais de 40 moedas e serve vários propósitos sendo depósitos, levantamentos ou transferências os principais.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Em semelhança a outras carteiras digitais como “</a:t>
            </a:r>
            <a:r>
              <a:rPr lang="pt-PT" dirty="0" err="1"/>
              <a:t>Revolut</a:t>
            </a:r>
            <a:r>
              <a:rPr lang="pt-PT" dirty="0"/>
              <a:t>”, </a:t>
            </a:r>
            <a:r>
              <a:rPr lang="pt-PT" dirty="0" err="1"/>
              <a:t>Skrill</a:t>
            </a:r>
            <a:r>
              <a:rPr lang="pt-PT" dirty="0"/>
              <a:t> também ingressou na oportunidade para entrar no mundo “</a:t>
            </a:r>
            <a:r>
              <a:rPr lang="pt-PT" dirty="0" err="1"/>
              <a:t>crypto</a:t>
            </a:r>
            <a:r>
              <a:rPr lang="pt-PT" dirty="0"/>
              <a:t>”, pelo que também fornece ao utilizador oportunidade de investir no mesmo se quiser.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Para os utilizadores mais entusiastas e recorrentes também foi desenvolvido um “</a:t>
            </a:r>
            <a:r>
              <a:rPr lang="pt-PT" dirty="0" err="1"/>
              <a:t>Skrill</a:t>
            </a:r>
            <a:r>
              <a:rPr lang="pt-PT" dirty="0"/>
              <a:t> </a:t>
            </a:r>
            <a:r>
              <a:rPr lang="pt-PT" dirty="0" err="1"/>
              <a:t>Card</a:t>
            </a:r>
            <a:r>
              <a:rPr lang="pt-PT" dirty="0"/>
              <a:t>” com ligação à conta dos mesmos para poderem usar o cartão como método de pagamento, online ou fisicamente, mesmo em lojas que teoricamente não suportem </a:t>
            </a:r>
            <a:r>
              <a:rPr lang="pt-PT" dirty="0" err="1"/>
              <a:t>Skrill</a:t>
            </a:r>
            <a:r>
              <a:rPr lang="pt-PT" dirty="0"/>
              <a:t> como opção de pagamento!</a:t>
            </a:r>
          </a:p>
          <a:p>
            <a:pPr lvl="1"/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39146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3FF30-0458-2845-A59B-CE5D2711A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49234"/>
          </a:xfrm>
        </p:spPr>
        <p:txBody>
          <a:bodyPr/>
          <a:lstStyle/>
          <a:p>
            <a:pPr algn="ctr"/>
            <a:r>
              <a:rPr lang="pt-PT" b="1" dirty="0" err="1">
                <a:solidFill>
                  <a:srgbClr val="AF219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Skrill</a:t>
            </a:r>
            <a:r>
              <a:rPr lang="pt-PT" dirty="0"/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EDC39-5C8C-45D0-0C29-66D5F6D5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Deixo também disponível para quem tem curiosidade e/ou interesse, em alternativa à introdução dada os links abaixo para conhecer melhor a aplicação através de vídeo e não texto de maior densidade!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2"/>
              </a:rPr>
              <a:t>https://www.youtube.com/c/SkrillPayments</a:t>
            </a:r>
            <a:r>
              <a:rPr lang="pt-PT" dirty="0"/>
              <a:t> - Canal de Youtube;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3"/>
              </a:rPr>
              <a:t>https://www.youtube.com/watch?v=Mjg90FBndhI</a:t>
            </a:r>
            <a:r>
              <a:rPr lang="pt-PT" dirty="0"/>
              <a:t> – o que é;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>
                <a:hlinkClick r:id="rId4"/>
              </a:rPr>
              <a:t>https://www.youtube.com/watch?v=CQjh8-EcSoM&amp;t=13s</a:t>
            </a:r>
            <a:r>
              <a:rPr lang="pt-PT" dirty="0"/>
              <a:t> -  como funciona;</a:t>
            </a:r>
          </a:p>
          <a:p>
            <a:pPr marL="201168" lvl="1" indent="0">
              <a:buNone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C3C711-5E7F-554E-8522-B956171D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74587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BFBA44-F751-E266-8C68-F9610891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Landing</a:t>
            </a:r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43B21A-E488-47FC-6DBA-A46AC9F5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D5FD4-03EE-8E1C-91E6-C437AD01C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421" y="2038223"/>
            <a:ext cx="6899157" cy="3743002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179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DE81D-5B65-63DF-372A-84975B9AD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31182"/>
          </a:xfrm>
        </p:spPr>
        <p:txBody>
          <a:bodyPr>
            <a:normAutofit/>
          </a:bodyPr>
          <a:lstStyle/>
          <a:p>
            <a:r>
              <a:rPr lang="pt-PT" dirty="0"/>
              <a:t>Login</a:t>
            </a:r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28359192-EB68-AF3D-568D-D0AE7E5BD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391" y="2052989"/>
            <a:ext cx="4036671" cy="2190017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0EBF4F2-FB2A-3F9B-AD06-9DC45C61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7" name="Marcador de Posição de Conteúdo 5">
            <a:extLst>
              <a:ext uri="{FF2B5EF4-FFF2-40B4-BE49-F238E27FC236}">
                <a16:creationId xmlns:a16="http://schemas.microsoft.com/office/drawing/2014/main" id="{84480756-16EB-3F5C-F728-03DD74F21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114" y="2065235"/>
            <a:ext cx="4426566" cy="2182759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2E005D-478D-75A9-D24C-A0A72AD3E20B}"/>
              </a:ext>
            </a:extLst>
          </p:cNvPr>
          <p:cNvSpPr txBox="1"/>
          <p:nvPr/>
        </p:nvSpPr>
        <p:spPr>
          <a:xfrm>
            <a:off x="1218391" y="1703161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Web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6454FC-D4CD-6AA6-6908-28E6416DFE77}"/>
              </a:ext>
            </a:extLst>
          </p:cNvPr>
          <p:cNvSpPr txBox="1"/>
          <p:nvPr/>
        </p:nvSpPr>
        <p:spPr>
          <a:xfrm>
            <a:off x="1218391" y="4308878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5303C80-0943-02B6-1AC6-83F2EE19BB2B}"/>
              </a:ext>
            </a:extLst>
          </p:cNvPr>
          <p:cNvSpPr txBox="1"/>
          <p:nvPr/>
        </p:nvSpPr>
        <p:spPr>
          <a:xfrm>
            <a:off x="915209" y="4644322"/>
            <a:ext cx="10058400" cy="91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1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P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Infelizmente o ecrã de Login da app não permite a captura de ecrã por questões de segurança sendo estas similares á de bancos que usamos no quotidiano;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22547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8F681-7EEE-FC6F-8D79-27A5907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F0FA90-7F95-A5EF-4265-24AE6A52F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 página de Login na web e na aplicação é extremamente semelhante num primeiro momento, no entanto, após a inserção dos dados requeridos é necessária proceder a uma segunda autenticação;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Na web, são dadas três opções para a mesma: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Notificação para a aplicação mobile;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Código para o número de telefone associado à conta;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Código para o e-mail  associado à conta.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Na app,  temos apenas duas opções: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Login por impressão digital;</a:t>
            </a:r>
          </a:p>
          <a:p>
            <a:pPr marL="544068" lvl="1" indent="-342900">
              <a:buFont typeface="+mj-lt"/>
              <a:buAutoNum type="arabicPeriod"/>
            </a:pPr>
            <a:r>
              <a:rPr lang="pt-PT" dirty="0"/>
              <a:t>PIN para login anteriormente definido.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Neste ponto, a aplicação acaba por ser mais prática e até segura pelo facto da autenticação biométrica ser a opção mais simples e viável à maioria dos utilizadores.</a:t>
            </a:r>
          </a:p>
          <a:p>
            <a:pPr marL="544068" lvl="1" indent="-3429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033F41D-0524-D003-01FF-CA4A6D6A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</p:spTree>
    <p:extLst>
      <p:ext uri="{BB962C8B-B14F-4D97-AF65-F5344CB8AC3E}">
        <p14:creationId xmlns:p14="http://schemas.microsoft.com/office/powerpoint/2010/main" val="77419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B1521-F5CC-A45E-C46E-BC4708F4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0053"/>
          </a:xfrm>
        </p:spPr>
        <p:txBody>
          <a:bodyPr>
            <a:normAutofit/>
          </a:bodyPr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Homepage – visualização</a:t>
            </a:r>
          </a:p>
        </p:txBody>
      </p:sp>
      <p:pic>
        <p:nvPicPr>
          <p:cNvPr id="10" name="Marcador de Posição de Conteúdo 9">
            <a:extLst>
              <a:ext uri="{FF2B5EF4-FFF2-40B4-BE49-F238E27FC236}">
                <a16:creationId xmlns:a16="http://schemas.microsoft.com/office/drawing/2014/main" id="{67390AAE-E02F-2BF6-539D-AA954D590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40" y="2219377"/>
            <a:ext cx="6743760" cy="367252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E22DC1F-9EE5-3888-A73B-59063E1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05/11/2022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AFD457D-5D8F-30F8-CFD5-24E7CBEDD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4" y="2219377"/>
            <a:ext cx="1695014" cy="3672528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C437A3-0628-C983-6CBD-DE2E4A6E82A9}"/>
              </a:ext>
            </a:extLst>
          </p:cNvPr>
          <p:cNvSpPr txBox="1"/>
          <p:nvPr/>
        </p:nvSpPr>
        <p:spPr>
          <a:xfrm>
            <a:off x="1181040" y="1850045"/>
            <a:ext cx="330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ea typeface="Tahoma" panose="020B0604030504040204" pitchFamily="34" charset="0"/>
                <a:cs typeface="Tahoma" panose="020B0604030504040204" pitchFamily="34" charset="0"/>
              </a:rPr>
              <a:t>Web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B45730-0D44-5B5D-1F36-F76DED689148}"/>
              </a:ext>
            </a:extLst>
          </p:cNvPr>
          <p:cNvSpPr txBox="1"/>
          <p:nvPr/>
        </p:nvSpPr>
        <p:spPr>
          <a:xfrm>
            <a:off x="8824404" y="1850045"/>
            <a:ext cx="117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/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591867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1234</Words>
  <Application>Microsoft Office PowerPoint</Application>
  <PresentationFormat>Ecrã Panorâmico</PresentationFormat>
  <Paragraphs>120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Roboto Condensed</vt:lpstr>
      <vt:lpstr>Tahoma</vt:lpstr>
      <vt:lpstr>Retrospetiva</vt:lpstr>
      <vt:lpstr>Análise comparativa Web - App</vt:lpstr>
      <vt:lpstr>Índice</vt:lpstr>
      <vt:lpstr>Equipamento e ferramentas</vt:lpstr>
      <vt:lpstr>Skrill </vt:lpstr>
      <vt:lpstr>Skrill </vt:lpstr>
      <vt:lpstr>Landing page</vt:lpstr>
      <vt:lpstr>Login</vt:lpstr>
      <vt:lpstr>Login</vt:lpstr>
      <vt:lpstr>Homepage – visualização</vt:lpstr>
      <vt:lpstr>Homepage </vt:lpstr>
      <vt:lpstr>Depósitos</vt:lpstr>
      <vt:lpstr>Depósitos</vt:lpstr>
      <vt:lpstr>Levantamentos - visualização</vt:lpstr>
      <vt:lpstr>Levantamentos</vt:lpstr>
      <vt:lpstr>Transferências</vt:lpstr>
      <vt:lpstr>Transferências</vt:lpstr>
      <vt:lpstr>Definições</vt:lpstr>
      <vt:lpstr>Definições</vt:lpstr>
      <vt:lpstr>Diferenças - generalização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Web - App</dc:title>
  <dc:creator>Filipe Soares</dc:creator>
  <cp:lastModifiedBy>Filipe Carmo Cardoso Lopes Soares</cp:lastModifiedBy>
  <cp:revision>43</cp:revision>
  <dcterms:created xsi:type="dcterms:W3CDTF">2022-11-05T21:49:52Z</dcterms:created>
  <dcterms:modified xsi:type="dcterms:W3CDTF">2022-11-07T17:04:12Z</dcterms:modified>
</cp:coreProperties>
</file>