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63" r:id="rId5"/>
    <p:sldId id="259" r:id="rId6"/>
    <p:sldId id="260" r:id="rId7"/>
    <p:sldId id="261" r:id="rId8"/>
    <p:sldId id="264" r:id="rId9"/>
    <p:sldId id="265" r:id="rId10"/>
    <p:sldId id="269" r:id="rId11"/>
    <p:sldId id="266" r:id="rId12"/>
    <p:sldId id="267" r:id="rId13"/>
    <p:sldId id="268"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E083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7E6DA2-8971-46C2-B7A8-EFC84D9AF3D5}" type="datetimeFigureOut">
              <a:rPr lang="pt-PT" smtClean="0"/>
              <a:t>09/01/2023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D228DFC1-0CCA-45C4-9343-C2FE5267D68C}" type="slidenum">
              <a:rPr lang="pt-PT" smtClean="0"/>
              <a:t>‹#›</a:t>
            </a:fld>
            <a:endParaRPr lang="pt-PT"/>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6614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577E6DA2-8971-46C2-B7A8-EFC84D9AF3D5}" type="datetimeFigureOut">
              <a:rPr lang="pt-PT" smtClean="0"/>
              <a:t>09/01/2023</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D228DFC1-0CCA-45C4-9343-C2FE5267D68C}" type="slidenum">
              <a:rPr lang="pt-PT" smtClean="0"/>
              <a:t>‹#›</a:t>
            </a:fld>
            <a:endParaRPr lang="pt-PT"/>
          </a:p>
        </p:txBody>
      </p:sp>
    </p:spTree>
    <p:extLst>
      <p:ext uri="{BB962C8B-B14F-4D97-AF65-F5344CB8AC3E}">
        <p14:creationId xmlns:p14="http://schemas.microsoft.com/office/powerpoint/2010/main" val="902024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7E6DA2-8971-46C2-B7A8-EFC84D9AF3D5}" type="datetimeFigureOut">
              <a:rPr lang="pt-PT" smtClean="0"/>
              <a:t>09/01/2023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D228DFC1-0CCA-45C4-9343-C2FE5267D68C}" type="slidenum">
              <a:rPr lang="pt-PT" smtClean="0"/>
              <a:t>‹#›</a:t>
            </a:fld>
            <a:endParaRPr lang="pt-PT"/>
          </a:p>
        </p:txBody>
      </p:sp>
    </p:spTree>
    <p:extLst>
      <p:ext uri="{BB962C8B-B14F-4D97-AF65-F5344CB8AC3E}">
        <p14:creationId xmlns:p14="http://schemas.microsoft.com/office/powerpoint/2010/main" val="108950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7E6DA2-8971-46C2-B7A8-EFC84D9AF3D5}" type="datetimeFigureOut">
              <a:rPr lang="pt-PT" smtClean="0"/>
              <a:t>09/01/2023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D228DFC1-0CCA-45C4-9343-C2FE5267D68C}" type="slidenum">
              <a:rPr lang="pt-PT" smtClean="0"/>
              <a:t>‹#›</a:t>
            </a:fld>
            <a:endParaRPr lang="pt-PT"/>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008710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7E6DA2-8971-46C2-B7A8-EFC84D9AF3D5}" type="datetimeFigureOut">
              <a:rPr lang="pt-PT" smtClean="0"/>
              <a:t>09/01/2023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D228DFC1-0CCA-45C4-9343-C2FE5267D68C}" type="slidenum">
              <a:rPr lang="pt-PT" smtClean="0"/>
              <a:t>‹#›</a:t>
            </a:fld>
            <a:endParaRPr lang="pt-PT"/>
          </a:p>
        </p:txBody>
      </p:sp>
    </p:spTree>
    <p:extLst>
      <p:ext uri="{BB962C8B-B14F-4D97-AF65-F5344CB8AC3E}">
        <p14:creationId xmlns:p14="http://schemas.microsoft.com/office/powerpoint/2010/main" val="19953339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7E6DA2-8971-46C2-B7A8-EFC84D9AF3D5}" type="datetimeFigureOut">
              <a:rPr lang="pt-PT" smtClean="0"/>
              <a:t>09/01/2023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D228DFC1-0CCA-45C4-9343-C2FE5267D68C}" type="slidenum">
              <a:rPr lang="pt-PT" smtClean="0"/>
              <a:t>‹#›</a:t>
            </a:fld>
            <a:endParaRPr lang="pt-PT"/>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39339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7E6DA2-8971-46C2-B7A8-EFC84D9AF3D5}" type="datetimeFigureOut">
              <a:rPr lang="pt-PT" smtClean="0"/>
              <a:t>09/01/2023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D228DFC1-0CCA-45C4-9343-C2FE5267D68C}" type="slidenum">
              <a:rPr lang="pt-PT" smtClean="0"/>
              <a:t>‹#›</a:t>
            </a:fld>
            <a:endParaRPr lang="pt-PT"/>
          </a:p>
        </p:txBody>
      </p:sp>
    </p:spTree>
    <p:extLst>
      <p:ext uri="{BB962C8B-B14F-4D97-AF65-F5344CB8AC3E}">
        <p14:creationId xmlns:p14="http://schemas.microsoft.com/office/powerpoint/2010/main" val="32481385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7E6DA2-8971-46C2-B7A8-EFC84D9AF3D5}" type="datetimeFigureOut">
              <a:rPr lang="pt-PT" smtClean="0"/>
              <a:t>09/01/2023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D228DFC1-0CCA-45C4-9343-C2FE5267D68C}" type="slidenum">
              <a:rPr lang="pt-PT" smtClean="0"/>
              <a:t>‹#›</a:t>
            </a:fld>
            <a:endParaRPr lang="pt-PT"/>
          </a:p>
        </p:txBody>
      </p:sp>
    </p:spTree>
    <p:extLst>
      <p:ext uri="{BB962C8B-B14F-4D97-AF65-F5344CB8AC3E}">
        <p14:creationId xmlns:p14="http://schemas.microsoft.com/office/powerpoint/2010/main" val="2486299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7E6DA2-8971-46C2-B7A8-EFC84D9AF3D5}" type="datetimeFigureOut">
              <a:rPr lang="pt-PT" smtClean="0"/>
              <a:t>09/01/2023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D228DFC1-0CCA-45C4-9343-C2FE5267D68C}" type="slidenum">
              <a:rPr lang="pt-PT" smtClean="0"/>
              <a:t>‹#›</a:t>
            </a:fld>
            <a:endParaRPr lang="pt-PT"/>
          </a:p>
        </p:txBody>
      </p:sp>
    </p:spTree>
    <p:extLst>
      <p:ext uri="{BB962C8B-B14F-4D97-AF65-F5344CB8AC3E}">
        <p14:creationId xmlns:p14="http://schemas.microsoft.com/office/powerpoint/2010/main" val="3967539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7E6DA2-8971-46C2-B7A8-EFC84D9AF3D5}" type="datetimeFigureOut">
              <a:rPr lang="pt-PT" smtClean="0"/>
              <a:t>09/01/2023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D228DFC1-0CCA-45C4-9343-C2FE5267D68C}" type="slidenum">
              <a:rPr lang="pt-PT" smtClean="0"/>
              <a:t>‹#›</a:t>
            </a:fld>
            <a:endParaRPr lang="pt-PT"/>
          </a:p>
        </p:txBody>
      </p:sp>
    </p:spTree>
    <p:extLst>
      <p:ext uri="{BB962C8B-B14F-4D97-AF65-F5344CB8AC3E}">
        <p14:creationId xmlns:p14="http://schemas.microsoft.com/office/powerpoint/2010/main" val="760605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7E6DA2-8971-46C2-B7A8-EFC84D9AF3D5}" type="datetimeFigureOut">
              <a:rPr lang="pt-PT" smtClean="0"/>
              <a:t>09/01/2023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D228DFC1-0CCA-45C4-9343-C2FE5267D68C}" type="slidenum">
              <a:rPr lang="pt-PT" smtClean="0"/>
              <a:t>‹#›</a:t>
            </a:fld>
            <a:endParaRPr lang="pt-PT"/>
          </a:p>
        </p:txBody>
      </p:sp>
    </p:spTree>
    <p:extLst>
      <p:ext uri="{BB962C8B-B14F-4D97-AF65-F5344CB8AC3E}">
        <p14:creationId xmlns:p14="http://schemas.microsoft.com/office/powerpoint/2010/main" val="1930877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7E6DA2-8971-46C2-B7A8-EFC84D9AF3D5}" type="datetimeFigureOut">
              <a:rPr lang="pt-PT" smtClean="0"/>
              <a:t>09/01/2023</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D228DFC1-0CCA-45C4-9343-C2FE5267D68C}" type="slidenum">
              <a:rPr lang="pt-PT" smtClean="0"/>
              <a:t>‹#›</a:t>
            </a:fld>
            <a:endParaRPr lang="pt-PT"/>
          </a:p>
        </p:txBody>
      </p:sp>
    </p:spTree>
    <p:extLst>
      <p:ext uri="{BB962C8B-B14F-4D97-AF65-F5344CB8AC3E}">
        <p14:creationId xmlns:p14="http://schemas.microsoft.com/office/powerpoint/2010/main" val="1618003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7E6DA2-8971-46C2-B7A8-EFC84D9AF3D5}" type="datetimeFigureOut">
              <a:rPr lang="pt-PT" smtClean="0"/>
              <a:t>09/01/2023</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D228DFC1-0CCA-45C4-9343-C2FE5267D68C}" type="slidenum">
              <a:rPr lang="pt-PT" smtClean="0"/>
              <a:t>‹#›</a:t>
            </a:fld>
            <a:endParaRPr lang="pt-PT"/>
          </a:p>
        </p:txBody>
      </p:sp>
    </p:spTree>
    <p:extLst>
      <p:ext uri="{BB962C8B-B14F-4D97-AF65-F5344CB8AC3E}">
        <p14:creationId xmlns:p14="http://schemas.microsoft.com/office/powerpoint/2010/main" val="1089714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7E6DA2-8971-46C2-B7A8-EFC84D9AF3D5}" type="datetimeFigureOut">
              <a:rPr lang="pt-PT" smtClean="0"/>
              <a:t>09/01/2023</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D228DFC1-0CCA-45C4-9343-C2FE5267D68C}" type="slidenum">
              <a:rPr lang="pt-PT" smtClean="0"/>
              <a:t>‹#›</a:t>
            </a:fld>
            <a:endParaRPr lang="pt-PT"/>
          </a:p>
        </p:txBody>
      </p:sp>
    </p:spTree>
    <p:extLst>
      <p:ext uri="{BB962C8B-B14F-4D97-AF65-F5344CB8AC3E}">
        <p14:creationId xmlns:p14="http://schemas.microsoft.com/office/powerpoint/2010/main" val="3234700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7E6DA2-8971-46C2-B7A8-EFC84D9AF3D5}" type="datetimeFigureOut">
              <a:rPr lang="pt-PT" smtClean="0"/>
              <a:t>09/01/2023</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D228DFC1-0CCA-45C4-9343-C2FE5267D68C}" type="slidenum">
              <a:rPr lang="pt-PT" smtClean="0"/>
              <a:t>‹#›</a:t>
            </a:fld>
            <a:endParaRPr lang="pt-PT"/>
          </a:p>
        </p:txBody>
      </p:sp>
    </p:spTree>
    <p:extLst>
      <p:ext uri="{BB962C8B-B14F-4D97-AF65-F5344CB8AC3E}">
        <p14:creationId xmlns:p14="http://schemas.microsoft.com/office/powerpoint/2010/main" val="399697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7E6DA2-8971-46C2-B7A8-EFC84D9AF3D5}" type="datetimeFigureOut">
              <a:rPr lang="pt-PT" smtClean="0"/>
              <a:t>09/01/2023</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D228DFC1-0CCA-45C4-9343-C2FE5267D68C}" type="slidenum">
              <a:rPr lang="pt-PT" smtClean="0"/>
              <a:t>‹#›</a:t>
            </a:fld>
            <a:endParaRPr lang="pt-PT"/>
          </a:p>
        </p:txBody>
      </p:sp>
    </p:spTree>
    <p:extLst>
      <p:ext uri="{BB962C8B-B14F-4D97-AF65-F5344CB8AC3E}">
        <p14:creationId xmlns:p14="http://schemas.microsoft.com/office/powerpoint/2010/main" val="1847524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7E6DA2-8971-46C2-B7A8-EFC84D9AF3D5}" type="datetimeFigureOut">
              <a:rPr lang="pt-PT" smtClean="0"/>
              <a:t>09/01/2023</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D228DFC1-0CCA-45C4-9343-C2FE5267D68C}" type="slidenum">
              <a:rPr lang="pt-PT" smtClean="0"/>
              <a:t>‹#›</a:t>
            </a:fld>
            <a:endParaRPr lang="pt-PT"/>
          </a:p>
        </p:txBody>
      </p:sp>
    </p:spTree>
    <p:extLst>
      <p:ext uri="{BB962C8B-B14F-4D97-AF65-F5344CB8AC3E}">
        <p14:creationId xmlns:p14="http://schemas.microsoft.com/office/powerpoint/2010/main" val="219296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77E6DA2-8971-46C2-B7A8-EFC84D9AF3D5}" type="datetimeFigureOut">
              <a:rPr lang="pt-PT" smtClean="0"/>
              <a:t>09/01/2023</a:t>
            </a:fld>
            <a:endParaRPr lang="pt-PT"/>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pt-PT"/>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228DFC1-0CCA-45C4-9343-C2FE5267D68C}" type="slidenum">
              <a:rPr lang="pt-PT" smtClean="0"/>
              <a:t>‹#›</a:t>
            </a:fld>
            <a:endParaRPr lang="pt-PT"/>
          </a:p>
        </p:txBody>
      </p:sp>
    </p:spTree>
    <p:extLst>
      <p:ext uri="{BB962C8B-B14F-4D97-AF65-F5344CB8AC3E}">
        <p14:creationId xmlns:p14="http://schemas.microsoft.com/office/powerpoint/2010/main" val="2012896831"/>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ipmaia.pt/pt" TargetMode="External"/><Relationship Id="rId2" Type="http://schemas.openxmlformats.org/officeDocument/2006/relationships/hyperlink" Target="https://www.reddit.com/"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Layout" Target="../slideLayouts/slideLayout2.xml"/><Relationship Id="rId6" Type="http://schemas.openxmlformats.org/officeDocument/2006/relationships/hyperlink" Target="https://www.ipmaia.pt/pt" TargetMode="External"/><Relationship Id="rId5" Type="http://schemas.openxmlformats.org/officeDocument/2006/relationships/image" Target="../media/image2.png"/><Relationship Id="rId4" Type="http://schemas.openxmlformats.org/officeDocument/2006/relationships/hyperlink" Target="https://www.reddit.com/user/"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hyperlink" Target="https://www.reddit.com/submit" TargetMode="External"/><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png"/><Relationship Id="rId4" Type="http://schemas.openxmlformats.org/officeDocument/2006/relationships/hyperlink" Target="https://www.ipmaia.pt/pt"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reddit.com/r/customhearthstone/comments/107a6pu/right_back_at_you/" TargetMode="External"/><Relationship Id="rId7"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ipmaia.pt/pt" TargetMode="Externa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reddit.com/"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ipmaia.pt/pt"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reddit.com/"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ipmaia.pt/pt"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reddit.com/" TargetMode="External"/><Relationship Id="rId2" Type="http://schemas.openxmlformats.org/officeDocument/2006/relationships/hyperlink" Target="https://en.wikipedia.org/wiki/Semrush"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ipmaia.pt/pt"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www.reddit.com/"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ipmaia.pt/pt"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hyperlink" Target="https://www.ipmaia.pt/pt" TargetMode="External"/><Relationship Id="rId5" Type="http://schemas.openxmlformats.org/officeDocument/2006/relationships/image" Target="../media/image2.png"/><Relationship Id="rId4" Type="http://schemas.openxmlformats.org/officeDocument/2006/relationships/hyperlink" Target="https://www.reddit.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hyperlink" Target="https://www.ipmaia.pt/pt" TargetMode="External"/><Relationship Id="rId5" Type="http://schemas.openxmlformats.org/officeDocument/2006/relationships/image" Target="../media/image2.png"/><Relationship Id="rId4" Type="http://schemas.openxmlformats.org/officeDocument/2006/relationships/hyperlink" Target="https://www.reddit.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hyperlink" Target="https://www.ipmaia.pt/pt" TargetMode="External"/><Relationship Id="rId5" Type="http://schemas.openxmlformats.org/officeDocument/2006/relationships/image" Target="../media/image2.png"/><Relationship Id="rId4" Type="http://schemas.openxmlformats.org/officeDocument/2006/relationships/hyperlink" Target="https://www.reddit.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reddit.com/"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ipmaia.pt/p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hyperlink" Target="https://www.ipmaia.pt/pt" TargetMode="External"/><Relationship Id="rId5" Type="http://schemas.openxmlformats.org/officeDocument/2006/relationships/image" Target="../media/image2.png"/><Relationship Id="rId4" Type="http://schemas.openxmlformats.org/officeDocument/2006/relationships/hyperlink" Target="https://www.reddit.com/r/devpt/comments/106w8a6/programa_plugin_farfetch/"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reddit.com/now" TargetMode="External"/><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png"/><Relationship Id="rId4" Type="http://schemas.openxmlformats.org/officeDocument/2006/relationships/hyperlink" Target="https://www.ipmaia.pt/p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AAA50-D872-355A-BA24-4CEAEA82AD7D}"/>
              </a:ext>
            </a:extLst>
          </p:cNvPr>
          <p:cNvSpPr>
            <a:spLocks noGrp="1"/>
          </p:cNvSpPr>
          <p:nvPr>
            <p:ph type="ctrTitle"/>
          </p:nvPr>
        </p:nvSpPr>
        <p:spPr>
          <a:xfrm>
            <a:off x="1296411" y="648929"/>
            <a:ext cx="9144000" cy="1140976"/>
          </a:xfrm>
        </p:spPr>
        <p:txBody>
          <a:bodyPr>
            <a:normAutofit/>
          </a:bodyPr>
          <a:lstStyle/>
          <a:p>
            <a:pPr rtl="0">
              <a:spcBef>
                <a:spcPts val="0"/>
              </a:spcBef>
              <a:spcAft>
                <a:spcPts val="0"/>
              </a:spcAft>
            </a:pPr>
            <a:r>
              <a:rPr lang="pt-PT" sz="3200" b="0" i="0" u="none" strike="noStrike" dirty="0">
                <a:solidFill>
                  <a:srgbClr val="000000"/>
                </a:solidFill>
                <a:effectLst/>
                <a:latin typeface="Arial" panose="020B0604020202020204" pitchFamily="34" charset="0"/>
              </a:rPr>
              <a:t>AIWDM - Análise comparativa web – app</a:t>
            </a:r>
            <a:br>
              <a:rPr lang="pt-PT" sz="3200" b="0" i="0" u="none" strike="noStrike" dirty="0">
                <a:solidFill>
                  <a:srgbClr val="000000"/>
                </a:solidFill>
                <a:effectLst/>
                <a:latin typeface="Arial" panose="020B0604020202020204" pitchFamily="34" charset="0"/>
              </a:rPr>
            </a:br>
            <a:r>
              <a:rPr lang="pt-PT" sz="3200" b="0" i="0" u="none" strike="noStrike" dirty="0">
                <a:solidFill>
                  <a:srgbClr val="000000"/>
                </a:solidFill>
                <a:effectLst/>
                <a:latin typeface="Arial" panose="020B0604020202020204" pitchFamily="34" charset="0"/>
              </a:rPr>
              <a:t>			</a:t>
            </a:r>
            <a:r>
              <a:rPr lang="pt-PT" sz="3200" b="0" i="0" u="none" strike="noStrike" dirty="0">
                <a:solidFill>
                  <a:srgbClr val="FF3300"/>
                </a:solidFill>
                <a:effectLst/>
                <a:latin typeface="Arial" panose="020B0604020202020204" pitchFamily="34" charset="0"/>
              </a:rPr>
              <a:t>					</a:t>
            </a:r>
            <a:r>
              <a:rPr lang="pt-PT" sz="3200" b="0" i="0" u="none" strike="noStrike" dirty="0" err="1">
                <a:solidFill>
                  <a:srgbClr val="FF3300"/>
                </a:solidFill>
                <a:effectLst/>
                <a:latin typeface="Arial" panose="020B0604020202020204" pitchFamily="34" charset="0"/>
                <a:hlinkClick r:id="rId2">
                  <a:extLst>
                    <a:ext uri="{A12FA001-AC4F-418D-AE19-62706E023703}">
                      <ahyp:hlinkClr xmlns:ahyp="http://schemas.microsoft.com/office/drawing/2018/hyperlinkcolor" val="tx"/>
                    </a:ext>
                  </a:extLst>
                </a:hlinkClick>
              </a:rPr>
              <a:t>Reddit</a:t>
            </a:r>
            <a:endParaRPr lang="pt-PT" sz="8800" dirty="0">
              <a:solidFill>
                <a:srgbClr val="FF3300"/>
              </a:solidFill>
            </a:endParaRPr>
          </a:p>
        </p:txBody>
      </p:sp>
      <p:sp>
        <p:nvSpPr>
          <p:cNvPr id="3" name="Subtitle 2">
            <a:extLst>
              <a:ext uri="{FF2B5EF4-FFF2-40B4-BE49-F238E27FC236}">
                <a16:creationId xmlns:a16="http://schemas.microsoft.com/office/drawing/2014/main" id="{3A4501C0-5621-558D-B2F1-17DEB4485675}"/>
              </a:ext>
            </a:extLst>
          </p:cNvPr>
          <p:cNvSpPr>
            <a:spLocks noGrp="1"/>
          </p:cNvSpPr>
          <p:nvPr>
            <p:ph type="subTitle" idx="1"/>
          </p:nvPr>
        </p:nvSpPr>
        <p:spPr>
          <a:xfrm>
            <a:off x="3952568" y="2077754"/>
            <a:ext cx="7531509" cy="2990342"/>
          </a:xfrm>
        </p:spPr>
        <p:style>
          <a:lnRef idx="2">
            <a:schemeClr val="dk1"/>
          </a:lnRef>
          <a:fillRef idx="1">
            <a:schemeClr val="lt1"/>
          </a:fillRef>
          <a:effectRef idx="0">
            <a:schemeClr val="dk1"/>
          </a:effectRef>
          <a:fontRef idx="minor">
            <a:schemeClr val="dk1"/>
          </a:fontRef>
        </p:style>
        <p:txBody>
          <a:bodyPr/>
          <a:lstStyle/>
          <a:p>
            <a:pPr algn="just"/>
            <a:endParaRPr lang="pt-PT" dirty="0">
              <a:solidFill>
                <a:schemeClr val="bg1"/>
              </a:solidFill>
            </a:endParaRPr>
          </a:p>
          <a:p>
            <a:pPr algn="just"/>
            <a:r>
              <a:rPr lang="pt-PT" dirty="0">
                <a:solidFill>
                  <a:schemeClr val="bg1"/>
                </a:solidFill>
              </a:rPr>
              <a:t>Este Relatório serve de Análise comparativa entre o website e a aplicação mobile </a:t>
            </a:r>
            <a:r>
              <a:rPr lang="pt-PT" dirty="0" err="1">
                <a:solidFill>
                  <a:schemeClr val="bg1"/>
                </a:solidFill>
              </a:rPr>
              <a:t>Reddit</a:t>
            </a:r>
            <a:r>
              <a:rPr lang="pt-PT" dirty="0">
                <a:solidFill>
                  <a:schemeClr val="bg1"/>
                </a:solidFill>
              </a:rPr>
              <a:t>. Nele iremos falar sobre as principais diferenças relacionadas tanto na parte de Design como em termos de funcionalidades disponíveis nos dois sítios.</a:t>
            </a:r>
          </a:p>
        </p:txBody>
      </p:sp>
      <p:pic>
        <p:nvPicPr>
          <p:cNvPr id="1026" name="Picture 2" descr="Instituto Politécnico da Maia - IPMAIA">
            <a:hlinkClick r:id="rId3"/>
            <a:extLst>
              <a:ext uri="{FF2B5EF4-FFF2-40B4-BE49-F238E27FC236}">
                <a16:creationId xmlns:a16="http://schemas.microsoft.com/office/drawing/2014/main" id="{5DCED2E0-3E24-CBCC-DC26-E7A69A64AE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376" y="42761"/>
            <a:ext cx="1127824" cy="4551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con&#10;&#10;Description automatically generated">
            <a:hlinkClick r:id="rId2"/>
            <a:extLst>
              <a:ext uri="{FF2B5EF4-FFF2-40B4-BE49-F238E27FC236}">
                <a16:creationId xmlns:a16="http://schemas.microsoft.com/office/drawing/2014/main" id="{06434FE0-BB35-417A-8D30-1BA1C487A1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6411" y="42761"/>
            <a:ext cx="455177" cy="455177"/>
          </a:xfrm>
          <a:prstGeom prst="rect">
            <a:avLst/>
          </a:prstGeom>
        </p:spPr>
      </p:pic>
      <p:sp>
        <p:nvSpPr>
          <p:cNvPr id="6" name="AutoShape 6">
            <a:extLst>
              <a:ext uri="{FF2B5EF4-FFF2-40B4-BE49-F238E27FC236}">
                <a16:creationId xmlns:a16="http://schemas.microsoft.com/office/drawing/2014/main" id="{CDA4445E-DDA2-1ACB-55ED-3A239F2AC6AE}"/>
              </a:ext>
            </a:extLst>
          </p:cNvPr>
          <p:cNvSpPr>
            <a:spLocks noChangeAspect="1" noChangeArrowheads="1"/>
          </p:cNvSpPr>
          <p:nvPr/>
        </p:nvSpPr>
        <p:spPr bwMode="auto">
          <a:xfrm>
            <a:off x="1523999" y="1447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PT"/>
          </a:p>
        </p:txBody>
      </p:sp>
      <p:pic>
        <p:nvPicPr>
          <p:cNvPr id="7" name="Picture 6">
            <a:extLst>
              <a:ext uri="{FF2B5EF4-FFF2-40B4-BE49-F238E27FC236}">
                <a16:creationId xmlns:a16="http://schemas.microsoft.com/office/drawing/2014/main" id="{25800CDF-C99C-4323-45E5-159380359475}"/>
              </a:ext>
            </a:extLst>
          </p:cNvPr>
          <p:cNvPicPr>
            <a:picLocks noChangeAspect="1"/>
          </p:cNvPicPr>
          <p:nvPr/>
        </p:nvPicPr>
        <p:blipFill>
          <a:blip r:embed="rId6"/>
          <a:stretch>
            <a:fillRect/>
          </a:stretch>
        </p:blipFill>
        <p:spPr>
          <a:xfrm>
            <a:off x="481779" y="2074718"/>
            <a:ext cx="2694040" cy="2993378"/>
          </a:xfrm>
          <a:prstGeom prst="rect">
            <a:avLst/>
          </a:prstGeom>
        </p:spPr>
      </p:pic>
      <p:sp>
        <p:nvSpPr>
          <p:cNvPr id="4" name="Title 1">
            <a:extLst>
              <a:ext uri="{FF2B5EF4-FFF2-40B4-BE49-F238E27FC236}">
                <a16:creationId xmlns:a16="http://schemas.microsoft.com/office/drawing/2014/main" id="{FB450491-A26E-9F31-00DB-69AFE8B0E6A2}"/>
              </a:ext>
            </a:extLst>
          </p:cNvPr>
          <p:cNvSpPr txBox="1">
            <a:spLocks/>
          </p:cNvSpPr>
          <p:nvPr/>
        </p:nvSpPr>
        <p:spPr>
          <a:xfrm>
            <a:off x="9497960" y="6225953"/>
            <a:ext cx="2694040" cy="455177"/>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pt-PT" sz="1800" dirty="0">
                <a:solidFill>
                  <a:srgbClr val="000000"/>
                </a:solidFill>
                <a:latin typeface="Arial" panose="020B0604020202020204" pitchFamily="34" charset="0"/>
              </a:rPr>
              <a:t>IPMAIA</a:t>
            </a:r>
            <a:r>
              <a:rPr lang="pt-PT" sz="1800">
                <a:solidFill>
                  <a:srgbClr val="000000"/>
                </a:solidFill>
                <a:latin typeface="Arial" panose="020B0604020202020204" pitchFamily="34" charset="0"/>
              </a:rPr>
              <a:t>, 09/01/2023</a:t>
            </a:r>
            <a:endParaRPr lang="pt-PT" dirty="0">
              <a:solidFill>
                <a:srgbClr val="FF3300"/>
              </a:solidFill>
            </a:endParaRPr>
          </a:p>
        </p:txBody>
      </p:sp>
      <p:sp>
        <p:nvSpPr>
          <p:cNvPr id="9" name="TextBox 8">
            <a:extLst>
              <a:ext uri="{FF2B5EF4-FFF2-40B4-BE49-F238E27FC236}">
                <a16:creationId xmlns:a16="http://schemas.microsoft.com/office/drawing/2014/main" id="{3C894DFF-9A3B-625D-34AB-B7CE53AE8851}"/>
              </a:ext>
            </a:extLst>
          </p:cNvPr>
          <p:cNvSpPr txBox="1"/>
          <p:nvPr/>
        </p:nvSpPr>
        <p:spPr>
          <a:xfrm>
            <a:off x="481778" y="5087760"/>
            <a:ext cx="2812027" cy="369332"/>
          </a:xfrm>
          <a:prstGeom prst="rect">
            <a:avLst/>
          </a:prstGeom>
          <a:noFill/>
        </p:spPr>
        <p:txBody>
          <a:bodyPr wrap="square" rtlCol="0">
            <a:spAutoFit/>
          </a:bodyPr>
          <a:lstStyle/>
          <a:p>
            <a:r>
              <a:rPr lang="pt-PT" sz="1800" dirty="0">
                <a:solidFill>
                  <a:srgbClr val="000000"/>
                </a:solidFill>
                <a:latin typeface="Arial" panose="020B0604020202020204" pitchFamily="34" charset="0"/>
              </a:rPr>
              <a:t>A036886 – D</a:t>
            </a:r>
            <a:r>
              <a:rPr lang="pt-PT" dirty="0">
                <a:solidFill>
                  <a:srgbClr val="000000"/>
                </a:solidFill>
                <a:latin typeface="Arial" panose="020B0604020202020204" pitchFamily="34" charset="0"/>
              </a:rPr>
              <a:t>iogo Pereira</a:t>
            </a:r>
            <a:endParaRPr lang="pt-PT" dirty="0">
              <a:solidFill>
                <a:srgbClr val="FF3300"/>
              </a:solidFill>
            </a:endParaRPr>
          </a:p>
        </p:txBody>
      </p:sp>
    </p:spTree>
    <p:extLst>
      <p:ext uri="{BB962C8B-B14F-4D97-AF65-F5344CB8AC3E}">
        <p14:creationId xmlns:p14="http://schemas.microsoft.com/office/powerpoint/2010/main" val="465562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screenshot of a video game&#10;&#10;Description automatically generated">
            <a:extLst>
              <a:ext uri="{FF2B5EF4-FFF2-40B4-BE49-F238E27FC236}">
                <a16:creationId xmlns:a16="http://schemas.microsoft.com/office/drawing/2014/main" id="{686E4DEB-8862-CFC6-D310-1702A02CDE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0042" y="812808"/>
            <a:ext cx="2042282" cy="4538405"/>
          </a:xfrm>
          <a:prstGeom prst="rect">
            <a:avLst/>
          </a:prstGeom>
        </p:spPr>
      </p:pic>
      <p:pic>
        <p:nvPicPr>
          <p:cNvPr id="10" name="Picture 9">
            <a:extLst>
              <a:ext uri="{FF2B5EF4-FFF2-40B4-BE49-F238E27FC236}">
                <a16:creationId xmlns:a16="http://schemas.microsoft.com/office/drawing/2014/main" id="{5B84D82C-10E8-2F0A-4687-EB66D7B42E11}"/>
              </a:ext>
            </a:extLst>
          </p:cNvPr>
          <p:cNvPicPr>
            <a:picLocks noChangeAspect="1"/>
          </p:cNvPicPr>
          <p:nvPr/>
        </p:nvPicPr>
        <p:blipFill>
          <a:blip r:embed="rId3"/>
          <a:stretch>
            <a:fillRect/>
          </a:stretch>
        </p:blipFill>
        <p:spPr>
          <a:xfrm>
            <a:off x="260668" y="1159224"/>
            <a:ext cx="8180683" cy="3997624"/>
          </a:xfrm>
          <a:prstGeom prst="rect">
            <a:avLst/>
          </a:prstGeom>
        </p:spPr>
      </p:pic>
      <p:sp>
        <p:nvSpPr>
          <p:cNvPr id="2" name="Title 1">
            <a:extLst>
              <a:ext uri="{FF2B5EF4-FFF2-40B4-BE49-F238E27FC236}">
                <a16:creationId xmlns:a16="http://schemas.microsoft.com/office/drawing/2014/main" id="{62CD3BE4-86F1-D89C-35A6-ADEB15C31996}"/>
              </a:ext>
            </a:extLst>
          </p:cNvPr>
          <p:cNvSpPr>
            <a:spLocks noGrp="1"/>
          </p:cNvSpPr>
          <p:nvPr>
            <p:ph type="title"/>
          </p:nvPr>
        </p:nvSpPr>
        <p:spPr>
          <a:xfrm>
            <a:off x="1828799" y="167148"/>
            <a:ext cx="8534400" cy="1107767"/>
          </a:xfrm>
        </p:spPr>
        <p:txBody>
          <a:bodyPr/>
          <a:lstStyle/>
          <a:p>
            <a:pPr algn="ctr"/>
            <a:r>
              <a:rPr lang="en-GB" dirty="0" err="1">
                <a:solidFill>
                  <a:schemeClr val="bg1"/>
                </a:solidFill>
              </a:rPr>
              <a:t>Perfil</a:t>
            </a:r>
            <a:endParaRPr lang="pt-PT" dirty="0">
              <a:solidFill>
                <a:schemeClr val="bg1"/>
              </a:solidFill>
            </a:endParaRPr>
          </a:p>
        </p:txBody>
      </p:sp>
      <p:sp>
        <p:nvSpPr>
          <p:cNvPr id="8" name="TextBox 7">
            <a:extLst>
              <a:ext uri="{FF2B5EF4-FFF2-40B4-BE49-F238E27FC236}">
                <a16:creationId xmlns:a16="http://schemas.microsoft.com/office/drawing/2014/main" id="{401811C5-72C5-52EC-93EE-DFDCDA9158C0}"/>
              </a:ext>
            </a:extLst>
          </p:cNvPr>
          <p:cNvSpPr txBox="1"/>
          <p:nvPr/>
        </p:nvSpPr>
        <p:spPr>
          <a:xfrm>
            <a:off x="484225" y="5307652"/>
            <a:ext cx="10898233" cy="1323439"/>
          </a:xfrm>
          <a:prstGeom prst="rect">
            <a:avLst/>
          </a:prstGeom>
          <a:noFill/>
        </p:spPr>
        <p:txBody>
          <a:bodyPr wrap="square" rtlCol="0">
            <a:spAutoFit/>
          </a:bodyPr>
          <a:lstStyle/>
          <a:p>
            <a:pPr algn="just"/>
            <a:r>
              <a:rPr lang="pt-PT" sz="1600" dirty="0">
                <a:solidFill>
                  <a:schemeClr val="bg1"/>
                </a:solidFill>
              </a:rPr>
              <a:t>A Página de Perfil diria que é a página que parece mais visualmente distinta com um primeiro relance.</a:t>
            </a:r>
          </a:p>
          <a:p>
            <a:pPr algn="just"/>
            <a:r>
              <a:rPr lang="pt-PT" sz="1600" dirty="0">
                <a:solidFill>
                  <a:schemeClr val="bg1"/>
                </a:solidFill>
              </a:rPr>
              <a:t>A versão móvel apenas disponibiliza as abas de </a:t>
            </a:r>
            <a:r>
              <a:rPr lang="pt-PT" sz="1600" dirty="0" err="1">
                <a:solidFill>
                  <a:schemeClr val="bg1"/>
                </a:solidFill>
              </a:rPr>
              <a:t>Posts</a:t>
            </a:r>
            <a:r>
              <a:rPr lang="pt-PT" sz="1600" dirty="0">
                <a:solidFill>
                  <a:schemeClr val="bg1"/>
                </a:solidFill>
              </a:rPr>
              <a:t>, comentários e de acerca, enquanto no website podemos ver que tem 7 abas adicionais com mais informações sobre o perfil.</a:t>
            </a:r>
          </a:p>
          <a:p>
            <a:pPr algn="just"/>
            <a:r>
              <a:rPr lang="pt-PT" sz="1600" dirty="0">
                <a:solidFill>
                  <a:schemeClr val="bg1"/>
                </a:solidFill>
              </a:rPr>
              <a:t>Podemos ver também que no website existem </a:t>
            </a:r>
            <a:r>
              <a:rPr lang="pt-PT" sz="1600" dirty="0" err="1">
                <a:solidFill>
                  <a:schemeClr val="bg1"/>
                </a:solidFill>
              </a:rPr>
              <a:t>posts</a:t>
            </a:r>
            <a:r>
              <a:rPr lang="pt-PT" sz="1600" dirty="0">
                <a:solidFill>
                  <a:schemeClr val="bg1"/>
                </a:solidFill>
              </a:rPr>
              <a:t> afixados pelo Utilizador e troféus a vista, coisa que não existe na outra versão.</a:t>
            </a:r>
          </a:p>
        </p:txBody>
      </p:sp>
      <p:pic>
        <p:nvPicPr>
          <p:cNvPr id="3" name="Picture 2" descr="Icon&#10;&#10;Description automatically generated">
            <a:hlinkClick r:id="rId4"/>
            <a:extLst>
              <a:ext uri="{FF2B5EF4-FFF2-40B4-BE49-F238E27FC236}">
                <a16:creationId xmlns:a16="http://schemas.microsoft.com/office/drawing/2014/main" id="{BA594BF3-DC25-4717-2C09-606E5EAB2C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63735" y="6359659"/>
            <a:ext cx="455177" cy="455177"/>
          </a:xfrm>
          <a:prstGeom prst="rect">
            <a:avLst/>
          </a:prstGeom>
        </p:spPr>
      </p:pic>
      <p:pic>
        <p:nvPicPr>
          <p:cNvPr id="4" name="Picture 2" descr="Instituto Politécnico da Maia - IPMAIA">
            <a:hlinkClick r:id="rId6"/>
            <a:extLst>
              <a:ext uri="{FF2B5EF4-FFF2-40B4-BE49-F238E27FC236}">
                <a16:creationId xmlns:a16="http://schemas.microsoft.com/office/drawing/2014/main" id="{97DA4B3D-2C21-F771-27FF-E5C6AA6A111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376" y="42761"/>
            <a:ext cx="1127824" cy="455176"/>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725497B8-EF68-7981-8DB8-181C93F2671B}"/>
              </a:ext>
            </a:extLst>
          </p:cNvPr>
          <p:cNvSpPr/>
          <p:nvPr/>
        </p:nvSpPr>
        <p:spPr>
          <a:xfrm>
            <a:off x="1700981" y="1396181"/>
            <a:ext cx="5338916" cy="226142"/>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17" name="Straight Arrow Connector 16">
            <a:extLst>
              <a:ext uri="{FF2B5EF4-FFF2-40B4-BE49-F238E27FC236}">
                <a16:creationId xmlns:a16="http://schemas.microsoft.com/office/drawing/2014/main" id="{ED68B925-23AC-9D90-8480-AA299A7B819E}"/>
              </a:ext>
            </a:extLst>
          </p:cNvPr>
          <p:cNvCxnSpPr>
            <a:cxnSpLocks/>
          </p:cNvCxnSpPr>
          <p:nvPr/>
        </p:nvCxnSpPr>
        <p:spPr>
          <a:xfrm flipH="1" flipV="1">
            <a:off x="6945679" y="1566013"/>
            <a:ext cx="977127" cy="293267"/>
          </a:xfrm>
          <a:prstGeom prst="straightConnector1">
            <a:avLst/>
          </a:prstGeom>
          <a:ln w="57150">
            <a:solidFill>
              <a:schemeClr val="accent2">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ECDFDFA4-6763-7872-673B-915A3D94154D}"/>
              </a:ext>
            </a:extLst>
          </p:cNvPr>
          <p:cNvSpPr/>
          <p:nvPr/>
        </p:nvSpPr>
        <p:spPr>
          <a:xfrm>
            <a:off x="1700981" y="1712646"/>
            <a:ext cx="1799303" cy="1856464"/>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24" name="Straight Arrow Connector 23">
            <a:extLst>
              <a:ext uri="{FF2B5EF4-FFF2-40B4-BE49-F238E27FC236}">
                <a16:creationId xmlns:a16="http://schemas.microsoft.com/office/drawing/2014/main" id="{D8AE3E1F-D689-CB6A-6DD5-27016A5ADF4F}"/>
              </a:ext>
            </a:extLst>
          </p:cNvPr>
          <p:cNvCxnSpPr>
            <a:cxnSpLocks/>
          </p:cNvCxnSpPr>
          <p:nvPr/>
        </p:nvCxnSpPr>
        <p:spPr>
          <a:xfrm flipH="1">
            <a:off x="3444818" y="2549533"/>
            <a:ext cx="844157" cy="466276"/>
          </a:xfrm>
          <a:prstGeom prst="straightConnector1">
            <a:avLst/>
          </a:prstGeom>
          <a:ln w="57150">
            <a:solidFill>
              <a:schemeClr val="accent4">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9470BC8A-2A66-74D5-6C25-F185C0D1F430}"/>
              </a:ext>
            </a:extLst>
          </p:cNvPr>
          <p:cNvSpPr/>
          <p:nvPr/>
        </p:nvSpPr>
        <p:spPr>
          <a:xfrm>
            <a:off x="5289755" y="4183266"/>
            <a:ext cx="1750142" cy="1008166"/>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26" name="Straight Arrow Connector 25">
            <a:extLst>
              <a:ext uri="{FF2B5EF4-FFF2-40B4-BE49-F238E27FC236}">
                <a16:creationId xmlns:a16="http://schemas.microsoft.com/office/drawing/2014/main" id="{ED5097C5-67D1-0898-7B47-9774F4A326E9}"/>
              </a:ext>
            </a:extLst>
          </p:cNvPr>
          <p:cNvCxnSpPr>
            <a:cxnSpLocks/>
          </p:cNvCxnSpPr>
          <p:nvPr/>
        </p:nvCxnSpPr>
        <p:spPr>
          <a:xfrm flipH="1">
            <a:off x="6896466" y="4059436"/>
            <a:ext cx="844157" cy="466276"/>
          </a:xfrm>
          <a:prstGeom prst="straightConnector1">
            <a:avLst/>
          </a:prstGeom>
          <a:ln w="57150">
            <a:solidFill>
              <a:schemeClr val="accent1">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5B9F9AC-D524-F143-5A08-A93A78CB6A7D}"/>
              </a:ext>
            </a:extLst>
          </p:cNvPr>
          <p:cNvSpPr/>
          <p:nvPr/>
        </p:nvSpPr>
        <p:spPr>
          <a:xfrm>
            <a:off x="9311148" y="3234813"/>
            <a:ext cx="1887793" cy="240258"/>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29" name="Straight Arrow Connector 28">
            <a:extLst>
              <a:ext uri="{FF2B5EF4-FFF2-40B4-BE49-F238E27FC236}">
                <a16:creationId xmlns:a16="http://schemas.microsoft.com/office/drawing/2014/main" id="{DAB61EB4-2674-5652-06F4-F76D561B5F38}"/>
              </a:ext>
            </a:extLst>
          </p:cNvPr>
          <p:cNvCxnSpPr>
            <a:cxnSpLocks/>
          </p:cNvCxnSpPr>
          <p:nvPr/>
        </p:nvCxnSpPr>
        <p:spPr>
          <a:xfrm flipH="1" flipV="1">
            <a:off x="11083888" y="3422476"/>
            <a:ext cx="579847" cy="422790"/>
          </a:xfrm>
          <a:prstGeom prst="straightConnector1">
            <a:avLst/>
          </a:prstGeom>
          <a:ln w="57150">
            <a:solidFill>
              <a:schemeClr val="accent2">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0110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3BE4-86F1-D89C-35A6-ADEB15C31996}"/>
              </a:ext>
            </a:extLst>
          </p:cNvPr>
          <p:cNvSpPr>
            <a:spLocks noGrp="1"/>
          </p:cNvSpPr>
          <p:nvPr>
            <p:ph type="title"/>
          </p:nvPr>
        </p:nvSpPr>
        <p:spPr>
          <a:xfrm>
            <a:off x="1828799" y="167148"/>
            <a:ext cx="8534400" cy="1107767"/>
          </a:xfrm>
        </p:spPr>
        <p:txBody>
          <a:bodyPr/>
          <a:lstStyle/>
          <a:p>
            <a:pPr algn="ctr"/>
            <a:r>
              <a:rPr lang="en-GB" dirty="0" err="1">
                <a:solidFill>
                  <a:schemeClr val="bg1"/>
                </a:solidFill>
              </a:rPr>
              <a:t>Arquitetura</a:t>
            </a:r>
            <a:r>
              <a:rPr lang="en-GB" dirty="0">
                <a:solidFill>
                  <a:schemeClr val="bg1"/>
                </a:solidFill>
              </a:rPr>
              <a:t> </a:t>
            </a:r>
            <a:r>
              <a:rPr lang="en-GB" dirty="0" err="1">
                <a:solidFill>
                  <a:schemeClr val="bg1"/>
                </a:solidFill>
              </a:rPr>
              <a:t>física</a:t>
            </a:r>
            <a:endParaRPr lang="pt-PT" dirty="0">
              <a:solidFill>
                <a:schemeClr val="bg1"/>
              </a:solidFill>
            </a:endParaRPr>
          </a:p>
        </p:txBody>
      </p:sp>
      <p:sp>
        <p:nvSpPr>
          <p:cNvPr id="8" name="TextBox 7">
            <a:extLst>
              <a:ext uri="{FF2B5EF4-FFF2-40B4-BE49-F238E27FC236}">
                <a16:creationId xmlns:a16="http://schemas.microsoft.com/office/drawing/2014/main" id="{401811C5-72C5-52EC-93EE-DFDCDA9158C0}"/>
              </a:ext>
            </a:extLst>
          </p:cNvPr>
          <p:cNvSpPr txBox="1"/>
          <p:nvPr/>
        </p:nvSpPr>
        <p:spPr>
          <a:xfrm>
            <a:off x="304801" y="4683989"/>
            <a:ext cx="8652386" cy="2308324"/>
          </a:xfrm>
          <a:prstGeom prst="rect">
            <a:avLst/>
          </a:prstGeom>
          <a:noFill/>
        </p:spPr>
        <p:txBody>
          <a:bodyPr wrap="square" rtlCol="0">
            <a:spAutoFit/>
          </a:bodyPr>
          <a:lstStyle/>
          <a:p>
            <a:pPr algn="just"/>
            <a:r>
              <a:rPr lang="pt-PT" dirty="0">
                <a:solidFill>
                  <a:schemeClr val="bg1"/>
                </a:solidFill>
              </a:rPr>
              <a:t>Na versão móvel é possível dar permissão para aplicação para ela aceder à nossa galeria e também à câmara e microfone, podendo assim colocar diretamente fotos, vídeos, ou simplesmente áudios para a base de dados deles.</a:t>
            </a:r>
          </a:p>
          <a:p>
            <a:pPr algn="just"/>
            <a:endParaRPr lang="pt-PT" dirty="0">
              <a:solidFill>
                <a:schemeClr val="bg1"/>
              </a:solidFill>
            </a:endParaRPr>
          </a:p>
          <a:p>
            <a:pPr algn="just"/>
            <a:r>
              <a:rPr lang="pt-PT" dirty="0">
                <a:solidFill>
                  <a:schemeClr val="bg1"/>
                </a:solidFill>
              </a:rPr>
              <a:t>Já na versão Web, apenas podemos colocar fotos e vídeos que já estejam no nosso disco e nada mais.</a:t>
            </a:r>
          </a:p>
          <a:p>
            <a:pPr algn="just"/>
            <a:endParaRPr lang="pt-PT" dirty="0">
              <a:solidFill>
                <a:schemeClr val="bg1"/>
              </a:solidFill>
            </a:endParaRPr>
          </a:p>
        </p:txBody>
      </p:sp>
      <p:pic>
        <p:nvPicPr>
          <p:cNvPr id="3" name="Picture 2" descr="Icon&#10;&#10;Description automatically generated">
            <a:hlinkClick r:id="rId2"/>
            <a:extLst>
              <a:ext uri="{FF2B5EF4-FFF2-40B4-BE49-F238E27FC236}">
                <a16:creationId xmlns:a16="http://schemas.microsoft.com/office/drawing/2014/main" id="{BA594BF3-DC25-4717-2C09-606E5EAB2C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3735" y="6359659"/>
            <a:ext cx="455177" cy="455177"/>
          </a:xfrm>
          <a:prstGeom prst="rect">
            <a:avLst/>
          </a:prstGeom>
        </p:spPr>
      </p:pic>
      <p:pic>
        <p:nvPicPr>
          <p:cNvPr id="4" name="Picture 2" descr="Instituto Politécnico da Maia - IPMAIA">
            <a:hlinkClick r:id="rId4"/>
            <a:extLst>
              <a:ext uri="{FF2B5EF4-FFF2-40B4-BE49-F238E27FC236}">
                <a16:creationId xmlns:a16="http://schemas.microsoft.com/office/drawing/2014/main" id="{97DA4B3D-2C21-F771-27FF-E5C6AA6A11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376" y="42761"/>
            <a:ext cx="1127824" cy="45517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Text&#10;&#10;Description automatically generated with medium confidence">
            <a:extLst>
              <a:ext uri="{FF2B5EF4-FFF2-40B4-BE49-F238E27FC236}">
                <a16:creationId xmlns:a16="http://schemas.microsoft.com/office/drawing/2014/main" id="{E375421D-BED8-765E-3023-55C8E4ECC7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19593" y="270349"/>
            <a:ext cx="2487212" cy="5527137"/>
          </a:xfrm>
          <a:prstGeom prst="rect">
            <a:avLst/>
          </a:prstGeom>
        </p:spPr>
      </p:pic>
      <p:pic>
        <p:nvPicPr>
          <p:cNvPr id="11" name="Picture 10">
            <a:extLst>
              <a:ext uri="{FF2B5EF4-FFF2-40B4-BE49-F238E27FC236}">
                <a16:creationId xmlns:a16="http://schemas.microsoft.com/office/drawing/2014/main" id="{099470A7-17B9-667D-7E04-FF99D2AE306B}"/>
              </a:ext>
            </a:extLst>
          </p:cNvPr>
          <p:cNvPicPr>
            <a:picLocks noChangeAspect="1"/>
          </p:cNvPicPr>
          <p:nvPr/>
        </p:nvPicPr>
        <p:blipFill>
          <a:blip r:embed="rId7"/>
          <a:stretch>
            <a:fillRect/>
          </a:stretch>
        </p:blipFill>
        <p:spPr>
          <a:xfrm>
            <a:off x="1960301" y="1164751"/>
            <a:ext cx="4831345" cy="3440582"/>
          </a:xfrm>
          <a:prstGeom prst="rect">
            <a:avLst/>
          </a:prstGeom>
        </p:spPr>
      </p:pic>
    </p:spTree>
    <p:extLst>
      <p:ext uri="{BB962C8B-B14F-4D97-AF65-F5344CB8AC3E}">
        <p14:creationId xmlns:p14="http://schemas.microsoft.com/office/powerpoint/2010/main" val="1219137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application&#10;&#10;Description automatically generated">
            <a:extLst>
              <a:ext uri="{FF2B5EF4-FFF2-40B4-BE49-F238E27FC236}">
                <a16:creationId xmlns:a16="http://schemas.microsoft.com/office/drawing/2014/main" id="{26B0CF9B-BA29-7E02-62A2-98DAC7E039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6524" y="497937"/>
            <a:ext cx="2487211" cy="5527137"/>
          </a:xfrm>
          <a:prstGeom prst="rect">
            <a:avLst/>
          </a:prstGeom>
        </p:spPr>
      </p:pic>
      <p:sp>
        <p:nvSpPr>
          <p:cNvPr id="2" name="Title 1">
            <a:extLst>
              <a:ext uri="{FF2B5EF4-FFF2-40B4-BE49-F238E27FC236}">
                <a16:creationId xmlns:a16="http://schemas.microsoft.com/office/drawing/2014/main" id="{62CD3BE4-86F1-D89C-35A6-ADEB15C31996}"/>
              </a:ext>
            </a:extLst>
          </p:cNvPr>
          <p:cNvSpPr>
            <a:spLocks noGrp="1"/>
          </p:cNvSpPr>
          <p:nvPr>
            <p:ph type="title"/>
          </p:nvPr>
        </p:nvSpPr>
        <p:spPr>
          <a:xfrm>
            <a:off x="1828799" y="167148"/>
            <a:ext cx="8534400" cy="1107767"/>
          </a:xfrm>
        </p:spPr>
        <p:txBody>
          <a:bodyPr/>
          <a:lstStyle/>
          <a:p>
            <a:pPr algn="ctr"/>
            <a:r>
              <a:rPr lang="en-GB" dirty="0" err="1">
                <a:solidFill>
                  <a:schemeClr val="bg1"/>
                </a:solidFill>
              </a:rPr>
              <a:t>Partilha</a:t>
            </a:r>
            <a:endParaRPr lang="pt-PT" dirty="0">
              <a:solidFill>
                <a:schemeClr val="bg1"/>
              </a:solidFill>
            </a:endParaRPr>
          </a:p>
        </p:txBody>
      </p:sp>
      <p:sp>
        <p:nvSpPr>
          <p:cNvPr id="8" name="TextBox 7">
            <a:extLst>
              <a:ext uri="{FF2B5EF4-FFF2-40B4-BE49-F238E27FC236}">
                <a16:creationId xmlns:a16="http://schemas.microsoft.com/office/drawing/2014/main" id="{401811C5-72C5-52EC-93EE-DFDCDA9158C0}"/>
              </a:ext>
            </a:extLst>
          </p:cNvPr>
          <p:cNvSpPr txBox="1"/>
          <p:nvPr/>
        </p:nvSpPr>
        <p:spPr>
          <a:xfrm>
            <a:off x="462116" y="4111829"/>
            <a:ext cx="8224858" cy="2031325"/>
          </a:xfrm>
          <a:prstGeom prst="rect">
            <a:avLst/>
          </a:prstGeom>
          <a:noFill/>
        </p:spPr>
        <p:txBody>
          <a:bodyPr wrap="square" rtlCol="0">
            <a:spAutoFit/>
          </a:bodyPr>
          <a:lstStyle/>
          <a:p>
            <a:pPr algn="just"/>
            <a:r>
              <a:rPr lang="pt-PT" dirty="0">
                <a:solidFill>
                  <a:schemeClr val="bg1"/>
                </a:solidFill>
              </a:rPr>
              <a:t>No aspeto da partilha, a versão Web deixa fazer um </a:t>
            </a:r>
            <a:r>
              <a:rPr lang="pt-PT" dirty="0" err="1">
                <a:solidFill>
                  <a:schemeClr val="bg1"/>
                </a:solidFill>
              </a:rPr>
              <a:t>crosspost</a:t>
            </a:r>
            <a:r>
              <a:rPr lang="pt-PT" dirty="0">
                <a:solidFill>
                  <a:schemeClr val="bg1"/>
                </a:solidFill>
              </a:rPr>
              <a:t>, que é fazer o mesmo </a:t>
            </a:r>
            <a:r>
              <a:rPr lang="pt-PT" dirty="0" err="1">
                <a:solidFill>
                  <a:schemeClr val="bg1"/>
                </a:solidFill>
              </a:rPr>
              <a:t>post</a:t>
            </a:r>
            <a:r>
              <a:rPr lang="pt-PT" dirty="0">
                <a:solidFill>
                  <a:schemeClr val="bg1"/>
                </a:solidFill>
              </a:rPr>
              <a:t>, mas num </a:t>
            </a:r>
            <a:r>
              <a:rPr lang="pt-PT" dirty="0" err="1">
                <a:solidFill>
                  <a:schemeClr val="bg1"/>
                </a:solidFill>
              </a:rPr>
              <a:t>Subreddit</a:t>
            </a:r>
            <a:r>
              <a:rPr lang="pt-PT" dirty="0">
                <a:solidFill>
                  <a:schemeClr val="bg1"/>
                </a:solidFill>
              </a:rPr>
              <a:t> diferente onde talvez o tema também tenha sentido nesse sítio. Existe também o share to chat que deixa enviar o </a:t>
            </a:r>
            <a:r>
              <a:rPr lang="pt-PT" dirty="0" err="1">
                <a:solidFill>
                  <a:schemeClr val="bg1"/>
                </a:solidFill>
              </a:rPr>
              <a:t>post</a:t>
            </a:r>
            <a:r>
              <a:rPr lang="pt-PT" dirty="0">
                <a:solidFill>
                  <a:schemeClr val="bg1"/>
                </a:solidFill>
              </a:rPr>
              <a:t> para um chat com uma outra pessoa no site.</a:t>
            </a:r>
          </a:p>
          <a:p>
            <a:pPr algn="just"/>
            <a:r>
              <a:rPr lang="pt-PT" dirty="0">
                <a:solidFill>
                  <a:schemeClr val="bg1"/>
                </a:solidFill>
              </a:rPr>
              <a:t>Já a App é um bocado mais restringida, apenas podendo copiar o link do </a:t>
            </a:r>
            <a:r>
              <a:rPr lang="pt-PT" dirty="0" err="1">
                <a:solidFill>
                  <a:schemeClr val="bg1"/>
                </a:solidFill>
              </a:rPr>
              <a:t>post</a:t>
            </a:r>
            <a:r>
              <a:rPr lang="pt-PT" dirty="0">
                <a:solidFill>
                  <a:schemeClr val="bg1"/>
                </a:solidFill>
              </a:rPr>
              <a:t> ou então </a:t>
            </a:r>
            <a:r>
              <a:rPr lang="pt-PT" dirty="0" err="1">
                <a:solidFill>
                  <a:schemeClr val="bg1"/>
                </a:solidFill>
              </a:rPr>
              <a:t>enviar-lo</a:t>
            </a:r>
            <a:r>
              <a:rPr lang="pt-PT" dirty="0">
                <a:solidFill>
                  <a:schemeClr val="bg1"/>
                </a:solidFill>
              </a:rPr>
              <a:t> para uma rede social diferente da do </a:t>
            </a:r>
            <a:r>
              <a:rPr lang="pt-PT" dirty="0" err="1">
                <a:solidFill>
                  <a:schemeClr val="bg1"/>
                </a:solidFill>
              </a:rPr>
              <a:t>Reddit</a:t>
            </a:r>
            <a:r>
              <a:rPr lang="pt-PT" dirty="0">
                <a:solidFill>
                  <a:schemeClr val="bg1"/>
                </a:solidFill>
              </a:rPr>
              <a:t>.</a:t>
            </a:r>
          </a:p>
        </p:txBody>
      </p:sp>
      <p:pic>
        <p:nvPicPr>
          <p:cNvPr id="3" name="Picture 2" descr="Icon&#10;&#10;Description automatically generated">
            <a:hlinkClick r:id="rId3"/>
            <a:extLst>
              <a:ext uri="{FF2B5EF4-FFF2-40B4-BE49-F238E27FC236}">
                <a16:creationId xmlns:a16="http://schemas.microsoft.com/office/drawing/2014/main" id="{BA594BF3-DC25-4717-2C09-606E5EAB2C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63735" y="6359659"/>
            <a:ext cx="455177" cy="455177"/>
          </a:xfrm>
          <a:prstGeom prst="rect">
            <a:avLst/>
          </a:prstGeom>
        </p:spPr>
      </p:pic>
      <p:pic>
        <p:nvPicPr>
          <p:cNvPr id="4" name="Picture 2" descr="Instituto Politécnico da Maia - IPMAIA">
            <a:hlinkClick r:id="rId5"/>
            <a:extLst>
              <a:ext uri="{FF2B5EF4-FFF2-40B4-BE49-F238E27FC236}">
                <a16:creationId xmlns:a16="http://schemas.microsoft.com/office/drawing/2014/main" id="{97DA4B3D-2C21-F771-27FF-E5C6AA6A11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376" y="42761"/>
            <a:ext cx="1127824" cy="45517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DF25F818-AA90-3C65-6C69-F1D9A9619E10}"/>
              </a:ext>
            </a:extLst>
          </p:cNvPr>
          <p:cNvPicPr>
            <a:picLocks noChangeAspect="1"/>
          </p:cNvPicPr>
          <p:nvPr/>
        </p:nvPicPr>
        <p:blipFill>
          <a:blip r:embed="rId7"/>
          <a:stretch>
            <a:fillRect/>
          </a:stretch>
        </p:blipFill>
        <p:spPr>
          <a:xfrm>
            <a:off x="3781996" y="1653897"/>
            <a:ext cx="1585097" cy="1882303"/>
          </a:xfrm>
          <a:prstGeom prst="rect">
            <a:avLst/>
          </a:prstGeom>
        </p:spPr>
      </p:pic>
    </p:spTree>
    <p:extLst>
      <p:ext uri="{BB962C8B-B14F-4D97-AF65-F5344CB8AC3E}">
        <p14:creationId xmlns:p14="http://schemas.microsoft.com/office/powerpoint/2010/main" val="2411784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3BE4-86F1-D89C-35A6-ADEB15C31996}"/>
              </a:ext>
            </a:extLst>
          </p:cNvPr>
          <p:cNvSpPr>
            <a:spLocks noGrp="1"/>
          </p:cNvSpPr>
          <p:nvPr>
            <p:ph type="title"/>
          </p:nvPr>
        </p:nvSpPr>
        <p:spPr>
          <a:xfrm>
            <a:off x="1828799" y="167148"/>
            <a:ext cx="8534400" cy="1107767"/>
          </a:xfrm>
        </p:spPr>
        <p:txBody>
          <a:bodyPr>
            <a:normAutofit fontScale="90000"/>
          </a:bodyPr>
          <a:lstStyle/>
          <a:p>
            <a:pPr algn="ctr"/>
            <a:r>
              <a:rPr lang="pt-PT" dirty="0">
                <a:solidFill>
                  <a:schemeClr val="bg1"/>
                </a:solidFill>
              </a:rPr>
              <a:t>autonomia, espaço de armazenamento e banda larga</a:t>
            </a:r>
          </a:p>
        </p:txBody>
      </p:sp>
      <p:sp>
        <p:nvSpPr>
          <p:cNvPr id="8" name="TextBox 7">
            <a:extLst>
              <a:ext uri="{FF2B5EF4-FFF2-40B4-BE49-F238E27FC236}">
                <a16:creationId xmlns:a16="http://schemas.microsoft.com/office/drawing/2014/main" id="{401811C5-72C5-52EC-93EE-DFDCDA9158C0}"/>
              </a:ext>
            </a:extLst>
          </p:cNvPr>
          <p:cNvSpPr txBox="1"/>
          <p:nvPr/>
        </p:nvSpPr>
        <p:spPr>
          <a:xfrm>
            <a:off x="2035276" y="1720840"/>
            <a:ext cx="8121445" cy="4247317"/>
          </a:xfrm>
          <a:prstGeom prst="rect">
            <a:avLst/>
          </a:prstGeom>
          <a:noFill/>
        </p:spPr>
        <p:txBody>
          <a:bodyPr wrap="square" rtlCol="0">
            <a:spAutoFit/>
          </a:bodyPr>
          <a:lstStyle/>
          <a:p>
            <a:pPr algn="just"/>
            <a:r>
              <a:rPr lang="pt-PT" dirty="0">
                <a:solidFill>
                  <a:schemeClr val="bg1"/>
                </a:solidFill>
              </a:rPr>
              <a:t>Em termos de gastos de Hardware e de dados, mais especificamente, a autonomia, espaço de armazenamento e a banda larga gasta, o </a:t>
            </a:r>
            <a:r>
              <a:rPr lang="pt-PT" dirty="0" err="1">
                <a:solidFill>
                  <a:schemeClr val="bg1"/>
                </a:solidFill>
              </a:rPr>
              <a:t>Reddit</a:t>
            </a:r>
            <a:r>
              <a:rPr lang="pt-PT" dirty="0">
                <a:solidFill>
                  <a:schemeClr val="bg1"/>
                </a:solidFill>
              </a:rPr>
              <a:t> é uma Aplicação/Website relativamente leve, o que faz com que não gaste muita bateria, tornando-o com uma boa autonomia. Uma coisa que me agradou foi o facto de tanto o site como a App terem um “</a:t>
            </a:r>
            <a:r>
              <a:rPr lang="pt-PT" dirty="0" err="1">
                <a:solidFill>
                  <a:schemeClr val="bg1"/>
                </a:solidFill>
              </a:rPr>
              <a:t>dark</a:t>
            </a:r>
            <a:r>
              <a:rPr lang="pt-PT" dirty="0">
                <a:solidFill>
                  <a:schemeClr val="bg1"/>
                </a:solidFill>
              </a:rPr>
              <a:t> </a:t>
            </a:r>
            <a:r>
              <a:rPr lang="pt-PT" dirty="0" err="1">
                <a:solidFill>
                  <a:schemeClr val="bg1"/>
                </a:solidFill>
              </a:rPr>
              <a:t>mode</a:t>
            </a:r>
            <a:r>
              <a:rPr lang="pt-PT" dirty="0">
                <a:solidFill>
                  <a:schemeClr val="bg1"/>
                </a:solidFill>
              </a:rPr>
              <a:t>”, isto faz com que os dispositivos poupem bateria e não cansem tanto os olhos do Utilizador.</a:t>
            </a:r>
          </a:p>
          <a:p>
            <a:pPr algn="just"/>
            <a:endParaRPr lang="pt-PT" dirty="0">
              <a:solidFill>
                <a:schemeClr val="bg1"/>
              </a:solidFill>
            </a:endParaRPr>
          </a:p>
          <a:p>
            <a:pPr algn="just"/>
            <a:r>
              <a:rPr lang="pt-PT" dirty="0">
                <a:solidFill>
                  <a:schemeClr val="bg1"/>
                </a:solidFill>
              </a:rPr>
              <a:t>Também não gasta grandes espaços de armazenamento, a não ser que o utilizador faça downloads de muitas imagens para o disco rígido (neste momento ocupa-me cerca de 600MB).</a:t>
            </a:r>
          </a:p>
          <a:p>
            <a:pPr algn="just"/>
            <a:endParaRPr lang="pt-PT" dirty="0">
              <a:solidFill>
                <a:schemeClr val="bg1"/>
              </a:solidFill>
            </a:endParaRPr>
          </a:p>
          <a:p>
            <a:pPr algn="just"/>
            <a:r>
              <a:rPr lang="pt-PT" dirty="0">
                <a:solidFill>
                  <a:schemeClr val="bg1"/>
                </a:solidFill>
              </a:rPr>
              <a:t>Banda larga, no entanto, pode gastar uma quantidade mais elevada de recursos, visto que para conseguir ver o conteúdo o aparelho precisa de fazer download das imagens/vídeos/mensagens de voz.</a:t>
            </a:r>
          </a:p>
        </p:txBody>
      </p:sp>
      <p:pic>
        <p:nvPicPr>
          <p:cNvPr id="3" name="Picture 2" descr="Icon&#10;&#10;Description automatically generated">
            <a:hlinkClick r:id="rId2"/>
            <a:extLst>
              <a:ext uri="{FF2B5EF4-FFF2-40B4-BE49-F238E27FC236}">
                <a16:creationId xmlns:a16="http://schemas.microsoft.com/office/drawing/2014/main" id="{BA594BF3-DC25-4717-2C09-606E5EAB2C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3735" y="6359659"/>
            <a:ext cx="455177" cy="455177"/>
          </a:xfrm>
          <a:prstGeom prst="rect">
            <a:avLst/>
          </a:prstGeom>
        </p:spPr>
      </p:pic>
      <p:pic>
        <p:nvPicPr>
          <p:cNvPr id="4" name="Picture 2" descr="Instituto Politécnico da Maia - IPMAIA">
            <a:hlinkClick r:id="rId4"/>
            <a:extLst>
              <a:ext uri="{FF2B5EF4-FFF2-40B4-BE49-F238E27FC236}">
                <a16:creationId xmlns:a16="http://schemas.microsoft.com/office/drawing/2014/main" id="{97DA4B3D-2C21-F771-27FF-E5C6AA6A11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376" y="42761"/>
            <a:ext cx="1127824" cy="455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0439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3BE4-86F1-D89C-35A6-ADEB15C31996}"/>
              </a:ext>
            </a:extLst>
          </p:cNvPr>
          <p:cNvSpPr>
            <a:spLocks noGrp="1"/>
          </p:cNvSpPr>
          <p:nvPr>
            <p:ph type="title"/>
          </p:nvPr>
        </p:nvSpPr>
        <p:spPr>
          <a:xfrm>
            <a:off x="1828799" y="167148"/>
            <a:ext cx="8534400" cy="1107767"/>
          </a:xfrm>
        </p:spPr>
        <p:txBody>
          <a:bodyPr/>
          <a:lstStyle/>
          <a:p>
            <a:pPr algn="ctr"/>
            <a:r>
              <a:rPr lang="pt-PT" dirty="0">
                <a:solidFill>
                  <a:schemeClr val="bg1"/>
                </a:solidFill>
              </a:rPr>
              <a:t>Conclusão</a:t>
            </a:r>
          </a:p>
        </p:txBody>
      </p:sp>
      <p:sp>
        <p:nvSpPr>
          <p:cNvPr id="8" name="TextBox 7">
            <a:extLst>
              <a:ext uri="{FF2B5EF4-FFF2-40B4-BE49-F238E27FC236}">
                <a16:creationId xmlns:a16="http://schemas.microsoft.com/office/drawing/2014/main" id="{401811C5-72C5-52EC-93EE-DFDCDA9158C0}"/>
              </a:ext>
            </a:extLst>
          </p:cNvPr>
          <p:cNvSpPr txBox="1"/>
          <p:nvPr/>
        </p:nvSpPr>
        <p:spPr>
          <a:xfrm>
            <a:off x="646883" y="1220402"/>
            <a:ext cx="10898233" cy="4801314"/>
          </a:xfrm>
          <a:prstGeom prst="rect">
            <a:avLst/>
          </a:prstGeom>
          <a:noFill/>
        </p:spPr>
        <p:txBody>
          <a:bodyPr wrap="square" rtlCol="0">
            <a:spAutoFit/>
          </a:bodyPr>
          <a:lstStyle/>
          <a:p>
            <a:r>
              <a:rPr lang="pt-PT" dirty="0" err="1">
                <a:solidFill>
                  <a:schemeClr val="bg1"/>
                </a:solidFill>
              </a:rPr>
              <a:t>Reddit</a:t>
            </a:r>
            <a:r>
              <a:rPr lang="pt-PT" dirty="0">
                <a:solidFill>
                  <a:schemeClr val="bg1"/>
                </a:solidFill>
              </a:rPr>
              <a:t> é uma aplicação interessante para todo o tipo de pessoas visto que tem um vasto leque de </a:t>
            </a:r>
            <a:r>
              <a:rPr lang="pt-PT" dirty="0" err="1">
                <a:solidFill>
                  <a:schemeClr val="bg1"/>
                </a:solidFill>
              </a:rPr>
              <a:t>Subreddits</a:t>
            </a:r>
            <a:r>
              <a:rPr lang="pt-PT" dirty="0">
                <a:solidFill>
                  <a:schemeClr val="bg1"/>
                </a:solidFill>
              </a:rPr>
              <a:t> nos quais se fala virtualmente de todos os assuntos da atualidade, facilitando assim uma recolha rápida (e partilha) de informação com o resto do mundo.</a:t>
            </a:r>
          </a:p>
          <a:p>
            <a:endParaRPr lang="pt-PT" dirty="0">
              <a:solidFill>
                <a:schemeClr val="bg1"/>
              </a:solidFill>
            </a:endParaRPr>
          </a:p>
          <a:p>
            <a:r>
              <a:rPr lang="pt-PT" dirty="0">
                <a:solidFill>
                  <a:schemeClr val="bg1"/>
                </a:solidFill>
              </a:rPr>
              <a:t>Após a análise comparativa entre o Website e a Aplicação móvel podemos observar que o website, por ter dimensões maiores, tem mais liberdade para juntar mais conteúdo num só ecrã pondo-o assim mais complexo. Enquanto se olharmos para a Aplicação, observa-mos algo mais simples e talvez mais intuitivo, com apenas as funções principais destacadas e mais à vista.</a:t>
            </a:r>
          </a:p>
          <a:p>
            <a:endParaRPr lang="pt-PT" dirty="0">
              <a:solidFill>
                <a:schemeClr val="bg1"/>
              </a:solidFill>
            </a:endParaRPr>
          </a:p>
          <a:p>
            <a:r>
              <a:rPr lang="pt-PT" dirty="0">
                <a:solidFill>
                  <a:schemeClr val="bg1"/>
                </a:solidFill>
              </a:rPr>
              <a:t>Alguns pontos a serem melhorados seria fazer com que a caixa de texto da criação de novos comentários apenas aparecesse quando desejado, melhorar a moderação de </a:t>
            </a:r>
            <a:r>
              <a:rPr lang="pt-PT" dirty="0" err="1">
                <a:solidFill>
                  <a:schemeClr val="bg1"/>
                </a:solidFill>
              </a:rPr>
              <a:t>posts</a:t>
            </a:r>
            <a:r>
              <a:rPr lang="pt-PT" dirty="0">
                <a:solidFill>
                  <a:schemeClr val="bg1"/>
                </a:solidFill>
              </a:rPr>
              <a:t> nos vários </a:t>
            </a:r>
            <a:r>
              <a:rPr lang="pt-PT" dirty="0" err="1">
                <a:solidFill>
                  <a:schemeClr val="bg1"/>
                </a:solidFill>
              </a:rPr>
              <a:t>Subreddits</a:t>
            </a:r>
            <a:r>
              <a:rPr lang="pt-PT" dirty="0">
                <a:solidFill>
                  <a:schemeClr val="bg1"/>
                </a:solidFill>
              </a:rPr>
              <a:t> de maneira a diminuir conteúdo ofensivo.</a:t>
            </a:r>
          </a:p>
          <a:p>
            <a:endParaRPr lang="pt-PT" dirty="0">
              <a:solidFill>
                <a:schemeClr val="bg1"/>
              </a:solidFill>
            </a:endParaRPr>
          </a:p>
          <a:p>
            <a:r>
              <a:rPr lang="pt-PT" dirty="0">
                <a:solidFill>
                  <a:schemeClr val="bg1"/>
                </a:solidFill>
              </a:rPr>
              <a:t>Depois de olhar para análise diria que a Aplicação Móvel é a mais favorável entre as duas, isto, não só por ter um design mais simples e fácil de navegar, mas também por estar num dispositivo móvel o que faz com que a aplicação seja de muito mais fácil acesso, pondo assim as informações disponíveis nela mais rapidamente prontas.</a:t>
            </a:r>
          </a:p>
        </p:txBody>
      </p:sp>
      <p:pic>
        <p:nvPicPr>
          <p:cNvPr id="3" name="Picture 2" descr="Icon&#10;&#10;Description automatically generated">
            <a:hlinkClick r:id="rId2"/>
            <a:extLst>
              <a:ext uri="{FF2B5EF4-FFF2-40B4-BE49-F238E27FC236}">
                <a16:creationId xmlns:a16="http://schemas.microsoft.com/office/drawing/2014/main" id="{BA594BF3-DC25-4717-2C09-606E5EAB2C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3735" y="6359659"/>
            <a:ext cx="455177" cy="455177"/>
          </a:xfrm>
          <a:prstGeom prst="rect">
            <a:avLst/>
          </a:prstGeom>
        </p:spPr>
      </p:pic>
      <p:pic>
        <p:nvPicPr>
          <p:cNvPr id="4" name="Picture 2" descr="Instituto Politécnico da Maia - IPMAIA">
            <a:hlinkClick r:id="rId4"/>
            <a:extLst>
              <a:ext uri="{FF2B5EF4-FFF2-40B4-BE49-F238E27FC236}">
                <a16:creationId xmlns:a16="http://schemas.microsoft.com/office/drawing/2014/main" id="{97DA4B3D-2C21-F771-27FF-E5C6AA6A11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376" y="42761"/>
            <a:ext cx="1127824" cy="455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520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3BE4-86F1-D89C-35A6-ADEB15C31996}"/>
              </a:ext>
            </a:extLst>
          </p:cNvPr>
          <p:cNvSpPr>
            <a:spLocks noGrp="1"/>
          </p:cNvSpPr>
          <p:nvPr>
            <p:ph type="title"/>
          </p:nvPr>
        </p:nvSpPr>
        <p:spPr>
          <a:xfrm>
            <a:off x="1828799" y="167148"/>
            <a:ext cx="8534400" cy="1107767"/>
          </a:xfrm>
        </p:spPr>
        <p:txBody>
          <a:bodyPr/>
          <a:lstStyle/>
          <a:p>
            <a:pPr algn="ctr"/>
            <a:r>
              <a:rPr lang="en-GB" dirty="0">
                <a:solidFill>
                  <a:schemeClr val="bg1"/>
                </a:solidFill>
              </a:rPr>
              <a:t>Reddit</a:t>
            </a:r>
            <a:endParaRPr lang="pt-PT" dirty="0">
              <a:solidFill>
                <a:schemeClr val="bg1"/>
              </a:solidFill>
            </a:endParaRPr>
          </a:p>
        </p:txBody>
      </p:sp>
      <p:sp>
        <p:nvSpPr>
          <p:cNvPr id="3" name="Content Placeholder 2">
            <a:extLst>
              <a:ext uri="{FF2B5EF4-FFF2-40B4-BE49-F238E27FC236}">
                <a16:creationId xmlns:a16="http://schemas.microsoft.com/office/drawing/2014/main" id="{4F0A9724-BD65-5E9F-F7EB-CCBAC88D0EF3}"/>
              </a:ext>
            </a:extLst>
          </p:cNvPr>
          <p:cNvSpPr>
            <a:spLocks noGrp="1"/>
          </p:cNvSpPr>
          <p:nvPr>
            <p:ph idx="1"/>
          </p:nvPr>
        </p:nvSpPr>
        <p:spPr>
          <a:xfrm>
            <a:off x="1137648" y="1347019"/>
            <a:ext cx="9916703" cy="4458383"/>
          </a:xfrm>
        </p:spPr>
        <p:txBody>
          <a:bodyPr>
            <a:normAutofit/>
          </a:bodyPr>
          <a:lstStyle/>
          <a:p>
            <a:pPr algn="just"/>
            <a:r>
              <a:rPr lang="pt-PT" dirty="0" err="1">
                <a:solidFill>
                  <a:schemeClr val="bg1"/>
                </a:solidFill>
              </a:rPr>
              <a:t>Reddit</a:t>
            </a:r>
            <a:r>
              <a:rPr lang="pt-PT" dirty="0">
                <a:solidFill>
                  <a:schemeClr val="bg1"/>
                </a:solidFill>
              </a:rPr>
              <a:t> é um site americano de agregação de notícias sociais, classificação de conteúdo e de discussão. Os Utilizadores registados (normalmente chamados de "</a:t>
            </a:r>
            <a:r>
              <a:rPr lang="pt-PT" dirty="0" err="1">
                <a:solidFill>
                  <a:schemeClr val="bg1"/>
                </a:solidFill>
              </a:rPr>
              <a:t>Reditors</a:t>
            </a:r>
            <a:r>
              <a:rPr lang="pt-PT" dirty="0">
                <a:solidFill>
                  <a:schemeClr val="bg1"/>
                </a:solidFill>
              </a:rPr>
              <a:t>") enviam conteúdo para o site, como links, mensagens de texto, imagens e vídeos, que são votados de maneira positiva (</a:t>
            </a:r>
            <a:r>
              <a:rPr lang="pt-PT" dirty="0" err="1">
                <a:solidFill>
                  <a:schemeClr val="bg1"/>
                </a:solidFill>
              </a:rPr>
              <a:t>upvote</a:t>
            </a:r>
            <a:r>
              <a:rPr lang="pt-PT" dirty="0">
                <a:solidFill>
                  <a:schemeClr val="bg1"/>
                </a:solidFill>
              </a:rPr>
              <a:t>) ou negativa (</a:t>
            </a:r>
            <a:r>
              <a:rPr lang="pt-PT" dirty="0" err="1">
                <a:solidFill>
                  <a:schemeClr val="bg1"/>
                </a:solidFill>
              </a:rPr>
              <a:t>downvote</a:t>
            </a:r>
            <a:r>
              <a:rPr lang="pt-PT" dirty="0">
                <a:solidFill>
                  <a:schemeClr val="bg1"/>
                </a:solidFill>
              </a:rPr>
              <a:t>) por outros membros. Os </a:t>
            </a:r>
            <a:r>
              <a:rPr lang="pt-PT" dirty="0" err="1">
                <a:solidFill>
                  <a:schemeClr val="bg1"/>
                </a:solidFill>
              </a:rPr>
              <a:t>Posts</a:t>
            </a:r>
            <a:r>
              <a:rPr lang="pt-PT" dirty="0">
                <a:solidFill>
                  <a:schemeClr val="bg1"/>
                </a:solidFill>
              </a:rPr>
              <a:t> são organizados por assunto em </a:t>
            </a:r>
            <a:r>
              <a:rPr lang="pt-PT" dirty="0" err="1">
                <a:solidFill>
                  <a:schemeClr val="bg1"/>
                </a:solidFill>
              </a:rPr>
              <a:t>sub-partes</a:t>
            </a:r>
            <a:r>
              <a:rPr lang="pt-PT" dirty="0">
                <a:solidFill>
                  <a:schemeClr val="bg1"/>
                </a:solidFill>
              </a:rPr>
              <a:t> do site criados pelos Utilizadores chamados "comunidades" ou "</a:t>
            </a:r>
            <a:r>
              <a:rPr lang="pt-PT" dirty="0" err="1">
                <a:solidFill>
                  <a:schemeClr val="bg1"/>
                </a:solidFill>
              </a:rPr>
              <a:t>subreddits</a:t>
            </a:r>
            <a:r>
              <a:rPr lang="pt-PT" dirty="0">
                <a:solidFill>
                  <a:schemeClr val="bg1"/>
                </a:solidFill>
              </a:rPr>
              <a:t>". Os </a:t>
            </a:r>
            <a:r>
              <a:rPr lang="pt-PT" dirty="0" err="1">
                <a:solidFill>
                  <a:schemeClr val="bg1"/>
                </a:solidFill>
              </a:rPr>
              <a:t>posts</a:t>
            </a:r>
            <a:r>
              <a:rPr lang="pt-PT" dirty="0">
                <a:solidFill>
                  <a:schemeClr val="bg1"/>
                </a:solidFill>
              </a:rPr>
              <a:t> com mais votos positivos aparecem no topo de seu </a:t>
            </a:r>
            <a:r>
              <a:rPr lang="pt-PT" dirty="0" err="1">
                <a:solidFill>
                  <a:schemeClr val="bg1"/>
                </a:solidFill>
              </a:rPr>
              <a:t>subreddit</a:t>
            </a:r>
            <a:r>
              <a:rPr lang="pt-PT" dirty="0">
                <a:solidFill>
                  <a:schemeClr val="bg1"/>
                </a:solidFill>
              </a:rPr>
              <a:t> e, se receberem votos positivos suficientes, na página principal do site. Os Administradores do </a:t>
            </a:r>
            <a:r>
              <a:rPr lang="pt-PT" dirty="0" err="1">
                <a:solidFill>
                  <a:schemeClr val="bg1"/>
                </a:solidFill>
              </a:rPr>
              <a:t>Reddit</a:t>
            </a:r>
            <a:r>
              <a:rPr lang="pt-PT" dirty="0">
                <a:solidFill>
                  <a:schemeClr val="bg1"/>
                </a:solidFill>
              </a:rPr>
              <a:t> moderam as comunidades e esta é feita por moderadores específicos da comunidade, que não são funcionários do </a:t>
            </a:r>
            <a:r>
              <a:rPr lang="pt-PT" dirty="0" err="1">
                <a:solidFill>
                  <a:schemeClr val="bg1"/>
                </a:solidFill>
              </a:rPr>
              <a:t>Reddit</a:t>
            </a:r>
            <a:r>
              <a:rPr lang="pt-PT" dirty="0">
                <a:solidFill>
                  <a:schemeClr val="bg1"/>
                </a:solidFill>
              </a:rPr>
              <a:t>.</a:t>
            </a:r>
          </a:p>
          <a:p>
            <a:pPr algn="just"/>
            <a:r>
              <a:rPr lang="pt-PT" dirty="0">
                <a:solidFill>
                  <a:schemeClr val="bg1"/>
                </a:solidFill>
              </a:rPr>
              <a:t>De acordo com o</a:t>
            </a:r>
            <a:r>
              <a:rPr lang="pt-PT" b="0" i="0" dirty="0">
                <a:solidFill>
                  <a:srgbClr val="202122"/>
                </a:solidFill>
                <a:effectLst/>
                <a:latin typeface="Arial" panose="020B0604020202020204" pitchFamily="34" charset="0"/>
              </a:rPr>
              <a:t> </a:t>
            </a:r>
            <a:r>
              <a:rPr lang="pt-PT" b="0" i="0" u="sng" dirty="0" err="1">
                <a:solidFill>
                  <a:srgbClr val="0645AD"/>
                </a:solidFill>
                <a:effectLst/>
                <a:latin typeface="Arial" panose="020B0604020202020204" pitchFamily="34" charset="0"/>
                <a:hlinkClick r:id="rId2"/>
              </a:rPr>
              <a:t>Semrush</a:t>
            </a:r>
            <a:r>
              <a:rPr lang="pt-PT" u="sng" dirty="0">
                <a:solidFill>
                  <a:schemeClr val="bg1"/>
                </a:solidFill>
                <a:latin typeface="Arial" panose="020B0604020202020204" pitchFamily="34" charset="0"/>
              </a:rPr>
              <a:t>, </a:t>
            </a:r>
            <a:r>
              <a:rPr lang="en-US" u="sng" dirty="0" err="1">
                <a:solidFill>
                  <a:schemeClr val="bg1"/>
                </a:solidFill>
                <a:latin typeface="Arial" panose="020B0604020202020204" pitchFamily="34" charset="0"/>
              </a:rPr>
              <a:t>e</a:t>
            </a:r>
            <a:r>
              <a:rPr lang="en-US" dirty="0" err="1">
                <a:solidFill>
                  <a:schemeClr val="bg1"/>
                </a:solidFill>
              </a:rPr>
              <a:t>m</a:t>
            </a:r>
            <a:r>
              <a:rPr lang="en-US" dirty="0">
                <a:solidFill>
                  <a:schemeClr val="bg1"/>
                </a:solidFill>
              </a:rPr>
              <a:t> </a:t>
            </a:r>
            <a:r>
              <a:rPr lang="en-US" dirty="0" err="1">
                <a:solidFill>
                  <a:schemeClr val="bg1"/>
                </a:solidFill>
              </a:rPr>
              <a:t>Março</a:t>
            </a:r>
            <a:r>
              <a:rPr lang="en-US" dirty="0">
                <a:solidFill>
                  <a:schemeClr val="bg1"/>
                </a:solidFill>
              </a:rPr>
              <a:t> de 2022, </a:t>
            </a:r>
            <a:r>
              <a:rPr lang="pt-PT" dirty="0">
                <a:solidFill>
                  <a:schemeClr val="bg1"/>
                </a:solidFill>
              </a:rPr>
              <a:t>o </a:t>
            </a:r>
            <a:r>
              <a:rPr lang="pt-PT" dirty="0" err="1">
                <a:solidFill>
                  <a:schemeClr val="bg1"/>
                </a:solidFill>
              </a:rPr>
              <a:t>Reddit</a:t>
            </a:r>
            <a:r>
              <a:rPr lang="pt-PT" dirty="0">
                <a:solidFill>
                  <a:schemeClr val="bg1"/>
                </a:solidFill>
              </a:rPr>
              <a:t> foi o nono site mais visitado do mundo.</a:t>
            </a:r>
          </a:p>
        </p:txBody>
      </p:sp>
      <p:pic>
        <p:nvPicPr>
          <p:cNvPr id="5" name="Picture 4" descr="Icon&#10;&#10;Description automatically generated">
            <a:hlinkClick r:id="rId3"/>
            <a:extLst>
              <a:ext uri="{FF2B5EF4-FFF2-40B4-BE49-F238E27FC236}">
                <a16:creationId xmlns:a16="http://schemas.microsoft.com/office/drawing/2014/main" id="{71C5A245-B08B-995E-05D7-8808417AD3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63735" y="6359659"/>
            <a:ext cx="455177" cy="455177"/>
          </a:xfrm>
          <a:prstGeom prst="rect">
            <a:avLst/>
          </a:prstGeom>
        </p:spPr>
      </p:pic>
      <p:pic>
        <p:nvPicPr>
          <p:cNvPr id="6" name="Picture 2" descr="Instituto Politécnico da Maia - IPMAIA">
            <a:hlinkClick r:id="rId5"/>
            <a:extLst>
              <a:ext uri="{FF2B5EF4-FFF2-40B4-BE49-F238E27FC236}">
                <a16:creationId xmlns:a16="http://schemas.microsoft.com/office/drawing/2014/main" id="{125727A8-C1A8-DDDA-D88A-A1F88BCFCB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376" y="42761"/>
            <a:ext cx="1127824" cy="455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047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3BE4-86F1-D89C-35A6-ADEB15C31996}"/>
              </a:ext>
            </a:extLst>
          </p:cNvPr>
          <p:cNvSpPr>
            <a:spLocks noGrp="1"/>
          </p:cNvSpPr>
          <p:nvPr>
            <p:ph type="title"/>
          </p:nvPr>
        </p:nvSpPr>
        <p:spPr>
          <a:xfrm>
            <a:off x="1828799" y="167148"/>
            <a:ext cx="8534400" cy="1107767"/>
          </a:xfrm>
        </p:spPr>
        <p:txBody>
          <a:bodyPr>
            <a:normAutofit fontScale="90000"/>
          </a:bodyPr>
          <a:lstStyle/>
          <a:p>
            <a:pPr algn="ctr"/>
            <a:r>
              <a:rPr lang="en-GB" dirty="0" err="1">
                <a:solidFill>
                  <a:schemeClr val="bg1"/>
                </a:solidFill>
              </a:rPr>
              <a:t>Página</a:t>
            </a:r>
            <a:r>
              <a:rPr lang="en-GB" dirty="0">
                <a:solidFill>
                  <a:schemeClr val="bg1"/>
                </a:solidFill>
              </a:rPr>
              <a:t> </a:t>
            </a:r>
            <a:r>
              <a:rPr lang="en-GB" dirty="0" err="1">
                <a:solidFill>
                  <a:schemeClr val="bg1"/>
                </a:solidFill>
              </a:rPr>
              <a:t>inicial</a:t>
            </a:r>
            <a:r>
              <a:rPr lang="en-GB" dirty="0">
                <a:solidFill>
                  <a:schemeClr val="bg1"/>
                </a:solidFill>
              </a:rPr>
              <a:t> – </a:t>
            </a:r>
            <a:r>
              <a:rPr lang="en-GB" dirty="0" err="1">
                <a:solidFill>
                  <a:schemeClr val="bg1"/>
                </a:solidFill>
              </a:rPr>
              <a:t>aspetos</a:t>
            </a:r>
            <a:r>
              <a:rPr lang="en-GB" dirty="0">
                <a:solidFill>
                  <a:schemeClr val="bg1"/>
                </a:solidFill>
              </a:rPr>
              <a:t> </a:t>
            </a:r>
            <a:r>
              <a:rPr lang="en-GB" dirty="0" err="1">
                <a:solidFill>
                  <a:schemeClr val="bg1"/>
                </a:solidFill>
              </a:rPr>
              <a:t>principais</a:t>
            </a:r>
            <a:endParaRPr lang="pt-PT" dirty="0">
              <a:solidFill>
                <a:schemeClr val="bg1"/>
              </a:solidFill>
            </a:endParaRPr>
          </a:p>
        </p:txBody>
      </p:sp>
      <p:pic>
        <p:nvPicPr>
          <p:cNvPr id="5" name="Content Placeholder 4">
            <a:extLst>
              <a:ext uri="{FF2B5EF4-FFF2-40B4-BE49-F238E27FC236}">
                <a16:creationId xmlns:a16="http://schemas.microsoft.com/office/drawing/2014/main" id="{C348630F-8C6B-4468-D18E-A0A649585E4C}"/>
              </a:ext>
            </a:extLst>
          </p:cNvPr>
          <p:cNvPicPr>
            <a:picLocks noGrp="1" noChangeAspect="1"/>
          </p:cNvPicPr>
          <p:nvPr>
            <p:ph idx="1"/>
          </p:nvPr>
        </p:nvPicPr>
        <p:blipFill>
          <a:blip r:embed="rId2"/>
          <a:stretch>
            <a:fillRect/>
          </a:stretch>
        </p:blipFill>
        <p:spPr>
          <a:xfrm>
            <a:off x="2145932" y="1098221"/>
            <a:ext cx="7900134" cy="3877188"/>
          </a:xfrm>
        </p:spPr>
      </p:pic>
      <p:sp>
        <p:nvSpPr>
          <p:cNvPr id="8" name="TextBox 7">
            <a:extLst>
              <a:ext uri="{FF2B5EF4-FFF2-40B4-BE49-F238E27FC236}">
                <a16:creationId xmlns:a16="http://schemas.microsoft.com/office/drawing/2014/main" id="{401811C5-72C5-52EC-93EE-DFDCDA9158C0}"/>
              </a:ext>
            </a:extLst>
          </p:cNvPr>
          <p:cNvSpPr txBox="1"/>
          <p:nvPr/>
        </p:nvSpPr>
        <p:spPr>
          <a:xfrm>
            <a:off x="485743" y="5166187"/>
            <a:ext cx="10898233" cy="1477328"/>
          </a:xfrm>
          <a:prstGeom prst="rect">
            <a:avLst/>
          </a:prstGeom>
          <a:noFill/>
        </p:spPr>
        <p:txBody>
          <a:bodyPr wrap="square" rtlCol="0">
            <a:spAutoFit/>
          </a:bodyPr>
          <a:lstStyle/>
          <a:p>
            <a:r>
              <a:rPr lang="pt-PT" dirty="0">
                <a:solidFill>
                  <a:schemeClr val="bg1"/>
                </a:solidFill>
              </a:rPr>
              <a:t>1 – </a:t>
            </a:r>
            <a:r>
              <a:rPr lang="pt-PT" dirty="0" err="1">
                <a:solidFill>
                  <a:schemeClr val="bg1"/>
                </a:solidFill>
              </a:rPr>
              <a:t>Posts</a:t>
            </a:r>
            <a:r>
              <a:rPr lang="pt-PT" dirty="0">
                <a:solidFill>
                  <a:schemeClr val="bg1"/>
                </a:solidFill>
              </a:rPr>
              <a:t> que o </a:t>
            </a:r>
            <a:r>
              <a:rPr lang="pt-PT" dirty="0" err="1">
                <a:solidFill>
                  <a:schemeClr val="bg1"/>
                </a:solidFill>
              </a:rPr>
              <a:t>Reddit</a:t>
            </a:r>
            <a:r>
              <a:rPr lang="pt-PT" dirty="0">
                <a:solidFill>
                  <a:schemeClr val="bg1"/>
                </a:solidFill>
              </a:rPr>
              <a:t> acha relevantes ao Utilizador</a:t>
            </a:r>
          </a:p>
          <a:p>
            <a:r>
              <a:rPr lang="pt-PT" dirty="0">
                <a:solidFill>
                  <a:schemeClr val="bg1"/>
                </a:solidFill>
              </a:rPr>
              <a:t>2 – </a:t>
            </a:r>
            <a:r>
              <a:rPr lang="pt-PT" dirty="0" err="1">
                <a:solidFill>
                  <a:schemeClr val="bg1"/>
                </a:solidFill>
              </a:rPr>
              <a:t>Posts</a:t>
            </a:r>
            <a:r>
              <a:rPr lang="pt-PT" dirty="0">
                <a:solidFill>
                  <a:schemeClr val="bg1"/>
                </a:solidFill>
              </a:rPr>
              <a:t> mais vistos daquele dia</a:t>
            </a:r>
          </a:p>
          <a:p>
            <a:r>
              <a:rPr lang="pt-PT" dirty="0">
                <a:solidFill>
                  <a:schemeClr val="bg1"/>
                </a:solidFill>
              </a:rPr>
              <a:t>3 – Comunidades relevantes para o Utilizador</a:t>
            </a:r>
            <a:br>
              <a:rPr lang="pt-PT" dirty="0">
                <a:solidFill>
                  <a:schemeClr val="bg1"/>
                </a:solidFill>
              </a:rPr>
            </a:br>
            <a:r>
              <a:rPr lang="pt-PT" dirty="0">
                <a:solidFill>
                  <a:schemeClr val="bg1"/>
                </a:solidFill>
              </a:rPr>
              <a:t>4 – Barra de pesquisas, tanto de comunidades como de </a:t>
            </a:r>
            <a:r>
              <a:rPr lang="pt-PT" dirty="0" err="1">
                <a:solidFill>
                  <a:schemeClr val="bg1"/>
                </a:solidFill>
              </a:rPr>
              <a:t>posts</a:t>
            </a:r>
            <a:r>
              <a:rPr lang="pt-PT" dirty="0">
                <a:solidFill>
                  <a:schemeClr val="bg1"/>
                </a:solidFill>
              </a:rPr>
              <a:t> específicos</a:t>
            </a:r>
          </a:p>
          <a:p>
            <a:r>
              <a:rPr lang="pt-PT" dirty="0">
                <a:solidFill>
                  <a:schemeClr val="bg1"/>
                </a:solidFill>
              </a:rPr>
              <a:t>5 – Botão de “Log in” e de “</a:t>
            </a:r>
            <a:r>
              <a:rPr lang="pt-PT" dirty="0" err="1">
                <a:solidFill>
                  <a:schemeClr val="bg1"/>
                </a:solidFill>
              </a:rPr>
              <a:t>Sign</a:t>
            </a:r>
            <a:r>
              <a:rPr lang="pt-PT" dirty="0">
                <a:solidFill>
                  <a:schemeClr val="bg1"/>
                </a:solidFill>
              </a:rPr>
              <a:t> </a:t>
            </a:r>
            <a:r>
              <a:rPr lang="pt-PT" dirty="0" err="1">
                <a:solidFill>
                  <a:schemeClr val="bg1"/>
                </a:solidFill>
              </a:rPr>
              <a:t>up</a:t>
            </a:r>
            <a:r>
              <a:rPr lang="pt-PT" dirty="0">
                <a:solidFill>
                  <a:schemeClr val="bg1"/>
                </a:solidFill>
              </a:rPr>
              <a:t>”</a:t>
            </a:r>
          </a:p>
        </p:txBody>
      </p:sp>
      <p:sp>
        <p:nvSpPr>
          <p:cNvPr id="9" name="Rectangle 8">
            <a:extLst>
              <a:ext uri="{FF2B5EF4-FFF2-40B4-BE49-F238E27FC236}">
                <a16:creationId xmlns:a16="http://schemas.microsoft.com/office/drawing/2014/main" id="{24742E39-D225-B2EC-980A-057686A54AD1}"/>
              </a:ext>
            </a:extLst>
          </p:cNvPr>
          <p:cNvSpPr/>
          <p:nvPr/>
        </p:nvSpPr>
        <p:spPr>
          <a:xfrm>
            <a:off x="3522078" y="3127306"/>
            <a:ext cx="3410530" cy="1120878"/>
          </a:xfrm>
          <a:prstGeom prst="rect">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b="1" dirty="0"/>
          </a:p>
        </p:txBody>
      </p:sp>
      <p:cxnSp>
        <p:nvCxnSpPr>
          <p:cNvPr id="12" name="Straight Arrow Connector 11">
            <a:extLst>
              <a:ext uri="{FF2B5EF4-FFF2-40B4-BE49-F238E27FC236}">
                <a16:creationId xmlns:a16="http://schemas.microsoft.com/office/drawing/2014/main" id="{4FB9E13D-147D-C8D5-4B1A-500AE952D9D4}"/>
              </a:ext>
            </a:extLst>
          </p:cNvPr>
          <p:cNvCxnSpPr/>
          <p:nvPr/>
        </p:nvCxnSpPr>
        <p:spPr>
          <a:xfrm>
            <a:off x="2926117" y="3305178"/>
            <a:ext cx="639096" cy="186812"/>
          </a:xfrm>
          <a:prstGeom prst="straightConnector1">
            <a:avLst/>
          </a:prstGeom>
          <a:ln w="76200">
            <a:solidFill>
              <a:schemeClr val="accent4">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06952112-9222-347F-96E2-0700DF98BF15}"/>
              </a:ext>
            </a:extLst>
          </p:cNvPr>
          <p:cNvSpPr/>
          <p:nvPr/>
        </p:nvSpPr>
        <p:spPr>
          <a:xfrm>
            <a:off x="2568678" y="3036815"/>
            <a:ext cx="417188" cy="392185"/>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endParaRPr lang="pt-PT" dirty="0"/>
          </a:p>
        </p:txBody>
      </p:sp>
      <p:sp>
        <p:nvSpPr>
          <p:cNvPr id="16" name="Rectangle 15">
            <a:extLst>
              <a:ext uri="{FF2B5EF4-FFF2-40B4-BE49-F238E27FC236}">
                <a16:creationId xmlns:a16="http://schemas.microsoft.com/office/drawing/2014/main" id="{632ED2B2-1DB6-5E5C-069B-E60DC5152B01}"/>
              </a:ext>
            </a:extLst>
          </p:cNvPr>
          <p:cNvSpPr/>
          <p:nvPr/>
        </p:nvSpPr>
        <p:spPr>
          <a:xfrm>
            <a:off x="3485901" y="1378421"/>
            <a:ext cx="5318620" cy="1191237"/>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18" name="Straight Arrow Connector 17">
            <a:extLst>
              <a:ext uri="{FF2B5EF4-FFF2-40B4-BE49-F238E27FC236}">
                <a16:creationId xmlns:a16="http://schemas.microsoft.com/office/drawing/2014/main" id="{0A4139A9-5A6E-6B08-E5FF-AF20DA160A17}"/>
              </a:ext>
            </a:extLst>
          </p:cNvPr>
          <p:cNvCxnSpPr>
            <a:cxnSpLocks/>
            <a:stCxn id="19" idx="1"/>
          </p:cNvCxnSpPr>
          <p:nvPr/>
        </p:nvCxnSpPr>
        <p:spPr>
          <a:xfrm flipH="1" flipV="1">
            <a:off x="8688439" y="2074269"/>
            <a:ext cx="409970" cy="313154"/>
          </a:xfrm>
          <a:prstGeom prst="straightConnector1">
            <a:avLst/>
          </a:prstGeom>
          <a:ln w="57150">
            <a:solidFill>
              <a:schemeClr val="accent2">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9914068F-9245-8462-7F29-B4AB1DCD7AAB}"/>
              </a:ext>
            </a:extLst>
          </p:cNvPr>
          <p:cNvSpPr/>
          <p:nvPr/>
        </p:nvSpPr>
        <p:spPr>
          <a:xfrm>
            <a:off x="9043125" y="2335794"/>
            <a:ext cx="377505" cy="352546"/>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20" name="Rectangle 19">
            <a:extLst>
              <a:ext uri="{FF2B5EF4-FFF2-40B4-BE49-F238E27FC236}">
                <a16:creationId xmlns:a16="http://schemas.microsoft.com/office/drawing/2014/main" id="{17FC87FF-0951-7EFC-577B-867E6AB85F8F}"/>
              </a:ext>
            </a:extLst>
          </p:cNvPr>
          <p:cNvSpPr/>
          <p:nvPr/>
        </p:nvSpPr>
        <p:spPr>
          <a:xfrm>
            <a:off x="6968309" y="2736814"/>
            <a:ext cx="1694576" cy="221469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24" name="Straight Arrow Connector 23">
            <a:extLst>
              <a:ext uri="{FF2B5EF4-FFF2-40B4-BE49-F238E27FC236}">
                <a16:creationId xmlns:a16="http://schemas.microsoft.com/office/drawing/2014/main" id="{C53A442D-22E2-6DE9-D565-7F43E5F9076E}"/>
              </a:ext>
            </a:extLst>
          </p:cNvPr>
          <p:cNvCxnSpPr>
            <a:cxnSpLocks/>
          </p:cNvCxnSpPr>
          <p:nvPr/>
        </p:nvCxnSpPr>
        <p:spPr>
          <a:xfrm flipH="1" flipV="1">
            <a:off x="8539739" y="3334486"/>
            <a:ext cx="331618" cy="276940"/>
          </a:xfrm>
          <a:prstGeom prst="straightConnector1">
            <a:avLst/>
          </a:prstGeom>
          <a:ln w="57150">
            <a:solidFill>
              <a:srgbClr val="FF000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E2ABA01E-4DDE-59A7-1788-B9B320DFBCE8}"/>
              </a:ext>
            </a:extLst>
          </p:cNvPr>
          <p:cNvSpPr/>
          <p:nvPr/>
        </p:nvSpPr>
        <p:spPr>
          <a:xfrm>
            <a:off x="8795601" y="3509182"/>
            <a:ext cx="377505" cy="35254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pt-PT" dirty="0"/>
          </a:p>
        </p:txBody>
      </p:sp>
      <p:sp>
        <p:nvSpPr>
          <p:cNvPr id="3" name="Rectangle 2">
            <a:extLst>
              <a:ext uri="{FF2B5EF4-FFF2-40B4-BE49-F238E27FC236}">
                <a16:creationId xmlns:a16="http://schemas.microsoft.com/office/drawing/2014/main" id="{762AE3BC-9842-8783-9685-824B1B75F0CC}"/>
              </a:ext>
            </a:extLst>
          </p:cNvPr>
          <p:cNvSpPr/>
          <p:nvPr/>
        </p:nvSpPr>
        <p:spPr>
          <a:xfrm>
            <a:off x="3749040" y="1079988"/>
            <a:ext cx="3483864" cy="288759"/>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11" name="Straight Arrow Connector 10">
            <a:extLst>
              <a:ext uri="{FF2B5EF4-FFF2-40B4-BE49-F238E27FC236}">
                <a16:creationId xmlns:a16="http://schemas.microsoft.com/office/drawing/2014/main" id="{A1FA2956-6DD8-BB3F-A711-487C8B532B43}"/>
              </a:ext>
            </a:extLst>
          </p:cNvPr>
          <p:cNvCxnSpPr>
            <a:cxnSpLocks/>
            <a:stCxn id="13" idx="7"/>
          </p:cNvCxnSpPr>
          <p:nvPr/>
        </p:nvCxnSpPr>
        <p:spPr>
          <a:xfrm flipV="1">
            <a:off x="3105492" y="1177969"/>
            <a:ext cx="734466" cy="234606"/>
          </a:xfrm>
          <a:prstGeom prst="straightConnector1">
            <a:avLst/>
          </a:prstGeom>
          <a:ln w="57150">
            <a:solidFill>
              <a:srgbClr val="00B0F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546B8F3E-6085-AE4E-9EDB-10A81DAD95AB}"/>
              </a:ext>
            </a:extLst>
          </p:cNvPr>
          <p:cNvSpPr/>
          <p:nvPr/>
        </p:nvSpPr>
        <p:spPr>
          <a:xfrm>
            <a:off x="2833780" y="1368747"/>
            <a:ext cx="318330" cy="299277"/>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4</a:t>
            </a:r>
            <a:endParaRPr lang="pt-PT" dirty="0"/>
          </a:p>
        </p:txBody>
      </p:sp>
      <p:sp>
        <p:nvSpPr>
          <p:cNvPr id="33" name="Rectangle 32">
            <a:extLst>
              <a:ext uri="{FF2B5EF4-FFF2-40B4-BE49-F238E27FC236}">
                <a16:creationId xmlns:a16="http://schemas.microsoft.com/office/drawing/2014/main" id="{A6853AEA-808C-7356-D518-A3F55DE2C830}"/>
              </a:ext>
            </a:extLst>
          </p:cNvPr>
          <p:cNvSpPr/>
          <p:nvPr/>
        </p:nvSpPr>
        <p:spPr>
          <a:xfrm>
            <a:off x="8183880" y="1098221"/>
            <a:ext cx="1389888" cy="270526"/>
          </a:xfrm>
          <a:prstGeom prst="rect">
            <a:avLst/>
          </a:prstGeom>
          <a:noFill/>
          <a:ln w="38100">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37" name="Straight Arrow Connector 36">
            <a:extLst>
              <a:ext uri="{FF2B5EF4-FFF2-40B4-BE49-F238E27FC236}">
                <a16:creationId xmlns:a16="http://schemas.microsoft.com/office/drawing/2014/main" id="{CF7A3041-0207-E691-26EF-6488A2421B24}"/>
              </a:ext>
            </a:extLst>
          </p:cNvPr>
          <p:cNvCxnSpPr/>
          <p:nvPr/>
        </p:nvCxnSpPr>
        <p:spPr>
          <a:xfrm flipH="1" flipV="1">
            <a:off x="8871357" y="1293148"/>
            <a:ext cx="620115" cy="374876"/>
          </a:xfrm>
          <a:prstGeom prst="straightConnector1">
            <a:avLst/>
          </a:prstGeom>
          <a:ln w="57150">
            <a:solidFill>
              <a:schemeClr val="bg1">
                <a:lumMod val="85000"/>
                <a:lumOff val="15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C914C8BE-2823-6FAD-FFAF-997379940947}"/>
              </a:ext>
            </a:extLst>
          </p:cNvPr>
          <p:cNvSpPr/>
          <p:nvPr/>
        </p:nvSpPr>
        <p:spPr>
          <a:xfrm>
            <a:off x="9228318" y="1465693"/>
            <a:ext cx="377505" cy="358274"/>
          </a:xfrm>
          <a:prstGeom prst="ellipse">
            <a:avLst/>
          </a:prstGeom>
          <a:solidFill>
            <a:schemeClr val="bg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5</a:t>
            </a:r>
            <a:endParaRPr lang="pt-PT" dirty="0"/>
          </a:p>
        </p:txBody>
      </p:sp>
      <p:pic>
        <p:nvPicPr>
          <p:cNvPr id="4" name="Picture 3" descr="Icon&#10;&#10;Description automatically generated">
            <a:hlinkClick r:id="rId3"/>
            <a:extLst>
              <a:ext uri="{FF2B5EF4-FFF2-40B4-BE49-F238E27FC236}">
                <a16:creationId xmlns:a16="http://schemas.microsoft.com/office/drawing/2014/main" id="{1A071096-2AEF-2808-17B6-A1F6B7234A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63735" y="6359659"/>
            <a:ext cx="455177" cy="455177"/>
          </a:xfrm>
          <a:prstGeom prst="rect">
            <a:avLst/>
          </a:prstGeom>
        </p:spPr>
      </p:pic>
      <p:pic>
        <p:nvPicPr>
          <p:cNvPr id="6" name="Picture 2" descr="Instituto Politécnico da Maia - IPMAIA">
            <a:hlinkClick r:id="rId5"/>
            <a:extLst>
              <a:ext uri="{FF2B5EF4-FFF2-40B4-BE49-F238E27FC236}">
                <a16:creationId xmlns:a16="http://schemas.microsoft.com/office/drawing/2014/main" id="{FCD057D1-2153-C4A6-B7BF-020C7ABF43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376" y="42761"/>
            <a:ext cx="1127824" cy="455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937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Text&#10;&#10;Description automatically generated">
            <a:extLst>
              <a:ext uri="{FF2B5EF4-FFF2-40B4-BE49-F238E27FC236}">
                <a16:creationId xmlns:a16="http://schemas.microsoft.com/office/drawing/2014/main" id="{9F76581A-D815-D124-B5BE-1AB906682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0042" y="812808"/>
            <a:ext cx="2042283" cy="4538405"/>
          </a:xfrm>
          <a:prstGeom prst="rect">
            <a:avLst/>
          </a:prstGeom>
        </p:spPr>
      </p:pic>
      <p:pic>
        <p:nvPicPr>
          <p:cNvPr id="9" name="Picture 8" descr="Graphical user interface, application, website">
            <a:extLst>
              <a:ext uri="{FF2B5EF4-FFF2-40B4-BE49-F238E27FC236}">
                <a16:creationId xmlns:a16="http://schemas.microsoft.com/office/drawing/2014/main" id="{E863C7E0-3694-F7EE-7E98-54B1C4DCAC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004" y="1173482"/>
            <a:ext cx="8223724" cy="3983366"/>
          </a:xfrm>
          <a:prstGeom prst="rect">
            <a:avLst/>
          </a:prstGeom>
        </p:spPr>
      </p:pic>
      <p:sp>
        <p:nvSpPr>
          <p:cNvPr id="2" name="Title 1">
            <a:extLst>
              <a:ext uri="{FF2B5EF4-FFF2-40B4-BE49-F238E27FC236}">
                <a16:creationId xmlns:a16="http://schemas.microsoft.com/office/drawing/2014/main" id="{62CD3BE4-86F1-D89C-35A6-ADEB15C31996}"/>
              </a:ext>
            </a:extLst>
          </p:cNvPr>
          <p:cNvSpPr>
            <a:spLocks noGrp="1"/>
          </p:cNvSpPr>
          <p:nvPr>
            <p:ph type="title"/>
          </p:nvPr>
        </p:nvSpPr>
        <p:spPr>
          <a:xfrm>
            <a:off x="1828799" y="167148"/>
            <a:ext cx="8534400" cy="1107767"/>
          </a:xfrm>
        </p:spPr>
        <p:txBody>
          <a:bodyPr/>
          <a:lstStyle/>
          <a:p>
            <a:pPr algn="ctr"/>
            <a:r>
              <a:rPr lang="en-GB" dirty="0">
                <a:solidFill>
                  <a:schemeClr val="bg1"/>
                </a:solidFill>
              </a:rPr>
              <a:t>Login</a:t>
            </a:r>
            <a:endParaRPr lang="pt-PT" dirty="0">
              <a:solidFill>
                <a:schemeClr val="bg1"/>
              </a:solidFill>
            </a:endParaRPr>
          </a:p>
        </p:txBody>
      </p:sp>
      <p:sp>
        <p:nvSpPr>
          <p:cNvPr id="8" name="TextBox 7">
            <a:extLst>
              <a:ext uri="{FF2B5EF4-FFF2-40B4-BE49-F238E27FC236}">
                <a16:creationId xmlns:a16="http://schemas.microsoft.com/office/drawing/2014/main" id="{401811C5-72C5-52EC-93EE-DFDCDA9158C0}"/>
              </a:ext>
            </a:extLst>
          </p:cNvPr>
          <p:cNvSpPr txBox="1"/>
          <p:nvPr/>
        </p:nvSpPr>
        <p:spPr>
          <a:xfrm>
            <a:off x="484225" y="5307652"/>
            <a:ext cx="10898233" cy="1323439"/>
          </a:xfrm>
          <a:prstGeom prst="rect">
            <a:avLst/>
          </a:prstGeom>
          <a:noFill/>
        </p:spPr>
        <p:txBody>
          <a:bodyPr wrap="square" rtlCol="0">
            <a:spAutoFit/>
          </a:bodyPr>
          <a:lstStyle/>
          <a:p>
            <a:pPr algn="just"/>
            <a:r>
              <a:rPr lang="pt-PT" sz="1600" dirty="0">
                <a:solidFill>
                  <a:schemeClr val="bg1"/>
                </a:solidFill>
              </a:rPr>
              <a:t>Por causa da questão de proteção de dados o </a:t>
            </a:r>
            <a:r>
              <a:rPr lang="pt-PT" sz="1600" dirty="0" err="1">
                <a:solidFill>
                  <a:schemeClr val="bg1"/>
                </a:solidFill>
              </a:rPr>
              <a:t>Reddit</a:t>
            </a:r>
            <a:r>
              <a:rPr lang="pt-PT" sz="1600" dirty="0">
                <a:solidFill>
                  <a:schemeClr val="bg1"/>
                </a:solidFill>
              </a:rPr>
              <a:t> não me deixa tirar printscreens do ecrã de Login na versão móvel, porém, o login também pode ser feito através desta janela em que temos 3 opções por onde </a:t>
            </a:r>
            <a:r>
              <a:rPr lang="pt-PT" sz="1600" dirty="0" err="1">
                <a:solidFill>
                  <a:schemeClr val="bg1"/>
                </a:solidFill>
              </a:rPr>
              <a:t>escolhar</a:t>
            </a:r>
            <a:r>
              <a:rPr lang="pt-PT" sz="1600" dirty="0">
                <a:solidFill>
                  <a:schemeClr val="bg1"/>
                </a:solidFill>
              </a:rPr>
              <a:t> para efetuar o Login. Se comparar-mos estas duas paginas no entanto, podemos ver que são bastantes parecidas em termos de conteúdo, com a maior diferença sendo no Website haver a opção de entrar com o </a:t>
            </a:r>
            <a:r>
              <a:rPr lang="pt-PT" sz="1600" dirty="0" err="1">
                <a:solidFill>
                  <a:schemeClr val="bg1"/>
                </a:solidFill>
              </a:rPr>
              <a:t>Username</a:t>
            </a:r>
            <a:r>
              <a:rPr lang="pt-PT" sz="1600" dirty="0">
                <a:solidFill>
                  <a:schemeClr val="bg1"/>
                </a:solidFill>
              </a:rPr>
              <a:t> enquanto na versão móvel essa opção é trocada pelo Login com o Email.</a:t>
            </a:r>
          </a:p>
        </p:txBody>
      </p:sp>
      <p:pic>
        <p:nvPicPr>
          <p:cNvPr id="3" name="Picture 2" descr="Icon&#10;&#10;Description automatically generated">
            <a:hlinkClick r:id="rId4"/>
            <a:extLst>
              <a:ext uri="{FF2B5EF4-FFF2-40B4-BE49-F238E27FC236}">
                <a16:creationId xmlns:a16="http://schemas.microsoft.com/office/drawing/2014/main" id="{BA594BF3-DC25-4717-2C09-606E5EAB2C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63735" y="6359659"/>
            <a:ext cx="455177" cy="455177"/>
          </a:xfrm>
          <a:prstGeom prst="rect">
            <a:avLst/>
          </a:prstGeom>
        </p:spPr>
      </p:pic>
      <p:pic>
        <p:nvPicPr>
          <p:cNvPr id="4" name="Picture 2" descr="Instituto Politécnico da Maia - IPMAIA">
            <a:hlinkClick r:id="rId6"/>
            <a:extLst>
              <a:ext uri="{FF2B5EF4-FFF2-40B4-BE49-F238E27FC236}">
                <a16:creationId xmlns:a16="http://schemas.microsoft.com/office/drawing/2014/main" id="{97DA4B3D-2C21-F771-27FF-E5C6AA6A111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376" y="42761"/>
            <a:ext cx="1127824" cy="455176"/>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A6656244-3655-C24F-ADEB-B433BC1BC1DC}"/>
              </a:ext>
            </a:extLst>
          </p:cNvPr>
          <p:cNvSpPr/>
          <p:nvPr/>
        </p:nvSpPr>
        <p:spPr>
          <a:xfrm>
            <a:off x="3578942" y="3165165"/>
            <a:ext cx="1632155" cy="77757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PT" dirty="0">
              <a:noFill/>
            </a:endParaRPr>
          </a:p>
        </p:txBody>
      </p:sp>
      <p:sp>
        <p:nvSpPr>
          <p:cNvPr id="19" name="Arrow: Down 18">
            <a:extLst>
              <a:ext uri="{FF2B5EF4-FFF2-40B4-BE49-F238E27FC236}">
                <a16:creationId xmlns:a16="http://schemas.microsoft.com/office/drawing/2014/main" id="{DA960AB4-6DD7-EA27-8945-E51F8E2FE7EF}"/>
              </a:ext>
            </a:extLst>
          </p:cNvPr>
          <p:cNvSpPr/>
          <p:nvPr/>
        </p:nvSpPr>
        <p:spPr>
          <a:xfrm rot="18859600">
            <a:off x="3342968" y="2871019"/>
            <a:ext cx="432619" cy="403123"/>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Rectangle 19">
            <a:extLst>
              <a:ext uri="{FF2B5EF4-FFF2-40B4-BE49-F238E27FC236}">
                <a16:creationId xmlns:a16="http://schemas.microsoft.com/office/drawing/2014/main" id="{9274934F-DE54-5FDC-FE2B-47E8FF9A1222}"/>
              </a:ext>
            </a:extLst>
          </p:cNvPr>
          <p:cNvSpPr/>
          <p:nvPr/>
        </p:nvSpPr>
        <p:spPr>
          <a:xfrm>
            <a:off x="9330813" y="4178710"/>
            <a:ext cx="1941512" cy="3244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7" name="Arrow: Down 26">
            <a:extLst>
              <a:ext uri="{FF2B5EF4-FFF2-40B4-BE49-F238E27FC236}">
                <a16:creationId xmlns:a16="http://schemas.microsoft.com/office/drawing/2014/main" id="{36DDA412-065D-B824-D6BC-F69D139184D2}"/>
              </a:ext>
            </a:extLst>
          </p:cNvPr>
          <p:cNvSpPr/>
          <p:nvPr/>
        </p:nvSpPr>
        <p:spPr>
          <a:xfrm rot="2242675">
            <a:off x="11198943" y="3787680"/>
            <a:ext cx="393290" cy="570271"/>
          </a:xfrm>
          <a:prstGeom prst="downArrow">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899486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text&#10;&#10;Description automatically generated">
            <a:extLst>
              <a:ext uri="{FF2B5EF4-FFF2-40B4-BE49-F238E27FC236}">
                <a16:creationId xmlns:a16="http://schemas.microsoft.com/office/drawing/2014/main" id="{F7952F33-C75F-247F-510C-569642AB17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652" y="1168737"/>
            <a:ext cx="7900134" cy="3983366"/>
          </a:xfrm>
          <a:prstGeom prst="rect">
            <a:avLst/>
          </a:prstGeom>
        </p:spPr>
      </p:pic>
      <p:sp>
        <p:nvSpPr>
          <p:cNvPr id="10" name="Rectangle 9">
            <a:extLst>
              <a:ext uri="{FF2B5EF4-FFF2-40B4-BE49-F238E27FC236}">
                <a16:creationId xmlns:a16="http://schemas.microsoft.com/office/drawing/2014/main" id="{6618BF05-56C2-8C71-9454-B066F5E45B19}"/>
              </a:ext>
            </a:extLst>
          </p:cNvPr>
          <p:cNvSpPr/>
          <p:nvPr/>
        </p:nvSpPr>
        <p:spPr>
          <a:xfrm>
            <a:off x="2320780" y="2042263"/>
            <a:ext cx="2632780" cy="1672898"/>
          </a:xfrm>
          <a:prstGeom prst="rect">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b="1" dirty="0"/>
          </a:p>
        </p:txBody>
      </p:sp>
      <p:cxnSp>
        <p:nvCxnSpPr>
          <p:cNvPr id="11" name="Straight Arrow Connector 10">
            <a:extLst>
              <a:ext uri="{FF2B5EF4-FFF2-40B4-BE49-F238E27FC236}">
                <a16:creationId xmlns:a16="http://schemas.microsoft.com/office/drawing/2014/main" id="{969151B5-303B-4555-01FB-CCF14EB41F9D}"/>
              </a:ext>
            </a:extLst>
          </p:cNvPr>
          <p:cNvCxnSpPr>
            <a:cxnSpLocks/>
          </p:cNvCxnSpPr>
          <p:nvPr/>
        </p:nvCxnSpPr>
        <p:spPr>
          <a:xfrm flipV="1">
            <a:off x="1158837" y="3203540"/>
            <a:ext cx="1289267" cy="205373"/>
          </a:xfrm>
          <a:prstGeom prst="straightConnector1">
            <a:avLst/>
          </a:prstGeom>
          <a:ln w="76200">
            <a:solidFill>
              <a:schemeClr val="accent4">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37E132B2-5E56-A0CF-9B2F-A17AC71C1614}"/>
              </a:ext>
            </a:extLst>
          </p:cNvPr>
          <p:cNvSpPr/>
          <p:nvPr/>
        </p:nvSpPr>
        <p:spPr>
          <a:xfrm>
            <a:off x="896712" y="3220732"/>
            <a:ext cx="417188" cy="392185"/>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endParaRPr lang="pt-PT" dirty="0"/>
          </a:p>
        </p:txBody>
      </p:sp>
      <p:sp>
        <p:nvSpPr>
          <p:cNvPr id="14" name="Rectangle 13">
            <a:extLst>
              <a:ext uri="{FF2B5EF4-FFF2-40B4-BE49-F238E27FC236}">
                <a16:creationId xmlns:a16="http://schemas.microsoft.com/office/drawing/2014/main" id="{C1A185EC-7675-6444-8CE4-A7D2FC703F56}"/>
              </a:ext>
            </a:extLst>
          </p:cNvPr>
          <p:cNvSpPr/>
          <p:nvPr/>
        </p:nvSpPr>
        <p:spPr>
          <a:xfrm>
            <a:off x="5035855" y="1890960"/>
            <a:ext cx="1362457" cy="1222262"/>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17" name="Straight Arrow Connector 16">
            <a:extLst>
              <a:ext uri="{FF2B5EF4-FFF2-40B4-BE49-F238E27FC236}">
                <a16:creationId xmlns:a16="http://schemas.microsoft.com/office/drawing/2014/main" id="{3BCC315B-F62D-48F0-3DAD-26BB87499100}"/>
              </a:ext>
            </a:extLst>
          </p:cNvPr>
          <p:cNvCxnSpPr>
            <a:cxnSpLocks/>
            <a:stCxn id="21" idx="1"/>
          </p:cNvCxnSpPr>
          <p:nvPr/>
        </p:nvCxnSpPr>
        <p:spPr>
          <a:xfrm flipH="1" flipV="1">
            <a:off x="6179226" y="2209411"/>
            <a:ext cx="977127" cy="293267"/>
          </a:xfrm>
          <a:prstGeom prst="straightConnector1">
            <a:avLst/>
          </a:prstGeom>
          <a:ln w="57150">
            <a:solidFill>
              <a:schemeClr val="accent2">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443FF139-EBEF-8C88-A4CF-139DDD18E703}"/>
              </a:ext>
            </a:extLst>
          </p:cNvPr>
          <p:cNvSpPr/>
          <p:nvPr/>
        </p:nvSpPr>
        <p:spPr>
          <a:xfrm>
            <a:off x="7104077" y="2454003"/>
            <a:ext cx="356961" cy="332372"/>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22" name="Rectangle 21">
            <a:extLst>
              <a:ext uri="{FF2B5EF4-FFF2-40B4-BE49-F238E27FC236}">
                <a16:creationId xmlns:a16="http://schemas.microsoft.com/office/drawing/2014/main" id="{D2DE6E4E-6B4F-F743-E2E7-7D243AED6646}"/>
              </a:ext>
            </a:extLst>
          </p:cNvPr>
          <p:cNvSpPr/>
          <p:nvPr/>
        </p:nvSpPr>
        <p:spPr>
          <a:xfrm>
            <a:off x="5035855" y="3143956"/>
            <a:ext cx="1362457" cy="15409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23" name="Straight Arrow Connector 22">
            <a:extLst>
              <a:ext uri="{FF2B5EF4-FFF2-40B4-BE49-F238E27FC236}">
                <a16:creationId xmlns:a16="http://schemas.microsoft.com/office/drawing/2014/main" id="{9CC1B23A-0E37-D7C8-9426-D4FB8CAA347E}"/>
              </a:ext>
            </a:extLst>
          </p:cNvPr>
          <p:cNvCxnSpPr>
            <a:cxnSpLocks/>
          </p:cNvCxnSpPr>
          <p:nvPr/>
        </p:nvCxnSpPr>
        <p:spPr>
          <a:xfrm flipH="1" flipV="1">
            <a:off x="6325160" y="3612917"/>
            <a:ext cx="778917" cy="102244"/>
          </a:xfrm>
          <a:prstGeom prst="straightConnector1">
            <a:avLst/>
          </a:prstGeom>
          <a:ln w="57150">
            <a:solidFill>
              <a:srgbClr val="FF000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A91F514C-46B3-826E-0CA4-1A2A963E8E95}"/>
              </a:ext>
            </a:extLst>
          </p:cNvPr>
          <p:cNvSpPr/>
          <p:nvPr/>
        </p:nvSpPr>
        <p:spPr>
          <a:xfrm>
            <a:off x="7028321" y="3612917"/>
            <a:ext cx="377505" cy="35254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pt-PT" dirty="0"/>
          </a:p>
        </p:txBody>
      </p:sp>
      <p:sp>
        <p:nvSpPr>
          <p:cNvPr id="26" name="Rectangle 25">
            <a:extLst>
              <a:ext uri="{FF2B5EF4-FFF2-40B4-BE49-F238E27FC236}">
                <a16:creationId xmlns:a16="http://schemas.microsoft.com/office/drawing/2014/main" id="{BCEF3F57-8D7F-58E6-8D14-9A872B7B47D6}"/>
              </a:ext>
            </a:extLst>
          </p:cNvPr>
          <p:cNvSpPr/>
          <p:nvPr/>
        </p:nvSpPr>
        <p:spPr>
          <a:xfrm>
            <a:off x="1981760" y="1138003"/>
            <a:ext cx="3483864" cy="288759"/>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29" name="Straight Arrow Connector 28">
            <a:extLst>
              <a:ext uri="{FF2B5EF4-FFF2-40B4-BE49-F238E27FC236}">
                <a16:creationId xmlns:a16="http://schemas.microsoft.com/office/drawing/2014/main" id="{F27B9CDA-279E-DBE8-C297-5EC2D6493A3E}"/>
              </a:ext>
            </a:extLst>
          </p:cNvPr>
          <p:cNvCxnSpPr>
            <a:cxnSpLocks/>
          </p:cNvCxnSpPr>
          <p:nvPr/>
        </p:nvCxnSpPr>
        <p:spPr>
          <a:xfrm flipV="1">
            <a:off x="1459356" y="1282382"/>
            <a:ext cx="650420" cy="272123"/>
          </a:xfrm>
          <a:prstGeom prst="straightConnector1">
            <a:avLst/>
          </a:prstGeom>
          <a:ln w="57150">
            <a:solidFill>
              <a:srgbClr val="00B0F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650EBD53-947E-B4ED-F512-60EB28D48FB0}"/>
              </a:ext>
            </a:extLst>
          </p:cNvPr>
          <p:cNvSpPr/>
          <p:nvPr/>
        </p:nvSpPr>
        <p:spPr>
          <a:xfrm>
            <a:off x="1223187" y="1437757"/>
            <a:ext cx="318330" cy="299277"/>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4</a:t>
            </a:r>
            <a:endParaRPr lang="pt-PT" dirty="0"/>
          </a:p>
        </p:txBody>
      </p:sp>
      <p:sp>
        <p:nvSpPr>
          <p:cNvPr id="36" name="Rectangle 35">
            <a:extLst>
              <a:ext uri="{FF2B5EF4-FFF2-40B4-BE49-F238E27FC236}">
                <a16:creationId xmlns:a16="http://schemas.microsoft.com/office/drawing/2014/main" id="{6D7ED6CC-132E-8A85-9582-4F32444761F2}"/>
              </a:ext>
            </a:extLst>
          </p:cNvPr>
          <p:cNvSpPr/>
          <p:nvPr/>
        </p:nvSpPr>
        <p:spPr>
          <a:xfrm>
            <a:off x="6288583" y="1163469"/>
            <a:ext cx="401219" cy="263293"/>
          </a:xfrm>
          <a:prstGeom prst="rect">
            <a:avLst/>
          </a:prstGeom>
          <a:no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cxnSp>
        <p:nvCxnSpPr>
          <p:cNvPr id="37" name="Straight Arrow Connector 36">
            <a:extLst>
              <a:ext uri="{FF2B5EF4-FFF2-40B4-BE49-F238E27FC236}">
                <a16:creationId xmlns:a16="http://schemas.microsoft.com/office/drawing/2014/main" id="{9F5E26DD-E4A6-CD4D-0D4F-03AFAB667C47}"/>
              </a:ext>
            </a:extLst>
          </p:cNvPr>
          <p:cNvCxnSpPr>
            <a:cxnSpLocks/>
          </p:cNvCxnSpPr>
          <p:nvPr/>
        </p:nvCxnSpPr>
        <p:spPr>
          <a:xfrm flipH="1" flipV="1">
            <a:off x="6650103" y="1396884"/>
            <a:ext cx="650420" cy="465864"/>
          </a:xfrm>
          <a:prstGeom prst="straightConnector1">
            <a:avLst/>
          </a:prstGeom>
          <a:ln w="57150">
            <a:solidFill>
              <a:schemeClr val="tx1">
                <a:lumMod val="50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8E7F56EE-0068-5573-14C3-B433F4DA14A6}"/>
              </a:ext>
            </a:extLst>
          </p:cNvPr>
          <p:cNvSpPr/>
          <p:nvPr/>
        </p:nvSpPr>
        <p:spPr>
          <a:xfrm>
            <a:off x="7147580" y="1772866"/>
            <a:ext cx="377505" cy="358274"/>
          </a:xfrm>
          <a:prstGeom prst="ellipse">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5</a:t>
            </a:r>
            <a:endParaRPr lang="pt-PT" dirty="0"/>
          </a:p>
        </p:txBody>
      </p:sp>
      <p:sp>
        <p:nvSpPr>
          <p:cNvPr id="39" name="Rectangle 38">
            <a:extLst>
              <a:ext uri="{FF2B5EF4-FFF2-40B4-BE49-F238E27FC236}">
                <a16:creationId xmlns:a16="http://schemas.microsoft.com/office/drawing/2014/main" id="{E63631E4-CDA1-82E5-E9D6-F17381F585C5}"/>
              </a:ext>
            </a:extLst>
          </p:cNvPr>
          <p:cNvSpPr/>
          <p:nvPr/>
        </p:nvSpPr>
        <p:spPr>
          <a:xfrm>
            <a:off x="2343823" y="1479122"/>
            <a:ext cx="2632780" cy="211173"/>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 name="Title 1">
            <a:extLst>
              <a:ext uri="{FF2B5EF4-FFF2-40B4-BE49-F238E27FC236}">
                <a16:creationId xmlns:a16="http://schemas.microsoft.com/office/drawing/2014/main" id="{62CD3BE4-86F1-D89C-35A6-ADEB15C31996}"/>
              </a:ext>
            </a:extLst>
          </p:cNvPr>
          <p:cNvSpPr>
            <a:spLocks noGrp="1"/>
          </p:cNvSpPr>
          <p:nvPr>
            <p:ph type="title"/>
          </p:nvPr>
        </p:nvSpPr>
        <p:spPr>
          <a:xfrm>
            <a:off x="1828799" y="167148"/>
            <a:ext cx="8534400" cy="1107767"/>
          </a:xfrm>
        </p:spPr>
        <p:txBody>
          <a:bodyPr/>
          <a:lstStyle/>
          <a:p>
            <a:pPr algn="ctr"/>
            <a:r>
              <a:rPr lang="en-GB" dirty="0" err="1">
                <a:solidFill>
                  <a:schemeClr val="bg1"/>
                </a:solidFill>
              </a:rPr>
              <a:t>Página</a:t>
            </a:r>
            <a:r>
              <a:rPr lang="en-GB" dirty="0">
                <a:solidFill>
                  <a:schemeClr val="bg1"/>
                </a:solidFill>
              </a:rPr>
              <a:t> </a:t>
            </a:r>
            <a:r>
              <a:rPr lang="en-GB" dirty="0" err="1">
                <a:solidFill>
                  <a:schemeClr val="bg1"/>
                </a:solidFill>
              </a:rPr>
              <a:t>inicial</a:t>
            </a:r>
            <a:endParaRPr lang="pt-PT" dirty="0">
              <a:solidFill>
                <a:schemeClr val="bg1"/>
              </a:solidFill>
            </a:endParaRPr>
          </a:p>
        </p:txBody>
      </p:sp>
      <p:pic>
        <p:nvPicPr>
          <p:cNvPr id="7" name="Picture 6">
            <a:extLst>
              <a:ext uri="{FF2B5EF4-FFF2-40B4-BE49-F238E27FC236}">
                <a16:creationId xmlns:a16="http://schemas.microsoft.com/office/drawing/2014/main" id="{3F086C56-7DBA-D0DC-01A2-CBA733A878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7887" y="812809"/>
            <a:ext cx="2094649" cy="4538405"/>
          </a:xfrm>
          <a:prstGeom prst="rect">
            <a:avLst/>
          </a:prstGeom>
        </p:spPr>
      </p:pic>
      <p:sp>
        <p:nvSpPr>
          <p:cNvPr id="8" name="TextBox 7">
            <a:extLst>
              <a:ext uri="{FF2B5EF4-FFF2-40B4-BE49-F238E27FC236}">
                <a16:creationId xmlns:a16="http://schemas.microsoft.com/office/drawing/2014/main" id="{401811C5-72C5-52EC-93EE-DFDCDA9158C0}"/>
              </a:ext>
            </a:extLst>
          </p:cNvPr>
          <p:cNvSpPr txBox="1"/>
          <p:nvPr/>
        </p:nvSpPr>
        <p:spPr>
          <a:xfrm>
            <a:off x="463480" y="5124377"/>
            <a:ext cx="10898233" cy="1754326"/>
          </a:xfrm>
          <a:prstGeom prst="rect">
            <a:avLst/>
          </a:prstGeom>
          <a:noFill/>
        </p:spPr>
        <p:txBody>
          <a:bodyPr wrap="square" rtlCol="0">
            <a:spAutoFit/>
          </a:bodyPr>
          <a:lstStyle/>
          <a:p>
            <a:r>
              <a:rPr lang="pt-PT" dirty="0">
                <a:solidFill>
                  <a:schemeClr val="bg1"/>
                </a:solidFill>
              </a:rPr>
              <a:t>1 – </a:t>
            </a:r>
            <a:r>
              <a:rPr lang="pt-PT" dirty="0" err="1">
                <a:solidFill>
                  <a:schemeClr val="bg1"/>
                </a:solidFill>
              </a:rPr>
              <a:t>Posts</a:t>
            </a:r>
            <a:r>
              <a:rPr lang="pt-PT" dirty="0">
                <a:solidFill>
                  <a:schemeClr val="bg1"/>
                </a:solidFill>
              </a:rPr>
              <a:t> que o </a:t>
            </a:r>
            <a:r>
              <a:rPr lang="pt-PT" dirty="0" err="1">
                <a:solidFill>
                  <a:schemeClr val="bg1"/>
                </a:solidFill>
              </a:rPr>
              <a:t>Reddit</a:t>
            </a:r>
            <a:r>
              <a:rPr lang="pt-PT" dirty="0">
                <a:solidFill>
                  <a:schemeClr val="bg1"/>
                </a:solidFill>
              </a:rPr>
              <a:t> acha relevantes ao Utilizador</a:t>
            </a:r>
          </a:p>
          <a:p>
            <a:r>
              <a:rPr lang="pt-PT" dirty="0">
                <a:solidFill>
                  <a:schemeClr val="bg1"/>
                </a:solidFill>
              </a:rPr>
              <a:t>2 – Criação de </a:t>
            </a:r>
            <a:r>
              <a:rPr lang="pt-PT" dirty="0" err="1">
                <a:solidFill>
                  <a:schemeClr val="bg1"/>
                </a:solidFill>
              </a:rPr>
              <a:t>Posts</a:t>
            </a:r>
            <a:endParaRPr lang="pt-PT" dirty="0">
              <a:solidFill>
                <a:schemeClr val="bg1"/>
              </a:solidFill>
            </a:endParaRPr>
          </a:p>
          <a:p>
            <a:r>
              <a:rPr lang="pt-PT" dirty="0">
                <a:solidFill>
                  <a:schemeClr val="bg1"/>
                </a:solidFill>
              </a:rPr>
              <a:t>3 – </a:t>
            </a:r>
            <a:r>
              <a:rPr lang="pt-PT" dirty="0" err="1">
                <a:solidFill>
                  <a:schemeClr val="bg1"/>
                </a:solidFill>
              </a:rPr>
              <a:t>Posts</a:t>
            </a:r>
            <a:r>
              <a:rPr lang="pt-PT" dirty="0">
                <a:solidFill>
                  <a:schemeClr val="bg1"/>
                </a:solidFill>
              </a:rPr>
              <a:t> recentes que o </a:t>
            </a:r>
            <a:r>
              <a:rPr lang="pt-PT" dirty="0" err="1">
                <a:solidFill>
                  <a:schemeClr val="bg1"/>
                </a:solidFill>
              </a:rPr>
              <a:t>Reddit</a:t>
            </a:r>
            <a:r>
              <a:rPr lang="pt-PT" dirty="0">
                <a:solidFill>
                  <a:schemeClr val="bg1"/>
                </a:solidFill>
              </a:rPr>
              <a:t> acha que escaparam ao Utilizador </a:t>
            </a:r>
            <a:br>
              <a:rPr lang="pt-PT" dirty="0">
                <a:solidFill>
                  <a:schemeClr val="bg1"/>
                </a:solidFill>
              </a:rPr>
            </a:br>
            <a:r>
              <a:rPr lang="pt-PT" dirty="0">
                <a:solidFill>
                  <a:schemeClr val="bg1"/>
                </a:solidFill>
              </a:rPr>
              <a:t>4 – Barra de pesquisas, tanto de comunidades como de </a:t>
            </a:r>
            <a:r>
              <a:rPr lang="pt-PT" dirty="0" err="1">
                <a:solidFill>
                  <a:schemeClr val="bg1"/>
                </a:solidFill>
              </a:rPr>
              <a:t>posts</a:t>
            </a:r>
            <a:r>
              <a:rPr lang="pt-PT" dirty="0">
                <a:solidFill>
                  <a:schemeClr val="bg1"/>
                </a:solidFill>
              </a:rPr>
              <a:t> </a:t>
            </a:r>
            <a:r>
              <a:rPr lang="pt-PT" dirty="0" err="1">
                <a:solidFill>
                  <a:schemeClr val="bg1"/>
                </a:solidFill>
              </a:rPr>
              <a:t>especificos</a:t>
            </a:r>
            <a:endParaRPr lang="pt-PT" dirty="0">
              <a:solidFill>
                <a:schemeClr val="bg1"/>
              </a:solidFill>
            </a:endParaRPr>
          </a:p>
          <a:p>
            <a:r>
              <a:rPr lang="pt-PT" dirty="0">
                <a:solidFill>
                  <a:schemeClr val="bg1"/>
                </a:solidFill>
              </a:rPr>
              <a:t>5 – Chat e Notificações</a:t>
            </a:r>
          </a:p>
          <a:p>
            <a:r>
              <a:rPr lang="pt-PT" dirty="0">
                <a:solidFill>
                  <a:schemeClr val="bg1"/>
                </a:solidFill>
              </a:rPr>
              <a:t>6 – Perfil e Definições</a:t>
            </a:r>
          </a:p>
        </p:txBody>
      </p:sp>
      <p:sp>
        <p:nvSpPr>
          <p:cNvPr id="28" name="Rectangle 27">
            <a:extLst>
              <a:ext uri="{FF2B5EF4-FFF2-40B4-BE49-F238E27FC236}">
                <a16:creationId xmlns:a16="http://schemas.microsoft.com/office/drawing/2014/main" id="{49405F0F-DBF5-8667-13CF-113FA6306DCF}"/>
              </a:ext>
            </a:extLst>
          </p:cNvPr>
          <p:cNvSpPr/>
          <p:nvPr/>
        </p:nvSpPr>
        <p:spPr>
          <a:xfrm>
            <a:off x="9197887" y="1274915"/>
            <a:ext cx="2094649" cy="3540366"/>
          </a:xfrm>
          <a:prstGeom prst="rect">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30" name="Straight Arrow Connector 29">
            <a:extLst>
              <a:ext uri="{FF2B5EF4-FFF2-40B4-BE49-F238E27FC236}">
                <a16:creationId xmlns:a16="http://schemas.microsoft.com/office/drawing/2014/main" id="{BA303045-B54D-FC8D-41E2-F679271CAB8D}"/>
              </a:ext>
            </a:extLst>
          </p:cNvPr>
          <p:cNvCxnSpPr/>
          <p:nvPr/>
        </p:nvCxnSpPr>
        <p:spPr>
          <a:xfrm flipH="1" flipV="1">
            <a:off x="11132191" y="1938368"/>
            <a:ext cx="385893" cy="352546"/>
          </a:xfrm>
          <a:prstGeom prst="straightConnector1">
            <a:avLst/>
          </a:prstGeom>
          <a:ln w="57150">
            <a:solidFill>
              <a:schemeClr val="accent4">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8D7A5221-3135-660D-2634-CCE5C8068CB4}"/>
              </a:ext>
            </a:extLst>
          </p:cNvPr>
          <p:cNvSpPr/>
          <p:nvPr/>
        </p:nvSpPr>
        <p:spPr>
          <a:xfrm>
            <a:off x="11427455" y="2189759"/>
            <a:ext cx="385893" cy="352546"/>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endParaRPr lang="pt-PT" dirty="0"/>
          </a:p>
        </p:txBody>
      </p:sp>
      <p:sp>
        <p:nvSpPr>
          <p:cNvPr id="32" name="Rectangle 31">
            <a:extLst>
              <a:ext uri="{FF2B5EF4-FFF2-40B4-BE49-F238E27FC236}">
                <a16:creationId xmlns:a16="http://schemas.microsoft.com/office/drawing/2014/main" id="{3ECD266A-873E-BF25-9DC4-4DFC52D3FF5A}"/>
              </a:ext>
            </a:extLst>
          </p:cNvPr>
          <p:cNvSpPr/>
          <p:nvPr/>
        </p:nvSpPr>
        <p:spPr>
          <a:xfrm>
            <a:off x="10067543" y="4850811"/>
            <a:ext cx="365761" cy="205821"/>
          </a:xfrm>
          <a:prstGeom prst="rect">
            <a:avLst/>
          </a:prstGeom>
          <a:no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34" name="Straight Arrow Connector 33">
            <a:extLst>
              <a:ext uri="{FF2B5EF4-FFF2-40B4-BE49-F238E27FC236}">
                <a16:creationId xmlns:a16="http://schemas.microsoft.com/office/drawing/2014/main" id="{8A3AAFAE-6FFE-7BEA-5D9D-4CF8FEBD83E1}"/>
              </a:ext>
            </a:extLst>
          </p:cNvPr>
          <p:cNvCxnSpPr>
            <a:cxnSpLocks/>
            <a:stCxn id="35" idx="0"/>
          </p:cNvCxnSpPr>
          <p:nvPr/>
        </p:nvCxnSpPr>
        <p:spPr>
          <a:xfrm flipV="1">
            <a:off x="10200828" y="5002129"/>
            <a:ext cx="0" cy="437246"/>
          </a:xfrm>
          <a:prstGeom prst="straightConnector1">
            <a:avLst/>
          </a:prstGeom>
          <a:ln w="57150">
            <a:solidFill>
              <a:schemeClr val="accent2">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C1B1A28C-3EE9-C5DF-0EC1-E91C883D0EF2}"/>
              </a:ext>
            </a:extLst>
          </p:cNvPr>
          <p:cNvSpPr/>
          <p:nvPr/>
        </p:nvSpPr>
        <p:spPr>
          <a:xfrm>
            <a:off x="10004959" y="5439375"/>
            <a:ext cx="391737" cy="351337"/>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pic>
        <p:nvPicPr>
          <p:cNvPr id="3" name="Picture 2" descr="Icon&#10;&#10;Description automatically generated">
            <a:hlinkClick r:id="rId4"/>
            <a:extLst>
              <a:ext uri="{FF2B5EF4-FFF2-40B4-BE49-F238E27FC236}">
                <a16:creationId xmlns:a16="http://schemas.microsoft.com/office/drawing/2014/main" id="{BA594BF3-DC25-4717-2C09-606E5EAB2C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63735" y="6359659"/>
            <a:ext cx="455177" cy="455177"/>
          </a:xfrm>
          <a:prstGeom prst="rect">
            <a:avLst/>
          </a:prstGeom>
        </p:spPr>
      </p:pic>
      <p:pic>
        <p:nvPicPr>
          <p:cNvPr id="4" name="Picture 2" descr="Instituto Politécnico da Maia - IPMAIA">
            <a:hlinkClick r:id="rId6"/>
            <a:extLst>
              <a:ext uri="{FF2B5EF4-FFF2-40B4-BE49-F238E27FC236}">
                <a16:creationId xmlns:a16="http://schemas.microsoft.com/office/drawing/2014/main" id="{97DA4B3D-2C21-F771-27FF-E5C6AA6A111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376" y="42761"/>
            <a:ext cx="1127824" cy="455176"/>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53">
            <a:extLst>
              <a:ext uri="{FF2B5EF4-FFF2-40B4-BE49-F238E27FC236}">
                <a16:creationId xmlns:a16="http://schemas.microsoft.com/office/drawing/2014/main" id="{AFB0087E-F648-2494-71B5-0B4FA39B2D71}"/>
              </a:ext>
            </a:extLst>
          </p:cNvPr>
          <p:cNvSpPr/>
          <p:nvPr/>
        </p:nvSpPr>
        <p:spPr>
          <a:xfrm>
            <a:off x="7331128" y="1163470"/>
            <a:ext cx="507415" cy="233414"/>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55" name="Straight Arrow Connector 54">
            <a:extLst>
              <a:ext uri="{FF2B5EF4-FFF2-40B4-BE49-F238E27FC236}">
                <a16:creationId xmlns:a16="http://schemas.microsoft.com/office/drawing/2014/main" id="{453455F3-9C6E-E5DE-3393-3177FC811C79}"/>
              </a:ext>
            </a:extLst>
          </p:cNvPr>
          <p:cNvCxnSpPr>
            <a:cxnSpLocks/>
          </p:cNvCxnSpPr>
          <p:nvPr/>
        </p:nvCxnSpPr>
        <p:spPr>
          <a:xfrm flipH="1" flipV="1">
            <a:off x="7776139" y="1359986"/>
            <a:ext cx="169178" cy="354427"/>
          </a:xfrm>
          <a:prstGeom prst="straightConnector1">
            <a:avLst/>
          </a:prstGeom>
          <a:ln w="57150">
            <a:solidFill>
              <a:srgbClr val="FFFF0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612B2F44-EDC5-4B89-5F24-5A73E4C8722D}"/>
              </a:ext>
            </a:extLst>
          </p:cNvPr>
          <p:cNvSpPr/>
          <p:nvPr/>
        </p:nvSpPr>
        <p:spPr>
          <a:xfrm>
            <a:off x="7800817" y="1666375"/>
            <a:ext cx="377505" cy="358274"/>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6</a:t>
            </a:r>
          </a:p>
        </p:txBody>
      </p:sp>
      <p:sp>
        <p:nvSpPr>
          <p:cNvPr id="65" name="Rectangle 64">
            <a:extLst>
              <a:ext uri="{FF2B5EF4-FFF2-40B4-BE49-F238E27FC236}">
                <a16:creationId xmlns:a16="http://schemas.microsoft.com/office/drawing/2014/main" id="{2F7A4494-E266-31F6-F4A9-344FB7CCF106}"/>
              </a:ext>
            </a:extLst>
          </p:cNvPr>
          <p:cNvSpPr/>
          <p:nvPr/>
        </p:nvSpPr>
        <p:spPr>
          <a:xfrm>
            <a:off x="10808208" y="990362"/>
            <a:ext cx="228600" cy="230736"/>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6" name="Oval 65">
            <a:extLst>
              <a:ext uri="{FF2B5EF4-FFF2-40B4-BE49-F238E27FC236}">
                <a16:creationId xmlns:a16="http://schemas.microsoft.com/office/drawing/2014/main" id="{07D1417C-4E6B-BA25-BDE8-600DFE5D0AA2}"/>
              </a:ext>
            </a:extLst>
          </p:cNvPr>
          <p:cNvSpPr/>
          <p:nvPr/>
        </p:nvSpPr>
        <p:spPr>
          <a:xfrm>
            <a:off x="10114974" y="293783"/>
            <a:ext cx="318330" cy="299277"/>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4</a:t>
            </a:r>
            <a:endParaRPr lang="pt-PT" dirty="0"/>
          </a:p>
        </p:txBody>
      </p:sp>
      <p:cxnSp>
        <p:nvCxnSpPr>
          <p:cNvPr id="67" name="Straight Arrow Connector 66">
            <a:extLst>
              <a:ext uri="{FF2B5EF4-FFF2-40B4-BE49-F238E27FC236}">
                <a16:creationId xmlns:a16="http://schemas.microsoft.com/office/drawing/2014/main" id="{93F98603-EE1B-C8F9-E107-BD091D22770D}"/>
              </a:ext>
            </a:extLst>
          </p:cNvPr>
          <p:cNvCxnSpPr>
            <a:cxnSpLocks/>
            <a:stCxn id="66" idx="5"/>
          </p:cNvCxnSpPr>
          <p:nvPr/>
        </p:nvCxnSpPr>
        <p:spPr>
          <a:xfrm>
            <a:off x="10386686" y="549232"/>
            <a:ext cx="563254" cy="416587"/>
          </a:xfrm>
          <a:prstGeom prst="straightConnector1">
            <a:avLst/>
          </a:prstGeom>
          <a:ln w="57150">
            <a:solidFill>
              <a:srgbClr val="00B0F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44A877A1-9196-3D52-216A-F16F8776C1D3}"/>
              </a:ext>
            </a:extLst>
          </p:cNvPr>
          <p:cNvSpPr/>
          <p:nvPr/>
        </p:nvSpPr>
        <p:spPr>
          <a:xfrm>
            <a:off x="10470115" y="4842254"/>
            <a:ext cx="822420" cy="263293"/>
          </a:xfrm>
          <a:prstGeom prst="rect">
            <a:avLst/>
          </a:prstGeom>
          <a:no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cxnSp>
        <p:nvCxnSpPr>
          <p:cNvPr id="72" name="Straight Arrow Connector 71">
            <a:extLst>
              <a:ext uri="{FF2B5EF4-FFF2-40B4-BE49-F238E27FC236}">
                <a16:creationId xmlns:a16="http://schemas.microsoft.com/office/drawing/2014/main" id="{52AD401C-3093-7A38-7B48-18AF3CBBF4DF}"/>
              </a:ext>
            </a:extLst>
          </p:cNvPr>
          <p:cNvCxnSpPr>
            <a:cxnSpLocks/>
          </p:cNvCxnSpPr>
          <p:nvPr/>
        </p:nvCxnSpPr>
        <p:spPr>
          <a:xfrm flipH="1" flipV="1">
            <a:off x="10795059" y="5075669"/>
            <a:ext cx="650420" cy="465864"/>
          </a:xfrm>
          <a:prstGeom prst="straightConnector1">
            <a:avLst/>
          </a:prstGeom>
          <a:ln w="57150">
            <a:solidFill>
              <a:schemeClr val="tx1">
                <a:lumMod val="50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F7F137EA-F0B5-D440-4E42-3592B65AE744}"/>
              </a:ext>
            </a:extLst>
          </p:cNvPr>
          <p:cNvSpPr/>
          <p:nvPr/>
        </p:nvSpPr>
        <p:spPr>
          <a:xfrm>
            <a:off x="11292536" y="5451651"/>
            <a:ext cx="377505" cy="358274"/>
          </a:xfrm>
          <a:prstGeom prst="ellipse">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5</a:t>
            </a:r>
            <a:endParaRPr lang="pt-PT" dirty="0"/>
          </a:p>
        </p:txBody>
      </p:sp>
      <p:sp>
        <p:nvSpPr>
          <p:cNvPr id="75" name="Rectangle 74">
            <a:extLst>
              <a:ext uri="{FF2B5EF4-FFF2-40B4-BE49-F238E27FC236}">
                <a16:creationId xmlns:a16="http://schemas.microsoft.com/office/drawing/2014/main" id="{17E3EE9A-5880-9111-C9E9-A49DD13E6618}"/>
              </a:ext>
            </a:extLst>
          </p:cNvPr>
          <p:cNvSpPr/>
          <p:nvPr/>
        </p:nvSpPr>
        <p:spPr>
          <a:xfrm>
            <a:off x="11048395" y="996253"/>
            <a:ext cx="228601" cy="230736"/>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76" name="Straight Arrow Connector 75">
            <a:extLst>
              <a:ext uri="{FF2B5EF4-FFF2-40B4-BE49-F238E27FC236}">
                <a16:creationId xmlns:a16="http://schemas.microsoft.com/office/drawing/2014/main" id="{205C477A-95FC-05E9-F1A9-434886A60484}"/>
              </a:ext>
            </a:extLst>
          </p:cNvPr>
          <p:cNvCxnSpPr>
            <a:cxnSpLocks/>
            <a:stCxn id="77" idx="2"/>
            <a:endCxn id="75" idx="2"/>
          </p:cNvCxnSpPr>
          <p:nvPr/>
        </p:nvCxnSpPr>
        <p:spPr>
          <a:xfrm flipH="1" flipV="1">
            <a:off x="11162696" y="1226989"/>
            <a:ext cx="439524" cy="68126"/>
          </a:xfrm>
          <a:prstGeom prst="straightConnector1">
            <a:avLst/>
          </a:prstGeom>
          <a:ln w="57150">
            <a:solidFill>
              <a:srgbClr val="FFFF0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F4CB7796-B9C9-55CF-5864-7A42E97C2FCA}"/>
              </a:ext>
            </a:extLst>
          </p:cNvPr>
          <p:cNvSpPr/>
          <p:nvPr/>
        </p:nvSpPr>
        <p:spPr>
          <a:xfrm>
            <a:off x="11602220" y="1115978"/>
            <a:ext cx="377505" cy="358274"/>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6</a:t>
            </a:r>
          </a:p>
        </p:txBody>
      </p:sp>
    </p:spTree>
    <p:extLst>
      <p:ext uri="{BB962C8B-B14F-4D97-AF65-F5344CB8AC3E}">
        <p14:creationId xmlns:p14="http://schemas.microsoft.com/office/powerpoint/2010/main" val="1069199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text&#10;&#10;Description automatically generated">
            <a:extLst>
              <a:ext uri="{FF2B5EF4-FFF2-40B4-BE49-F238E27FC236}">
                <a16:creationId xmlns:a16="http://schemas.microsoft.com/office/drawing/2014/main" id="{F7952F33-C75F-247F-510C-569642AB17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652" y="1168737"/>
            <a:ext cx="7900134" cy="3983366"/>
          </a:xfrm>
          <a:prstGeom prst="rect">
            <a:avLst/>
          </a:prstGeom>
        </p:spPr>
      </p:pic>
      <p:sp>
        <p:nvSpPr>
          <p:cNvPr id="10" name="Rectangle 9">
            <a:extLst>
              <a:ext uri="{FF2B5EF4-FFF2-40B4-BE49-F238E27FC236}">
                <a16:creationId xmlns:a16="http://schemas.microsoft.com/office/drawing/2014/main" id="{6618BF05-56C2-8C71-9454-B066F5E45B19}"/>
              </a:ext>
            </a:extLst>
          </p:cNvPr>
          <p:cNvSpPr/>
          <p:nvPr/>
        </p:nvSpPr>
        <p:spPr>
          <a:xfrm>
            <a:off x="2320780" y="2042263"/>
            <a:ext cx="2632780" cy="1672898"/>
          </a:xfrm>
          <a:prstGeom prst="rect">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b="1" dirty="0"/>
          </a:p>
        </p:txBody>
      </p:sp>
      <p:cxnSp>
        <p:nvCxnSpPr>
          <p:cNvPr id="11" name="Straight Arrow Connector 10">
            <a:extLst>
              <a:ext uri="{FF2B5EF4-FFF2-40B4-BE49-F238E27FC236}">
                <a16:creationId xmlns:a16="http://schemas.microsoft.com/office/drawing/2014/main" id="{969151B5-303B-4555-01FB-CCF14EB41F9D}"/>
              </a:ext>
            </a:extLst>
          </p:cNvPr>
          <p:cNvCxnSpPr>
            <a:cxnSpLocks/>
          </p:cNvCxnSpPr>
          <p:nvPr/>
        </p:nvCxnSpPr>
        <p:spPr>
          <a:xfrm flipV="1">
            <a:off x="1158837" y="3203540"/>
            <a:ext cx="1289267" cy="205373"/>
          </a:xfrm>
          <a:prstGeom prst="straightConnector1">
            <a:avLst/>
          </a:prstGeom>
          <a:ln w="76200">
            <a:solidFill>
              <a:schemeClr val="accent4">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37E132B2-5E56-A0CF-9B2F-A17AC71C1614}"/>
              </a:ext>
            </a:extLst>
          </p:cNvPr>
          <p:cNvSpPr/>
          <p:nvPr/>
        </p:nvSpPr>
        <p:spPr>
          <a:xfrm>
            <a:off x="896712" y="3220732"/>
            <a:ext cx="417188" cy="392185"/>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endParaRPr lang="pt-PT" dirty="0"/>
          </a:p>
        </p:txBody>
      </p:sp>
      <p:sp>
        <p:nvSpPr>
          <p:cNvPr id="14" name="Rectangle 13">
            <a:extLst>
              <a:ext uri="{FF2B5EF4-FFF2-40B4-BE49-F238E27FC236}">
                <a16:creationId xmlns:a16="http://schemas.microsoft.com/office/drawing/2014/main" id="{C1A185EC-7675-6444-8CE4-A7D2FC703F56}"/>
              </a:ext>
            </a:extLst>
          </p:cNvPr>
          <p:cNvSpPr/>
          <p:nvPr/>
        </p:nvSpPr>
        <p:spPr>
          <a:xfrm>
            <a:off x="5035855" y="1890960"/>
            <a:ext cx="1362457" cy="1222262"/>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17" name="Straight Arrow Connector 16">
            <a:extLst>
              <a:ext uri="{FF2B5EF4-FFF2-40B4-BE49-F238E27FC236}">
                <a16:creationId xmlns:a16="http://schemas.microsoft.com/office/drawing/2014/main" id="{3BCC315B-F62D-48F0-3DAD-26BB87499100}"/>
              </a:ext>
            </a:extLst>
          </p:cNvPr>
          <p:cNvCxnSpPr>
            <a:cxnSpLocks/>
            <a:stCxn id="21" idx="1"/>
          </p:cNvCxnSpPr>
          <p:nvPr/>
        </p:nvCxnSpPr>
        <p:spPr>
          <a:xfrm flipH="1" flipV="1">
            <a:off x="6179226" y="2209411"/>
            <a:ext cx="977127" cy="293267"/>
          </a:xfrm>
          <a:prstGeom prst="straightConnector1">
            <a:avLst/>
          </a:prstGeom>
          <a:ln w="57150">
            <a:solidFill>
              <a:schemeClr val="accent2">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443FF139-EBEF-8C88-A4CF-139DDD18E703}"/>
              </a:ext>
            </a:extLst>
          </p:cNvPr>
          <p:cNvSpPr/>
          <p:nvPr/>
        </p:nvSpPr>
        <p:spPr>
          <a:xfrm>
            <a:off x="7104077" y="2454003"/>
            <a:ext cx="356961" cy="332372"/>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22" name="Rectangle 21">
            <a:extLst>
              <a:ext uri="{FF2B5EF4-FFF2-40B4-BE49-F238E27FC236}">
                <a16:creationId xmlns:a16="http://schemas.microsoft.com/office/drawing/2014/main" id="{D2DE6E4E-6B4F-F743-E2E7-7D243AED6646}"/>
              </a:ext>
            </a:extLst>
          </p:cNvPr>
          <p:cNvSpPr/>
          <p:nvPr/>
        </p:nvSpPr>
        <p:spPr>
          <a:xfrm>
            <a:off x="5035855" y="3143956"/>
            <a:ext cx="1362457" cy="15409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23" name="Straight Arrow Connector 22">
            <a:extLst>
              <a:ext uri="{FF2B5EF4-FFF2-40B4-BE49-F238E27FC236}">
                <a16:creationId xmlns:a16="http://schemas.microsoft.com/office/drawing/2014/main" id="{9CC1B23A-0E37-D7C8-9426-D4FB8CAA347E}"/>
              </a:ext>
            </a:extLst>
          </p:cNvPr>
          <p:cNvCxnSpPr>
            <a:cxnSpLocks/>
          </p:cNvCxnSpPr>
          <p:nvPr/>
        </p:nvCxnSpPr>
        <p:spPr>
          <a:xfrm flipH="1" flipV="1">
            <a:off x="6325160" y="3612917"/>
            <a:ext cx="778917" cy="102244"/>
          </a:xfrm>
          <a:prstGeom prst="straightConnector1">
            <a:avLst/>
          </a:prstGeom>
          <a:ln w="57150">
            <a:solidFill>
              <a:srgbClr val="FF000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A91F514C-46B3-826E-0CA4-1A2A963E8E95}"/>
              </a:ext>
            </a:extLst>
          </p:cNvPr>
          <p:cNvSpPr/>
          <p:nvPr/>
        </p:nvSpPr>
        <p:spPr>
          <a:xfrm>
            <a:off x="7028321" y="3612917"/>
            <a:ext cx="377505" cy="35254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pt-PT" dirty="0"/>
          </a:p>
        </p:txBody>
      </p:sp>
      <p:sp>
        <p:nvSpPr>
          <p:cNvPr id="26" name="Rectangle 25">
            <a:extLst>
              <a:ext uri="{FF2B5EF4-FFF2-40B4-BE49-F238E27FC236}">
                <a16:creationId xmlns:a16="http://schemas.microsoft.com/office/drawing/2014/main" id="{BCEF3F57-8D7F-58E6-8D14-9A872B7B47D6}"/>
              </a:ext>
            </a:extLst>
          </p:cNvPr>
          <p:cNvSpPr/>
          <p:nvPr/>
        </p:nvSpPr>
        <p:spPr>
          <a:xfrm>
            <a:off x="1981760" y="1138003"/>
            <a:ext cx="3483864" cy="288759"/>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29" name="Straight Arrow Connector 28">
            <a:extLst>
              <a:ext uri="{FF2B5EF4-FFF2-40B4-BE49-F238E27FC236}">
                <a16:creationId xmlns:a16="http://schemas.microsoft.com/office/drawing/2014/main" id="{F27B9CDA-279E-DBE8-C297-5EC2D6493A3E}"/>
              </a:ext>
            </a:extLst>
          </p:cNvPr>
          <p:cNvCxnSpPr>
            <a:cxnSpLocks/>
          </p:cNvCxnSpPr>
          <p:nvPr/>
        </p:nvCxnSpPr>
        <p:spPr>
          <a:xfrm flipV="1">
            <a:off x="1459356" y="1282382"/>
            <a:ext cx="650420" cy="272123"/>
          </a:xfrm>
          <a:prstGeom prst="straightConnector1">
            <a:avLst/>
          </a:prstGeom>
          <a:ln w="57150">
            <a:solidFill>
              <a:srgbClr val="00B0F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650EBD53-947E-B4ED-F512-60EB28D48FB0}"/>
              </a:ext>
            </a:extLst>
          </p:cNvPr>
          <p:cNvSpPr/>
          <p:nvPr/>
        </p:nvSpPr>
        <p:spPr>
          <a:xfrm>
            <a:off x="1223187" y="1437757"/>
            <a:ext cx="318330" cy="299277"/>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4</a:t>
            </a:r>
            <a:endParaRPr lang="pt-PT" dirty="0"/>
          </a:p>
        </p:txBody>
      </p:sp>
      <p:sp>
        <p:nvSpPr>
          <p:cNvPr id="36" name="Rectangle 35">
            <a:extLst>
              <a:ext uri="{FF2B5EF4-FFF2-40B4-BE49-F238E27FC236}">
                <a16:creationId xmlns:a16="http://schemas.microsoft.com/office/drawing/2014/main" id="{6D7ED6CC-132E-8A85-9582-4F32444761F2}"/>
              </a:ext>
            </a:extLst>
          </p:cNvPr>
          <p:cNvSpPr/>
          <p:nvPr/>
        </p:nvSpPr>
        <p:spPr>
          <a:xfrm>
            <a:off x="6288583" y="1163469"/>
            <a:ext cx="401219" cy="263293"/>
          </a:xfrm>
          <a:prstGeom prst="rect">
            <a:avLst/>
          </a:prstGeom>
          <a:no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cxnSp>
        <p:nvCxnSpPr>
          <p:cNvPr id="37" name="Straight Arrow Connector 36">
            <a:extLst>
              <a:ext uri="{FF2B5EF4-FFF2-40B4-BE49-F238E27FC236}">
                <a16:creationId xmlns:a16="http://schemas.microsoft.com/office/drawing/2014/main" id="{9F5E26DD-E4A6-CD4D-0D4F-03AFAB667C47}"/>
              </a:ext>
            </a:extLst>
          </p:cNvPr>
          <p:cNvCxnSpPr>
            <a:cxnSpLocks/>
          </p:cNvCxnSpPr>
          <p:nvPr/>
        </p:nvCxnSpPr>
        <p:spPr>
          <a:xfrm flipH="1" flipV="1">
            <a:off x="6650103" y="1396884"/>
            <a:ext cx="650420" cy="465864"/>
          </a:xfrm>
          <a:prstGeom prst="straightConnector1">
            <a:avLst/>
          </a:prstGeom>
          <a:ln w="57150">
            <a:solidFill>
              <a:schemeClr val="tx1">
                <a:lumMod val="50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8E7F56EE-0068-5573-14C3-B433F4DA14A6}"/>
              </a:ext>
            </a:extLst>
          </p:cNvPr>
          <p:cNvSpPr/>
          <p:nvPr/>
        </p:nvSpPr>
        <p:spPr>
          <a:xfrm>
            <a:off x="7147580" y="1772866"/>
            <a:ext cx="377505" cy="358274"/>
          </a:xfrm>
          <a:prstGeom prst="ellipse">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5</a:t>
            </a:r>
            <a:endParaRPr lang="pt-PT" dirty="0"/>
          </a:p>
        </p:txBody>
      </p:sp>
      <p:sp>
        <p:nvSpPr>
          <p:cNvPr id="39" name="Rectangle 38">
            <a:extLst>
              <a:ext uri="{FF2B5EF4-FFF2-40B4-BE49-F238E27FC236}">
                <a16:creationId xmlns:a16="http://schemas.microsoft.com/office/drawing/2014/main" id="{E63631E4-CDA1-82E5-E9D6-F17381F585C5}"/>
              </a:ext>
            </a:extLst>
          </p:cNvPr>
          <p:cNvSpPr/>
          <p:nvPr/>
        </p:nvSpPr>
        <p:spPr>
          <a:xfrm>
            <a:off x="2343823" y="1479122"/>
            <a:ext cx="2632780" cy="211173"/>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 name="Title 1">
            <a:extLst>
              <a:ext uri="{FF2B5EF4-FFF2-40B4-BE49-F238E27FC236}">
                <a16:creationId xmlns:a16="http://schemas.microsoft.com/office/drawing/2014/main" id="{62CD3BE4-86F1-D89C-35A6-ADEB15C31996}"/>
              </a:ext>
            </a:extLst>
          </p:cNvPr>
          <p:cNvSpPr>
            <a:spLocks noGrp="1"/>
          </p:cNvSpPr>
          <p:nvPr>
            <p:ph type="title"/>
          </p:nvPr>
        </p:nvSpPr>
        <p:spPr>
          <a:xfrm>
            <a:off x="1828799" y="167148"/>
            <a:ext cx="8534400" cy="1107767"/>
          </a:xfrm>
        </p:spPr>
        <p:txBody>
          <a:bodyPr/>
          <a:lstStyle/>
          <a:p>
            <a:pPr algn="ctr"/>
            <a:r>
              <a:rPr lang="en-GB" dirty="0" err="1">
                <a:solidFill>
                  <a:schemeClr val="bg1"/>
                </a:solidFill>
              </a:rPr>
              <a:t>Página</a:t>
            </a:r>
            <a:r>
              <a:rPr lang="en-GB" dirty="0">
                <a:solidFill>
                  <a:schemeClr val="bg1"/>
                </a:solidFill>
              </a:rPr>
              <a:t> </a:t>
            </a:r>
            <a:r>
              <a:rPr lang="en-GB" dirty="0" err="1">
                <a:solidFill>
                  <a:schemeClr val="bg1"/>
                </a:solidFill>
              </a:rPr>
              <a:t>inicial</a:t>
            </a:r>
            <a:endParaRPr lang="pt-PT" dirty="0">
              <a:solidFill>
                <a:schemeClr val="bg1"/>
              </a:solidFill>
            </a:endParaRPr>
          </a:p>
        </p:txBody>
      </p:sp>
      <p:pic>
        <p:nvPicPr>
          <p:cNvPr id="7" name="Picture 6">
            <a:extLst>
              <a:ext uri="{FF2B5EF4-FFF2-40B4-BE49-F238E27FC236}">
                <a16:creationId xmlns:a16="http://schemas.microsoft.com/office/drawing/2014/main" id="{3F086C56-7DBA-D0DC-01A2-CBA733A878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7887" y="812809"/>
            <a:ext cx="2094649" cy="4538405"/>
          </a:xfrm>
          <a:prstGeom prst="rect">
            <a:avLst/>
          </a:prstGeom>
        </p:spPr>
      </p:pic>
      <p:sp>
        <p:nvSpPr>
          <p:cNvPr id="8" name="TextBox 7">
            <a:extLst>
              <a:ext uri="{FF2B5EF4-FFF2-40B4-BE49-F238E27FC236}">
                <a16:creationId xmlns:a16="http://schemas.microsoft.com/office/drawing/2014/main" id="{401811C5-72C5-52EC-93EE-DFDCDA9158C0}"/>
              </a:ext>
            </a:extLst>
          </p:cNvPr>
          <p:cNvSpPr txBox="1"/>
          <p:nvPr/>
        </p:nvSpPr>
        <p:spPr>
          <a:xfrm>
            <a:off x="484225" y="5307652"/>
            <a:ext cx="10898233" cy="1569660"/>
          </a:xfrm>
          <a:prstGeom prst="rect">
            <a:avLst/>
          </a:prstGeom>
          <a:noFill/>
        </p:spPr>
        <p:txBody>
          <a:bodyPr wrap="square" rtlCol="0">
            <a:spAutoFit/>
          </a:bodyPr>
          <a:lstStyle/>
          <a:p>
            <a:pPr algn="just"/>
            <a:r>
              <a:rPr lang="pt-PT" sz="1600" dirty="0">
                <a:solidFill>
                  <a:schemeClr val="bg1"/>
                </a:solidFill>
              </a:rPr>
              <a:t>Design e layout - A versão de Browser do </a:t>
            </a:r>
            <a:r>
              <a:rPr lang="pt-PT" sz="1600" dirty="0" err="1">
                <a:solidFill>
                  <a:schemeClr val="bg1"/>
                </a:solidFill>
              </a:rPr>
              <a:t>Reddit</a:t>
            </a:r>
            <a:r>
              <a:rPr lang="pt-PT" sz="1600" dirty="0">
                <a:solidFill>
                  <a:schemeClr val="bg1"/>
                </a:solidFill>
              </a:rPr>
              <a:t> tem um design de site mais tradicional, com um cabeçalho que inclui links para várias partes do site (incluindo algumas nas quais não se tem acesso direto na aplicação, como Moeda </a:t>
            </a:r>
            <a:r>
              <a:rPr lang="pt-PT" sz="1600" dirty="0" err="1">
                <a:solidFill>
                  <a:schemeClr val="bg1"/>
                </a:solidFill>
              </a:rPr>
              <a:t>Reddit</a:t>
            </a:r>
            <a:r>
              <a:rPr lang="pt-PT" sz="1600" dirty="0">
                <a:solidFill>
                  <a:schemeClr val="bg1"/>
                </a:solidFill>
              </a:rPr>
              <a:t> e Lives), uma barra de pesquisa e uma lista de categorias de </a:t>
            </a:r>
            <a:r>
              <a:rPr lang="pt-PT" sz="1600" dirty="0" err="1">
                <a:solidFill>
                  <a:schemeClr val="bg1"/>
                </a:solidFill>
              </a:rPr>
              <a:t>subreddit</a:t>
            </a:r>
            <a:r>
              <a:rPr lang="pt-PT" sz="1600" dirty="0">
                <a:solidFill>
                  <a:schemeClr val="bg1"/>
                </a:solidFill>
              </a:rPr>
              <a:t>. A versão App do </a:t>
            </a:r>
            <a:r>
              <a:rPr lang="pt-PT" sz="1600" dirty="0" err="1">
                <a:solidFill>
                  <a:schemeClr val="bg1"/>
                </a:solidFill>
              </a:rPr>
              <a:t>Reddit</a:t>
            </a:r>
            <a:r>
              <a:rPr lang="pt-PT" sz="1600" dirty="0">
                <a:solidFill>
                  <a:schemeClr val="bg1"/>
                </a:solidFill>
              </a:rPr>
              <a:t> tem um design mais simplificado, com o foco principal sendo os </a:t>
            </a:r>
            <a:r>
              <a:rPr lang="pt-PT" sz="1600" dirty="0" err="1">
                <a:solidFill>
                  <a:schemeClr val="bg1"/>
                </a:solidFill>
              </a:rPr>
              <a:t>Posts</a:t>
            </a:r>
            <a:r>
              <a:rPr lang="pt-PT" sz="1600" dirty="0">
                <a:solidFill>
                  <a:schemeClr val="bg1"/>
                </a:solidFill>
              </a:rPr>
              <a:t>, visto que estes ocupam grande parte do seu ecrã, para o resto existe uma barra de navegação inferior que dá acesso a diferentes partes da plataforma.</a:t>
            </a:r>
          </a:p>
        </p:txBody>
      </p:sp>
      <p:sp>
        <p:nvSpPr>
          <p:cNvPr id="28" name="Rectangle 27">
            <a:extLst>
              <a:ext uri="{FF2B5EF4-FFF2-40B4-BE49-F238E27FC236}">
                <a16:creationId xmlns:a16="http://schemas.microsoft.com/office/drawing/2014/main" id="{49405F0F-DBF5-8667-13CF-113FA6306DCF}"/>
              </a:ext>
            </a:extLst>
          </p:cNvPr>
          <p:cNvSpPr/>
          <p:nvPr/>
        </p:nvSpPr>
        <p:spPr>
          <a:xfrm>
            <a:off x="9197887" y="1274915"/>
            <a:ext cx="2094649" cy="3540366"/>
          </a:xfrm>
          <a:prstGeom prst="rect">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30" name="Straight Arrow Connector 29">
            <a:extLst>
              <a:ext uri="{FF2B5EF4-FFF2-40B4-BE49-F238E27FC236}">
                <a16:creationId xmlns:a16="http://schemas.microsoft.com/office/drawing/2014/main" id="{BA303045-B54D-FC8D-41E2-F679271CAB8D}"/>
              </a:ext>
            </a:extLst>
          </p:cNvPr>
          <p:cNvCxnSpPr/>
          <p:nvPr/>
        </p:nvCxnSpPr>
        <p:spPr>
          <a:xfrm flipH="1" flipV="1">
            <a:off x="11132191" y="1938368"/>
            <a:ext cx="385893" cy="352546"/>
          </a:xfrm>
          <a:prstGeom prst="straightConnector1">
            <a:avLst/>
          </a:prstGeom>
          <a:ln w="57150">
            <a:solidFill>
              <a:schemeClr val="accent4">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8D7A5221-3135-660D-2634-CCE5C8068CB4}"/>
              </a:ext>
            </a:extLst>
          </p:cNvPr>
          <p:cNvSpPr/>
          <p:nvPr/>
        </p:nvSpPr>
        <p:spPr>
          <a:xfrm>
            <a:off x="11427455" y="2189759"/>
            <a:ext cx="385893" cy="352546"/>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endParaRPr lang="pt-PT" dirty="0"/>
          </a:p>
        </p:txBody>
      </p:sp>
      <p:sp>
        <p:nvSpPr>
          <p:cNvPr id="32" name="Rectangle 31">
            <a:extLst>
              <a:ext uri="{FF2B5EF4-FFF2-40B4-BE49-F238E27FC236}">
                <a16:creationId xmlns:a16="http://schemas.microsoft.com/office/drawing/2014/main" id="{3ECD266A-873E-BF25-9DC4-4DFC52D3FF5A}"/>
              </a:ext>
            </a:extLst>
          </p:cNvPr>
          <p:cNvSpPr/>
          <p:nvPr/>
        </p:nvSpPr>
        <p:spPr>
          <a:xfrm>
            <a:off x="10067543" y="4850811"/>
            <a:ext cx="365761" cy="205821"/>
          </a:xfrm>
          <a:prstGeom prst="rect">
            <a:avLst/>
          </a:prstGeom>
          <a:no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34" name="Straight Arrow Connector 33">
            <a:extLst>
              <a:ext uri="{FF2B5EF4-FFF2-40B4-BE49-F238E27FC236}">
                <a16:creationId xmlns:a16="http://schemas.microsoft.com/office/drawing/2014/main" id="{8A3AAFAE-6FFE-7BEA-5D9D-4CF8FEBD83E1}"/>
              </a:ext>
            </a:extLst>
          </p:cNvPr>
          <p:cNvCxnSpPr>
            <a:cxnSpLocks/>
            <a:stCxn id="35" idx="6"/>
            <a:endCxn id="32" idx="1"/>
          </p:cNvCxnSpPr>
          <p:nvPr/>
        </p:nvCxnSpPr>
        <p:spPr>
          <a:xfrm flipV="1">
            <a:off x="8991183" y="4953722"/>
            <a:ext cx="1076360" cy="22713"/>
          </a:xfrm>
          <a:prstGeom prst="straightConnector1">
            <a:avLst/>
          </a:prstGeom>
          <a:ln w="57150">
            <a:solidFill>
              <a:schemeClr val="accent2">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C1B1A28C-3EE9-C5DF-0EC1-E91C883D0EF2}"/>
              </a:ext>
            </a:extLst>
          </p:cNvPr>
          <p:cNvSpPr/>
          <p:nvPr/>
        </p:nvSpPr>
        <p:spPr>
          <a:xfrm>
            <a:off x="8599446" y="4800766"/>
            <a:ext cx="391737" cy="351337"/>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pic>
        <p:nvPicPr>
          <p:cNvPr id="3" name="Picture 2" descr="Icon&#10;&#10;Description automatically generated">
            <a:hlinkClick r:id="rId4"/>
            <a:extLst>
              <a:ext uri="{FF2B5EF4-FFF2-40B4-BE49-F238E27FC236}">
                <a16:creationId xmlns:a16="http://schemas.microsoft.com/office/drawing/2014/main" id="{BA594BF3-DC25-4717-2C09-606E5EAB2C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63735" y="6359659"/>
            <a:ext cx="455177" cy="455177"/>
          </a:xfrm>
          <a:prstGeom prst="rect">
            <a:avLst/>
          </a:prstGeom>
        </p:spPr>
      </p:pic>
      <p:pic>
        <p:nvPicPr>
          <p:cNvPr id="4" name="Picture 2" descr="Instituto Politécnico da Maia - IPMAIA">
            <a:hlinkClick r:id="rId6"/>
            <a:extLst>
              <a:ext uri="{FF2B5EF4-FFF2-40B4-BE49-F238E27FC236}">
                <a16:creationId xmlns:a16="http://schemas.microsoft.com/office/drawing/2014/main" id="{97DA4B3D-2C21-F771-27FF-E5C6AA6A111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376" y="42761"/>
            <a:ext cx="1127824" cy="455176"/>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53">
            <a:extLst>
              <a:ext uri="{FF2B5EF4-FFF2-40B4-BE49-F238E27FC236}">
                <a16:creationId xmlns:a16="http://schemas.microsoft.com/office/drawing/2014/main" id="{AFB0087E-F648-2494-71B5-0B4FA39B2D71}"/>
              </a:ext>
            </a:extLst>
          </p:cNvPr>
          <p:cNvSpPr/>
          <p:nvPr/>
        </p:nvSpPr>
        <p:spPr>
          <a:xfrm>
            <a:off x="7331128" y="1163470"/>
            <a:ext cx="507415" cy="233414"/>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55" name="Straight Arrow Connector 54">
            <a:extLst>
              <a:ext uri="{FF2B5EF4-FFF2-40B4-BE49-F238E27FC236}">
                <a16:creationId xmlns:a16="http://schemas.microsoft.com/office/drawing/2014/main" id="{453455F3-9C6E-E5DE-3393-3177FC811C79}"/>
              </a:ext>
            </a:extLst>
          </p:cNvPr>
          <p:cNvCxnSpPr>
            <a:cxnSpLocks/>
          </p:cNvCxnSpPr>
          <p:nvPr/>
        </p:nvCxnSpPr>
        <p:spPr>
          <a:xfrm flipH="1" flipV="1">
            <a:off x="7776139" y="1359986"/>
            <a:ext cx="169178" cy="354427"/>
          </a:xfrm>
          <a:prstGeom prst="straightConnector1">
            <a:avLst/>
          </a:prstGeom>
          <a:ln w="57150">
            <a:solidFill>
              <a:srgbClr val="FFFF0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612B2F44-EDC5-4B89-5F24-5A73E4C8722D}"/>
              </a:ext>
            </a:extLst>
          </p:cNvPr>
          <p:cNvSpPr/>
          <p:nvPr/>
        </p:nvSpPr>
        <p:spPr>
          <a:xfrm>
            <a:off x="7800817" y="1666375"/>
            <a:ext cx="377505" cy="358274"/>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6</a:t>
            </a:r>
          </a:p>
        </p:txBody>
      </p:sp>
      <p:sp>
        <p:nvSpPr>
          <p:cNvPr id="65" name="Rectangle 64">
            <a:extLst>
              <a:ext uri="{FF2B5EF4-FFF2-40B4-BE49-F238E27FC236}">
                <a16:creationId xmlns:a16="http://schemas.microsoft.com/office/drawing/2014/main" id="{2F7A4494-E266-31F6-F4A9-344FB7CCF106}"/>
              </a:ext>
            </a:extLst>
          </p:cNvPr>
          <p:cNvSpPr/>
          <p:nvPr/>
        </p:nvSpPr>
        <p:spPr>
          <a:xfrm>
            <a:off x="10808208" y="990362"/>
            <a:ext cx="228600" cy="230736"/>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6" name="Oval 65">
            <a:extLst>
              <a:ext uri="{FF2B5EF4-FFF2-40B4-BE49-F238E27FC236}">
                <a16:creationId xmlns:a16="http://schemas.microsoft.com/office/drawing/2014/main" id="{07D1417C-4E6B-BA25-BDE8-600DFE5D0AA2}"/>
              </a:ext>
            </a:extLst>
          </p:cNvPr>
          <p:cNvSpPr/>
          <p:nvPr/>
        </p:nvSpPr>
        <p:spPr>
          <a:xfrm>
            <a:off x="10114974" y="293783"/>
            <a:ext cx="318330" cy="299277"/>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4</a:t>
            </a:r>
            <a:endParaRPr lang="pt-PT" dirty="0"/>
          </a:p>
        </p:txBody>
      </p:sp>
      <p:cxnSp>
        <p:nvCxnSpPr>
          <p:cNvPr id="67" name="Straight Arrow Connector 66">
            <a:extLst>
              <a:ext uri="{FF2B5EF4-FFF2-40B4-BE49-F238E27FC236}">
                <a16:creationId xmlns:a16="http://schemas.microsoft.com/office/drawing/2014/main" id="{93F98603-EE1B-C8F9-E107-BD091D22770D}"/>
              </a:ext>
            </a:extLst>
          </p:cNvPr>
          <p:cNvCxnSpPr>
            <a:cxnSpLocks/>
            <a:stCxn id="66" idx="5"/>
          </p:cNvCxnSpPr>
          <p:nvPr/>
        </p:nvCxnSpPr>
        <p:spPr>
          <a:xfrm>
            <a:off x="10386686" y="549232"/>
            <a:ext cx="563254" cy="416587"/>
          </a:xfrm>
          <a:prstGeom prst="straightConnector1">
            <a:avLst/>
          </a:prstGeom>
          <a:ln w="57150">
            <a:solidFill>
              <a:srgbClr val="00B0F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44A877A1-9196-3D52-216A-F16F8776C1D3}"/>
              </a:ext>
            </a:extLst>
          </p:cNvPr>
          <p:cNvSpPr/>
          <p:nvPr/>
        </p:nvSpPr>
        <p:spPr>
          <a:xfrm>
            <a:off x="10470115" y="4842254"/>
            <a:ext cx="822420" cy="263293"/>
          </a:xfrm>
          <a:prstGeom prst="rect">
            <a:avLst/>
          </a:prstGeom>
          <a:no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cxnSp>
        <p:nvCxnSpPr>
          <p:cNvPr id="72" name="Straight Arrow Connector 71">
            <a:extLst>
              <a:ext uri="{FF2B5EF4-FFF2-40B4-BE49-F238E27FC236}">
                <a16:creationId xmlns:a16="http://schemas.microsoft.com/office/drawing/2014/main" id="{52AD401C-3093-7A38-7B48-18AF3CBBF4DF}"/>
              </a:ext>
            </a:extLst>
          </p:cNvPr>
          <p:cNvCxnSpPr>
            <a:cxnSpLocks/>
          </p:cNvCxnSpPr>
          <p:nvPr/>
        </p:nvCxnSpPr>
        <p:spPr>
          <a:xfrm flipH="1" flipV="1">
            <a:off x="10795059" y="5075669"/>
            <a:ext cx="650420" cy="465864"/>
          </a:xfrm>
          <a:prstGeom prst="straightConnector1">
            <a:avLst/>
          </a:prstGeom>
          <a:ln w="57150">
            <a:solidFill>
              <a:schemeClr val="tx1">
                <a:lumMod val="50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F7F137EA-F0B5-D440-4E42-3592B65AE744}"/>
              </a:ext>
            </a:extLst>
          </p:cNvPr>
          <p:cNvSpPr/>
          <p:nvPr/>
        </p:nvSpPr>
        <p:spPr>
          <a:xfrm>
            <a:off x="11292536" y="5451651"/>
            <a:ext cx="377505" cy="358274"/>
          </a:xfrm>
          <a:prstGeom prst="ellipse">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5</a:t>
            </a:r>
            <a:endParaRPr lang="pt-PT" dirty="0"/>
          </a:p>
        </p:txBody>
      </p:sp>
      <p:sp>
        <p:nvSpPr>
          <p:cNvPr id="75" name="Rectangle 74">
            <a:extLst>
              <a:ext uri="{FF2B5EF4-FFF2-40B4-BE49-F238E27FC236}">
                <a16:creationId xmlns:a16="http://schemas.microsoft.com/office/drawing/2014/main" id="{17E3EE9A-5880-9111-C9E9-A49DD13E6618}"/>
              </a:ext>
            </a:extLst>
          </p:cNvPr>
          <p:cNvSpPr/>
          <p:nvPr/>
        </p:nvSpPr>
        <p:spPr>
          <a:xfrm>
            <a:off x="11048395" y="996253"/>
            <a:ext cx="228601" cy="230736"/>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76" name="Straight Arrow Connector 75">
            <a:extLst>
              <a:ext uri="{FF2B5EF4-FFF2-40B4-BE49-F238E27FC236}">
                <a16:creationId xmlns:a16="http://schemas.microsoft.com/office/drawing/2014/main" id="{205C477A-95FC-05E9-F1A9-434886A60484}"/>
              </a:ext>
            </a:extLst>
          </p:cNvPr>
          <p:cNvCxnSpPr>
            <a:cxnSpLocks/>
            <a:stCxn id="77" idx="2"/>
            <a:endCxn id="75" idx="2"/>
          </p:cNvCxnSpPr>
          <p:nvPr/>
        </p:nvCxnSpPr>
        <p:spPr>
          <a:xfrm flipH="1" flipV="1">
            <a:off x="11162696" y="1226989"/>
            <a:ext cx="439524" cy="68126"/>
          </a:xfrm>
          <a:prstGeom prst="straightConnector1">
            <a:avLst/>
          </a:prstGeom>
          <a:ln w="57150">
            <a:solidFill>
              <a:srgbClr val="FFFF0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F4CB7796-B9C9-55CF-5864-7A42E97C2FCA}"/>
              </a:ext>
            </a:extLst>
          </p:cNvPr>
          <p:cNvSpPr/>
          <p:nvPr/>
        </p:nvSpPr>
        <p:spPr>
          <a:xfrm>
            <a:off x="11602220" y="1115978"/>
            <a:ext cx="377505" cy="358274"/>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6</a:t>
            </a:r>
          </a:p>
        </p:txBody>
      </p:sp>
    </p:spTree>
    <p:extLst>
      <p:ext uri="{BB962C8B-B14F-4D97-AF65-F5344CB8AC3E}">
        <p14:creationId xmlns:p14="http://schemas.microsoft.com/office/powerpoint/2010/main" val="4218488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3BE4-86F1-D89C-35A6-ADEB15C31996}"/>
              </a:ext>
            </a:extLst>
          </p:cNvPr>
          <p:cNvSpPr>
            <a:spLocks noGrp="1"/>
          </p:cNvSpPr>
          <p:nvPr>
            <p:ph type="title"/>
          </p:nvPr>
        </p:nvSpPr>
        <p:spPr>
          <a:xfrm>
            <a:off x="1828799" y="167148"/>
            <a:ext cx="8534400" cy="1107767"/>
          </a:xfrm>
        </p:spPr>
        <p:txBody>
          <a:bodyPr/>
          <a:lstStyle/>
          <a:p>
            <a:pPr algn="ctr"/>
            <a:r>
              <a:rPr lang="en-GB" dirty="0" err="1">
                <a:solidFill>
                  <a:schemeClr val="bg1"/>
                </a:solidFill>
              </a:rPr>
              <a:t>Página</a:t>
            </a:r>
            <a:r>
              <a:rPr lang="en-GB" dirty="0">
                <a:solidFill>
                  <a:schemeClr val="bg1"/>
                </a:solidFill>
              </a:rPr>
              <a:t> </a:t>
            </a:r>
            <a:r>
              <a:rPr lang="en-GB" dirty="0" err="1">
                <a:solidFill>
                  <a:schemeClr val="bg1"/>
                </a:solidFill>
              </a:rPr>
              <a:t>inicial</a:t>
            </a:r>
            <a:endParaRPr lang="pt-PT" dirty="0">
              <a:solidFill>
                <a:schemeClr val="bg1"/>
              </a:solidFill>
            </a:endParaRPr>
          </a:p>
        </p:txBody>
      </p:sp>
      <p:sp>
        <p:nvSpPr>
          <p:cNvPr id="8" name="TextBox 7">
            <a:extLst>
              <a:ext uri="{FF2B5EF4-FFF2-40B4-BE49-F238E27FC236}">
                <a16:creationId xmlns:a16="http://schemas.microsoft.com/office/drawing/2014/main" id="{401811C5-72C5-52EC-93EE-DFDCDA9158C0}"/>
              </a:ext>
            </a:extLst>
          </p:cNvPr>
          <p:cNvSpPr txBox="1"/>
          <p:nvPr/>
        </p:nvSpPr>
        <p:spPr>
          <a:xfrm>
            <a:off x="655288" y="952811"/>
            <a:ext cx="10898233" cy="5909310"/>
          </a:xfrm>
          <a:prstGeom prst="rect">
            <a:avLst/>
          </a:prstGeom>
          <a:noFill/>
        </p:spPr>
        <p:txBody>
          <a:bodyPr wrap="square" rtlCol="0">
            <a:spAutoFit/>
          </a:bodyPr>
          <a:lstStyle/>
          <a:p>
            <a:pPr algn="just"/>
            <a:r>
              <a:rPr lang="pt-PT" dirty="0">
                <a:solidFill>
                  <a:schemeClr val="bg1"/>
                </a:solidFill>
              </a:rPr>
              <a:t>Recursos</a:t>
            </a:r>
          </a:p>
          <a:p>
            <a:pPr marL="285750" indent="-285750" algn="just">
              <a:buFont typeface="Arial" panose="020B0604020202020204" pitchFamily="34" charset="0"/>
              <a:buChar char="•"/>
            </a:pPr>
            <a:r>
              <a:rPr lang="pt-PT" dirty="0">
                <a:solidFill>
                  <a:schemeClr val="bg1"/>
                </a:solidFill>
              </a:rPr>
              <a:t>A versão de Browser do </a:t>
            </a:r>
            <a:r>
              <a:rPr lang="pt-PT" dirty="0" err="1">
                <a:solidFill>
                  <a:schemeClr val="bg1"/>
                </a:solidFill>
              </a:rPr>
              <a:t>Reddit</a:t>
            </a:r>
            <a:r>
              <a:rPr lang="pt-PT" dirty="0">
                <a:solidFill>
                  <a:schemeClr val="bg1"/>
                </a:solidFill>
              </a:rPr>
              <a:t> oferece uma gama mais ampla de recursos, incluindo a capacidade de criar e gerir várias contas, visualizar perfis de Utilizadores e aceder a opções de pesquisa avançada. A versão da App do </a:t>
            </a:r>
            <a:r>
              <a:rPr lang="pt-PT" dirty="0" err="1">
                <a:solidFill>
                  <a:schemeClr val="bg1"/>
                </a:solidFill>
              </a:rPr>
              <a:t>Reddit</a:t>
            </a:r>
            <a:r>
              <a:rPr lang="pt-PT" dirty="0">
                <a:solidFill>
                  <a:schemeClr val="bg1"/>
                </a:solidFill>
              </a:rPr>
              <a:t> é mais focada em fornecer uma maneira simples e rápida de navegar e interagir com o conteúdo e, como tal, devido a não haver tanto espaço, alguns desses recursos podem não estar diretamente disponíveis, ter funcionalidade limitada ou não estarem acessíveis de todo.</a:t>
            </a:r>
          </a:p>
          <a:p>
            <a:pPr algn="just"/>
            <a:endParaRPr lang="pt-PT" dirty="0">
              <a:solidFill>
                <a:schemeClr val="bg1"/>
              </a:solidFill>
            </a:endParaRPr>
          </a:p>
          <a:p>
            <a:pPr algn="just"/>
            <a:r>
              <a:rPr lang="pt-PT" dirty="0">
                <a:solidFill>
                  <a:schemeClr val="bg1"/>
                </a:solidFill>
              </a:rPr>
              <a:t>Conteúdo </a:t>
            </a:r>
          </a:p>
          <a:p>
            <a:pPr marL="285750" indent="-285750" algn="just">
              <a:buFont typeface="Arial" panose="020B0604020202020204" pitchFamily="34" charset="0"/>
              <a:buChar char="•"/>
            </a:pPr>
            <a:r>
              <a:rPr lang="pt-PT" dirty="0">
                <a:solidFill>
                  <a:schemeClr val="bg1"/>
                </a:solidFill>
              </a:rPr>
              <a:t>As versões de Browser e da App do </a:t>
            </a:r>
            <a:r>
              <a:rPr lang="pt-PT" dirty="0" err="1">
                <a:solidFill>
                  <a:schemeClr val="bg1"/>
                </a:solidFill>
              </a:rPr>
              <a:t>Reddit</a:t>
            </a:r>
            <a:r>
              <a:rPr lang="pt-PT" dirty="0">
                <a:solidFill>
                  <a:schemeClr val="bg1"/>
                </a:solidFill>
              </a:rPr>
              <a:t> oferecem acesso ao mesmo conteúdo, incluindo </a:t>
            </a:r>
            <a:r>
              <a:rPr lang="pt-PT" dirty="0" err="1">
                <a:solidFill>
                  <a:schemeClr val="bg1"/>
                </a:solidFill>
              </a:rPr>
              <a:t>Posts</a:t>
            </a:r>
            <a:r>
              <a:rPr lang="pt-PT" dirty="0">
                <a:solidFill>
                  <a:schemeClr val="bg1"/>
                </a:solidFill>
              </a:rPr>
              <a:t>, comentários e perfis de Utilizador. No entanto, a aplicação pode oferecer ao Utilizador uma experiência diferente ao interagir com esse conteúdo, devido a diferenças de design e layout e ao facto de que ele foi desenhado para ser acedido em dispositivos mais pequenos.</a:t>
            </a:r>
          </a:p>
          <a:p>
            <a:pPr algn="just"/>
            <a:endParaRPr lang="pt-PT" dirty="0">
              <a:solidFill>
                <a:schemeClr val="bg1"/>
              </a:solidFill>
            </a:endParaRPr>
          </a:p>
          <a:p>
            <a:pPr algn="just"/>
            <a:r>
              <a:rPr lang="pt-PT" dirty="0">
                <a:solidFill>
                  <a:schemeClr val="bg1"/>
                </a:solidFill>
              </a:rPr>
              <a:t>Performance </a:t>
            </a:r>
          </a:p>
          <a:p>
            <a:pPr marL="285750" indent="-285750" algn="just">
              <a:buFont typeface="Arial" panose="020B0604020202020204" pitchFamily="34" charset="0"/>
              <a:buChar char="•"/>
            </a:pPr>
            <a:r>
              <a:rPr lang="pt-PT" dirty="0">
                <a:solidFill>
                  <a:schemeClr val="bg1"/>
                </a:solidFill>
              </a:rPr>
              <a:t>A versão de Browser do </a:t>
            </a:r>
            <a:r>
              <a:rPr lang="pt-PT" dirty="0" err="1">
                <a:solidFill>
                  <a:schemeClr val="bg1"/>
                </a:solidFill>
              </a:rPr>
              <a:t>Reddit</a:t>
            </a:r>
            <a:r>
              <a:rPr lang="pt-PT" dirty="0">
                <a:solidFill>
                  <a:schemeClr val="bg1"/>
                </a:solidFill>
              </a:rPr>
              <a:t> pode oferecer uma experiência um pouco mais robusta e rica em recursos, mas também pode ser mais lenta e consumir mais recursos em comparação com a versão da aplicação. A App está otimizada para dispositivos móveis e pode oferecer uma experiência mais rápida e contínua, especialmente em conexões de internet mais lentas.</a:t>
            </a:r>
          </a:p>
        </p:txBody>
      </p:sp>
      <p:pic>
        <p:nvPicPr>
          <p:cNvPr id="3" name="Picture 2" descr="Icon&#10;&#10;Description automatically generated">
            <a:hlinkClick r:id="rId2"/>
            <a:extLst>
              <a:ext uri="{FF2B5EF4-FFF2-40B4-BE49-F238E27FC236}">
                <a16:creationId xmlns:a16="http://schemas.microsoft.com/office/drawing/2014/main" id="{BA594BF3-DC25-4717-2C09-606E5EAB2C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3735" y="6359659"/>
            <a:ext cx="455177" cy="455177"/>
          </a:xfrm>
          <a:prstGeom prst="rect">
            <a:avLst/>
          </a:prstGeom>
        </p:spPr>
      </p:pic>
      <p:pic>
        <p:nvPicPr>
          <p:cNvPr id="4" name="Picture 2" descr="Instituto Politécnico da Maia - IPMAIA">
            <a:hlinkClick r:id="rId4"/>
            <a:extLst>
              <a:ext uri="{FF2B5EF4-FFF2-40B4-BE49-F238E27FC236}">
                <a16:creationId xmlns:a16="http://schemas.microsoft.com/office/drawing/2014/main" id="{97DA4B3D-2C21-F771-27FF-E5C6AA6A11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376" y="42761"/>
            <a:ext cx="1127824" cy="455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597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494B3454-919B-0F3F-3E47-3996724557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0043" y="468686"/>
            <a:ext cx="1948256" cy="4329459"/>
          </a:xfrm>
          <a:prstGeom prst="rect">
            <a:avLst/>
          </a:prstGeom>
        </p:spPr>
      </p:pic>
      <p:pic>
        <p:nvPicPr>
          <p:cNvPr id="6" name="Picture 5" descr="A screenshot of a computer&#10;&#10;Description automatically generated with medium confidence">
            <a:extLst>
              <a:ext uri="{FF2B5EF4-FFF2-40B4-BE49-F238E27FC236}">
                <a16:creationId xmlns:a16="http://schemas.microsoft.com/office/drawing/2014/main" id="{A3038463-5172-4B18-DC8F-620F14461D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803" y="932869"/>
            <a:ext cx="7842429" cy="3818025"/>
          </a:xfrm>
          <a:prstGeom prst="rect">
            <a:avLst/>
          </a:prstGeom>
        </p:spPr>
      </p:pic>
      <p:sp>
        <p:nvSpPr>
          <p:cNvPr id="2" name="Title 1">
            <a:extLst>
              <a:ext uri="{FF2B5EF4-FFF2-40B4-BE49-F238E27FC236}">
                <a16:creationId xmlns:a16="http://schemas.microsoft.com/office/drawing/2014/main" id="{62CD3BE4-86F1-D89C-35A6-ADEB15C31996}"/>
              </a:ext>
            </a:extLst>
          </p:cNvPr>
          <p:cNvSpPr>
            <a:spLocks noGrp="1"/>
          </p:cNvSpPr>
          <p:nvPr>
            <p:ph type="title"/>
          </p:nvPr>
        </p:nvSpPr>
        <p:spPr>
          <a:xfrm>
            <a:off x="1828799" y="4"/>
            <a:ext cx="8534400" cy="1107767"/>
          </a:xfrm>
        </p:spPr>
        <p:txBody>
          <a:bodyPr/>
          <a:lstStyle/>
          <a:p>
            <a:pPr algn="ctr"/>
            <a:r>
              <a:rPr lang="en-GB" dirty="0">
                <a:solidFill>
                  <a:schemeClr val="bg1"/>
                </a:solidFill>
              </a:rPr>
              <a:t>Posts</a:t>
            </a:r>
            <a:endParaRPr lang="pt-PT" dirty="0">
              <a:solidFill>
                <a:schemeClr val="bg1"/>
              </a:solidFill>
            </a:endParaRPr>
          </a:p>
        </p:txBody>
      </p:sp>
      <p:sp>
        <p:nvSpPr>
          <p:cNvPr id="8" name="TextBox 7">
            <a:extLst>
              <a:ext uri="{FF2B5EF4-FFF2-40B4-BE49-F238E27FC236}">
                <a16:creationId xmlns:a16="http://schemas.microsoft.com/office/drawing/2014/main" id="{401811C5-72C5-52EC-93EE-DFDCDA9158C0}"/>
              </a:ext>
            </a:extLst>
          </p:cNvPr>
          <p:cNvSpPr txBox="1"/>
          <p:nvPr/>
        </p:nvSpPr>
        <p:spPr>
          <a:xfrm>
            <a:off x="474392" y="4803405"/>
            <a:ext cx="10898233" cy="2062103"/>
          </a:xfrm>
          <a:prstGeom prst="rect">
            <a:avLst/>
          </a:prstGeom>
          <a:noFill/>
        </p:spPr>
        <p:txBody>
          <a:bodyPr wrap="square" rtlCol="0">
            <a:spAutoFit/>
          </a:bodyPr>
          <a:lstStyle/>
          <a:p>
            <a:pPr algn="just"/>
            <a:r>
              <a:rPr lang="pt-PT" sz="1600" dirty="0">
                <a:solidFill>
                  <a:schemeClr val="bg1"/>
                </a:solidFill>
              </a:rPr>
              <a:t>Como já anteriormente falado, no Website há muita mais informação atirada a nós, tanta que acaba por ficar um bocado saturado e deixa a parte dos comentários (que é uma das principais razões pela qual se carrega no </a:t>
            </a:r>
            <a:r>
              <a:rPr lang="pt-PT" sz="1600" dirty="0" err="1">
                <a:solidFill>
                  <a:schemeClr val="bg1"/>
                </a:solidFill>
              </a:rPr>
              <a:t>Post</a:t>
            </a:r>
            <a:r>
              <a:rPr lang="pt-PT" sz="1600" dirty="0">
                <a:solidFill>
                  <a:schemeClr val="bg1"/>
                </a:solidFill>
              </a:rPr>
              <a:t> em si) muito deslocada para baixo. Quando comparado com a versão móbil, a leitura é muito mais fácil e consegue-se logo ver mais informação realmente desejada (comentários)</a:t>
            </a:r>
            <a:br>
              <a:rPr lang="pt-PT" sz="1600" dirty="0">
                <a:solidFill>
                  <a:schemeClr val="bg1"/>
                </a:solidFill>
              </a:rPr>
            </a:br>
            <a:r>
              <a:rPr lang="pt-PT" sz="1600" dirty="0">
                <a:solidFill>
                  <a:schemeClr val="bg1"/>
                </a:solidFill>
              </a:rPr>
              <a:t>Um pequeno melhoramento que eu faria na página Web seria colocar a caixa de texto onde se deixa comentários, como uma caixa que aparece e desaparece com o carregar de um botão, ou algo similar, de maneira a poupar espaço valioso e conseguir ler instantaneamente uma quantia maior de comentários.</a:t>
            </a:r>
          </a:p>
          <a:p>
            <a:pPr algn="just"/>
            <a:r>
              <a:rPr lang="pt-PT" sz="1600" dirty="0">
                <a:solidFill>
                  <a:schemeClr val="bg1"/>
                </a:solidFill>
              </a:rPr>
              <a:t>Uma segunda melhoria seria arranjar maneira de diminuir o conteúdo ofensivo em certos comentários.</a:t>
            </a:r>
          </a:p>
        </p:txBody>
      </p:sp>
      <p:pic>
        <p:nvPicPr>
          <p:cNvPr id="3" name="Picture 2" descr="Icon&#10;&#10;Description automatically generated">
            <a:hlinkClick r:id="rId4"/>
            <a:extLst>
              <a:ext uri="{FF2B5EF4-FFF2-40B4-BE49-F238E27FC236}">
                <a16:creationId xmlns:a16="http://schemas.microsoft.com/office/drawing/2014/main" id="{BA594BF3-DC25-4717-2C09-606E5EAB2C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63735" y="6359659"/>
            <a:ext cx="455177" cy="455177"/>
          </a:xfrm>
          <a:prstGeom prst="rect">
            <a:avLst/>
          </a:prstGeom>
        </p:spPr>
      </p:pic>
      <p:pic>
        <p:nvPicPr>
          <p:cNvPr id="4" name="Picture 2" descr="Instituto Politécnico da Maia - IPMAIA">
            <a:hlinkClick r:id="rId6"/>
            <a:extLst>
              <a:ext uri="{FF2B5EF4-FFF2-40B4-BE49-F238E27FC236}">
                <a16:creationId xmlns:a16="http://schemas.microsoft.com/office/drawing/2014/main" id="{97DA4B3D-2C21-F771-27FF-E5C6AA6A111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376" y="42761"/>
            <a:ext cx="1127824" cy="455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081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3BE4-86F1-D89C-35A6-ADEB15C31996}"/>
              </a:ext>
            </a:extLst>
          </p:cNvPr>
          <p:cNvSpPr>
            <a:spLocks noGrp="1"/>
          </p:cNvSpPr>
          <p:nvPr>
            <p:ph type="title"/>
          </p:nvPr>
        </p:nvSpPr>
        <p:spPr>
          <a:xfrm>
            <a:off x="1828799" y="167148"/>
            <a:ext cx="8534400" cy="1107767"/>
          </a:xfrm>
        </p:spPr>
        <p:txBody>
          <a:bodyPr/>
          <a:lstStyle/>
          <a:p>
            <a:pPr algn="ctr"/>
            <a:r>
              <a:rPr lang="en-GB" dirty="0">
                <a:solidFill>
                  <a:schemeClr val="bg1"/>
                </a:solidFill>
              </a:rPr>
              <a:t>Happening now</a:t>
            </a:r>
            <a:endParaRPr lang="pt-PT" dirty="0">
              <a:solidFill>
                <a:schemeClr val="bg1"/>
              </a:solidFill>
            </a:endParaRPr>
          </a:p>
        </p:txBody>
      </p:sp>
      <p:sp>
        <p:nvSpPr>
          <p:cNvPr id="8" name="TextBox 7">
            <a:extLst>
              <a:ext uri="{FF2B5EF4-FFF2-40B4-BE49-F238E27FC236}">
                <a16:creationId xmlns:a16="http://schemas.microsoft.com/office/drawing/2014/main" id="{401811C5-72C5-52EC-93EE-DFDCDA9158C0}"/>
              </a:ext>
            </a:extLst>
          </p:cNvPr>
          <p:cNvSpPr txBox="1"/>
          <p:nvPr/>
        </p:nvSpPr>
        <p:spPr>
          <a:xfrm>
            <a:off x="484225" y="5307652"/>
            <a:ext cx="10898233" cy="1077218"/>
          </a:xfrm>
          <a:prstGeom prst="rect">
            <a:avLst/>
          </a:prstGeom>
          <a:noFill/>
        </p:spPr>
        <p:txBody>
          <a:bodyPr wrap="square" rtlCol="0">
            <a:spAutoFit/>
          </a:bodyPr>
          <a:lstStyle/>
          <a:p>
            <a:pPr algn="just"/>
            <a:r>
              <a:rPr lang="pt-PT" sz="1600" dirty="0">
                <a:solidFill>
                  <a:schemeClr val="bg1"/>
                </a:solidFill>
              </a:rPr>
              <a:t>A página “Happening </a:t>
            </a:r>
            <a:r>
              <a:rPr lang="pt-PT" sz="1600" dirty="0" err="1">
                <a:solidFill>
                  <a:schemeClr val="bg1"/>
                </a:solidFill>
              </a:rPr>
              <a:t>Now</a:t>
            </a:r>
            <a:r>
              <a:rPr lang="pt-PT" sz="1600" dirty="0">
                <a:solidFill>
                  <a:schemeClr val="bg1"/>
                </a:solidFill>
              </a:rPr>
              <a:t>” é uma página exclusiva da versão Web, aqui podemos ver conversas sobre vários temas e, quando entramos numa sala, dar a nossa própria opinião acerca delas. As salas nesta área do site são principalmente zonas para falar de maneira vocal ao invés do típico escrito que o </a:t>
            </a:r>
            <a:r>
              <a:rPr lang="pt-PT" sz="1600" dirty="0" err="1">
                <a:solidFill>
                  <a:schemeClr val="bg1"/>
                </a:solidFill>
              </a:rPr>
              <a:t>Reddit</a:t>
            </a:r>
            <a:r>
              <a:rPr lang="pt-PT" sz="1600" dirty="0">
                <a:solidFill>
                  <a:schemeClr val="bg1"/>
                </a:solidFill>
              </a:rPr>
              <a:t> é conhecido.</a:t>
            </a:r>
          </a:p>
        </p:txBody>
      </p:sp>
      <p:pic>
        <p:nvPicPr>
          <p:cNvPr id="3" name="Picture 2" descr="Icon&#10;&#10;Description automatically generated">
            <a:hlinkClick r:id="rId2"/>
            <a:extLst>
              <a:ext uri="{FF2B5EF4-FFF2-40B4-BE49-F238E27FC236}">
                <a16:creationId xmlns:a16="http://schemas.microsoft.com/office/drawing/2014/main" id="{BA594BF3-DC25-4717-2C09-606E5EAB2C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3735" y="6359659"/>
            <a:ext cx="455177" cy="455177"/>
          </a:xfrm>
          <a:prstGeom prst="rect">
            <a:avLst/>
          </a:prstGeom>
        </p:spPr>
      </p:pic>
      <p:pic>
        <p:nvPicPr>
          <p:cNvPr id="4" name="Picture 2" descr="Instituto Politécnico da Maia - IPMAIA">
            <a:hlinkClick r:id="rId4"/>
            <a:extLst>
              <a:ext uri="{FF2B5EF4-FFF2-40B4-BE49-F238E27FC236}">
                <a16:creationId xmlns:a16="http://schemas.microsoft.com/office/drawing/2014/main" id="{97DA4B3D-2C21-F771-27FF-E5C6AA6A11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376" y="42761"/>
            <a:ext cx="1127824" cy="4551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Graphical user interface, application&#10;&#10;Description automatically generated">
            <a:extLst>
              <a:ext uri="{FF2B5EF4-FFF2-40B4-BE49-F238E27FC236}">
                <a16:creationId xmlns:a16="http://schemas.microsoft.com/office/drawing/2014/main" id="{B8762E0A-7F70-0B7B-9703-B089149BBC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75559" y="1091858"/>
            <a:ext cx="8440880" cy="4126950"/>
          </a:xfrm>
          <a:prstGeom prst="rect">
            <a:avLst/>
          </a:prstGeom>
        </p:spPr>
      </p:pic>
    </p:spTree>
    <p:extLst>
      <p:ext uri="{BB962C8B-B14F-4D97-AF65-F5344CB8AC3E}">
        <p14:creationId xmlns:p14="http://schemas.microsoft.com/office/powerpoint/2010/main" val="3617705996"/>
      </p:ext>
    </p:extLst>
  </p:cSld>
  <p:clrMapOvr>
    <a:masterClrMapping/>
  </p:clrMapOvr>
</p:sld>
</file>

<file path=ppt/theme/theme1.xml><?xml version="1.0" encoding="utf-8"?>
<a:theme xmlns:a="http://schemas.openxmlformats.org/drawingml/2006/main" name="Slice">
  <a:themeElements>
    <a:clrScheme name="Custom 1">
      <a:dk1>
        <a:sysClr val="windowText" lastClr="000000"/>
      </a:dk1>
      <a:lt1>
        <a:sysClr val="window" lastClr="FFFFFF"/>
      </a:lt1>
      <a:dk2>
        <a:srgbClr val="86C5EE"/>
      </a:dk2>
      <a:lt2>
        <a:srgbClr val="E3F7FC"/>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3547</TotalTime>
  <Words>1594</Words>
  <Application>Microsoft Office PowerPoint</Application>
  <PresentationFormat>Widescreen</PresentationFormat>
  <Paragraphs>89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Slice</vt:lpstr>
      <vt:lpstr>AIWDM - Análise comparativa web – app         Reddit</vt:lpstr>
      <vt:lpstr>Reddit</vt:lpstr>
      <vt:lpstr>Página inicial – aspetos principais</vt:lpstr>
      <vt:lpstr>Login</vt:lpstr>
      <vt:lpstr>Página inicial</vt:lpstr>
      <vt:lpstr>Página inicial</vt:lpstr>
      <vt:lpstr>Página inicial</vt:lpstr>
      <vt:lpstr>Posts</vt:lpstr>
      <vt:lpstr>Happening now</vt:lpstr>
      <vt:lpstr>Perfil</vt:lpstr>
      <vt:lpstr>Arquitetura física</vt:lpstr>
      <vt:lpstr>Partilha</vt:lpstr>
      <vt:lpstr>autonomia, espaço de armazenamento e banda larga</vt:lpstr>
      <vt:lpstr>Conclusão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AIWDM - Análise comparativa web – app         Reddit</dc:title>
  <dc:creator>Diogo Henrique Faria Pereira</dc:creator>
  <cp:lastModifiedBy>Diogo Henrique Faria Pereira</cp:lastModifiedBy>
  <cp:revision>18</cp:revision>
  <dcterms:created xsi:type="dcterms:W3CDTF">2022-10-31T14:58:11Z</dcterms:created>
  <dcterms:modified xsi:type="dcterms:W3CDTF">2023-01-09T18:16:58Z</dcterms:modified>
</cp:coreProperties>
</file>