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E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A2BCD-6453-D6ED-84F2-193EE244EE43}" v="3429" dt="2022-10-30T03:10:03.245"/>
    <p1510:client id="{5A269687-E866-8FFA-F876-B86BF7EB9FF5}" v="14" dt="2022-11-02T00:37:53.616"/>
    <p1510:client id="{6C1D080F-0769-4DCC-9BB3-D3B5F3F519F3}" v="1782" dt="2022-10-29T22:50:57.549"/>
    <p1510:client id="{A586355B-47D8-6A5A-B178-60F5707E8B4D}" v="666" dt="2022-10-29T19:53:57.892"/>
    <p1510:client id="{EF53AAF8-897B-D942-B09C-458B7A9B7452}" v="31" dt="2022-11-06T19:45:41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6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74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45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1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rip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7481" y="1907510"/>
            <a:ext cx="6421670" cy="922867"/>
          </a:xfrm>
        </p:spPr>
        <p:txBody>
          <a:bodyPr>
            <a:normAutofit fontScale="90000"/>
          </a:bodyPr>
          <a:lstStyle/>
          <a:p>
            <a:pPr algn="l"/>
            <a:r>
              <a:rPr lang="pt-PT"/>
              <a:t>Análise comparativa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7526" y="4023430"/>
            <a:ext cx="2167995" cy="3788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>
                <a:hlinkClick r:id="rId2"/>
              </a:rPr>
              <a:t>stripe.com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70742-CF21-DA4E-AE69-4ACEA20CBE30}"/>
              </a:ext>
            </a:extLst>
          </p:cNvPr>
          <p:cNvSpPr txBox="1"/>
          <p:nvPr/>
        </p:nvSpPr>
        <p:spPr>
          <a:xfrm>
            <a:off x="244078" y="6304358"/>
            <a:ext cx="3044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IPMAIA – 03/11/2022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9EDDB-C9EC-921E-2315-7ADFD99D6E0D}"/>
              </a:ext>
            </a:extLst>
          </p:cNvPr>
          <p:cNvSpPr txBox="1"/>
          <p:nvPr/>
        </p:nvSpPr>
        <p:spPr>
          <a:xfrm>
            <a:off x="7130656" y="6304358"/>
            <a:ext cx="40862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/>
                <a:cs typeface="Calibri"/>
              </a:rPr>
              <a:t>João Carlos Quintão Gonçalves - </a:t>
            </a:r>
            <a:r>
              <a:rPr lang="en-US">
                <a:latin typeface="Calibri"/>
                <a:cs typeface="Arial"/>
              </a:rPr>
              <a:t>A036936</a:t>
            </a:r>
            <a:endParaRPr lang="en-US">
              <a:latin typeface="Calibri"/>
              <a:cs typeface="Calibri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425C5C6D-3893-C1C5-30C7-BD7A1620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543" y="2823941"/>
            <a:ext cx="2609850" cy="1240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6B1B4-141B-E157-7E18-21C5B3B1EDD8}"/>
              </a:ext>
            </a:extLst>
          </p:cNvPr>
          <p:cNvSpPr txBox="1"/>
          <p:nvPr/>
        </p:nvSpPr>
        <p:spPr>
          <a:xfrm>
            <a:off x="4474073" y="2888594"/>
            <a:ext cx="41338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/>
              <a:t>Estudo comparativo entre as plataformas web e mobile (</a:t>
            </a:r>
            <a:r>
              <a:rPr lang="pt-PT" i="1" dirty="0"/>
              <a:t>app</a:t>
            </a:r>
            <a:r>
              <a:rPr lang="pt-PT" dirty="0"/>
              <a:t>).</a:t>
            </a:r>
          </a:p>
          <a:p>
            <a:endParaRPr lang="pt-PT"/>
          </a:p>
          <a:p>
            <a:r>
              <a:rPr lang="pt-PT" dirty="0"/>
              <a:t>Objetivos: Apontar diferenças entre as duas plataformas, desde a interface de utilizador até às 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3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BC9A0488-5F17-6B20-C14E-4FBB8AF6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71" y="1569660"/>
            <a:ext cx="7191631" cy="4226168"/>
          </a:xfrm>
          <a:prstGeom prst="rect">
            <a:avLst/>
          </a:prstGeom>
          <a:ln w="12700"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14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EA2B77-3D17-9FC8-7303-2DF200DD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903" y="1481953"/>
            <a:ext cx="2028456" cy="4396259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BF535B-23BF-4CC7-5B86-43ACC4C60C22}"/>
              </a:ext>
            </a:extLst>
          </p:cNvPr>
          <p:cNvSpPr txBox="1"/>
          <p:nvPr/>
        </p:nvSpPr>
        <p:spPr>
          <a:xfrm>
            <a:off x="5562447" y="243197"/>
            <a:ext cx="10660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latin typeface="Corbel"/>
                <a:cs typeface="Arial"/>
              </a:rPr>
              <a:t>Clientes</a:t>
            </a:r>
            <a:endParaRPr lang="pt-PT" sz="2000" dirty="0">
              <a:ea typeface="+mn-lt"/>
              <a:cs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9D00F-BFDF-83E5-71A2-3DE24F45B68A}"/>
              </a:ext>
            </a:extLst>
          </p:cNvPr>
          <p:cNvSpPr txBox="1"/>
          <p:nvPr/>
        </p:nvSpPr>
        <p:spPr>
          <a:xfrm>
            <a:off x="1456552" y="5983244"/>
            <a:ext cx="2974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- Sem opções de filtragem.</a:t>
            </a:r>
          </a:p>
          <a:p>
            <a:r>
              <a:rPr lang="pt-PT" sz="1400" dirty="0"/>
              <a:t>- Botão para adicionar clientes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4E8D9-CDA3-F634-40F8-67CF5146C3AF}"/>
              </a:ext>
            </a:extLst>
          </p:cNvPr>
          <p:cNvSpPr txBox="1"/>
          <p:nvPr/>
        </p:nvSpPr>
        <p:spPr>
          <a:xfrm>
            <a:off x="6683974" y="5875809"/>
            <a:ext cx="30223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- Várias opções de filtragem</a:t>
            </a:r>
          </a:p>
          <a:p>
            <a:r>
              <a:rPr lang="pt-PT" sz="1400" dirty="0">
                <a:ea typeface="+mn-lt"/>
                <a:cs typeface="+mn-lt"/>
              </a:rPr>
              <a:t>- Botão para adicionar clientes</a:t>
            </a:r>
          </a:p>
          <a:p>
            <a:r>
              <a:rPr lang="pt-PT" sz="1400" dirty="0"/>
              <a:t>- Botão para exportar lista de clientes</a:t>
            </a:r>
          </a:p>
        </p:txBody>
      </p:sp>
    </p:spTree>
    <p:extLst>
      <p:ext uri="{BB962C8B-B14F-4D97-AF65-F5344CB8AC3E}">
        <p14:creationId xmlns:p14="http://schemas.microsoft.com/office/powerpoint/2010/main" val="242362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BF535B-23BF-4CC7-5B86-43ACC4C60C22}"/>
              </a:ext>
            </a:extLst>
          </p:cNvPr>
          <p:cNvSpPr txBox="1"/>
          <p:nvPr/>
        </p:nvSpPr>
        <p:spPr>
          <a:xfrm>
            <a:off x="4285582" y="250061"/>
            <a:ext cx="361975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latin typeface="Corbel"/>
                <a:cs typeface="Arial"/>
              </a:rPr>
              <a:t>Funcionalidades em falta na web</a:t>
            </a:r>
            <a:endParaRPr lang="pt-PT" sz="2000"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9D00F-BFDF-83E5-71A2-3DE24F45B68A}"/>
              </a:ext>
            </a:extLst>
          </p:cNvPr>
          <p:cNvSpPr txBox="1"/>
          <p:nvPr/>
        </p:nvSpPr>
        <p:spPr>
          <a:xfrm>
            <a:off x="1559525" y="5763569"/>
            <a:ext cx="29747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…</a:t>
            </a:r>
            <a:endParaRPr lang="en-US"/>
          </a:p>
          <a:p>
            <a:endParaRPr lang="pt-PT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54E8D9-CDA3-F634-40F8-67CF5146C3AF}"/>
              </a:ext>
            </a:extLst>
          </p:cNvPr>
          <p:cNvSpPr txBox="1"/>
          <p:nvPr/>
        </p:nvSpPr>
        <p:spPr>
          <a:xfrm>
            <a:off x="4713758" y="5697323"/>
            <a:ext cx="322142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- Possibilidade de adicionar produtos</a:t>
            </a:r>
          </a:p>
          <a:p>
            <a:r>
              <a:rPr lang="pt-PT" sz="1400" dirty="0"/>
              <a:t>- Acesso a todas as funcionalidades presentes na imagem acima</a:t>
            </a:r>
          </a:p>
        </p:txBody>
      </p:sp>
      <p:pic>
        <p:nvPicPr>
          <p:cNvPr id="2" name="Picture 2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63A2DDF2-C95C-921C-D4C4-275EE38C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8" y="1374529"/>
            <a:ext cx="3120766" cy="4108941"/>
          </a:xfrm>
          <a:prstGeom prst="rect">
            <a:avLst/>
          </a:prstGeom>
        </p:spPr>
      </p:pic>
      <p:pic>
        <p:nvPicPr>
          <p:cNvPr id="3" name="Picture 3" descr="Icon&#10;&#10;Description automatically generated">
            <a:extLst>
              <a:ext uri="{FF2B5EF4-FFF2-40B4-BE49-F238E27FC236}">
                <a16:creationId xmlns:a16="http://schemas.microsoft.com/office/drawing/2014/main" id="{60E9D772-5784-DA5C-51B6-40537BBC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64" y="1371600"/>
            <a:ext cx="1898024" cy="4114800"/>
          </a:xfrm>
          <a:prstGeom prst="rect">
            <a:avLst/>
          </a:prstGeom>
        </p:spPr>
      </p:pic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DC7C688-2734-2DC7-554A-331CF69E1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616" y="1370828"/>
            <a:ext cx="2743200" cy="180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07ADB3-02D0-8792-F090-5D8CBDEE6358}"/>
              </a:ext>
            </a:extLst>
          </p:cNvPr>
          <p:cNvSpPr txBox="1"/>
          <p:nvPr/>
        </p:nvSpPr>
        <p:spPr>
          <a:xfrm>
            <a:off x="8647326" y="3315214"/>
            <a:ext cx="2905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- Na web conseguimos aceder ao perfil (impossível na App)</a:t>
            </a:r>
          </a:p>
        </p:txBody>
      </p:sp>
    </p:spTree>
    <p:extLst>
      <p:ext uri="{BB962C8B-B14F-4D97-AF65-F5344CB8AC3E}">
        <p14:creationId xmlns:p14="http://schemas.microsoft.com/office/powerpoint/2010/main" val="276773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20174D-E03D-4D11-5046-2C1F3BE11D3C}"/>
              </a:ext>
            </a:extLst>
          </p:cNvPr>
          <p:cNvSpPr txBox="1"/>
          <p:nvPr/>
        </p:nvSpPr>
        <p:spPr>
          <a:xfrm>
            <a:off x="1640311" y="1364999"/>
            <a:ext cx="2704386" cy="382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pt-PT" dirty="0"/>
              <a:t>Ausência de configurações</a:t>
            </a: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E9300062-3750-4DBC-AFC8-E9DC8EFA9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552" y="648931"/>
            <a:ext cx="6917478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6219651-7D75-A9E1-E8BA-3264D8AD8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88" y="1011765"/>
            <a:ext cx="2102852" cy="4546708"/>
          </a:xfrm>
          <a:prstGeom prst="rect">
            <a:avLst/>
          </a:prstGeom>
          <a:ln w="12700"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468C387-76ED-BD94-9DB5-0C5FFE05C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154" y="1746869"/>
            <a:ext cx="3056838" cy="3064499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1EAF7-6827-C1AF-4CB8-9BC8493AD05D}"/>
              </a:ext>
            </a:extLst>
          </p:cNvPr>
          <p:cNvSpPr txBox="1"/>
          <p:nvPr/>
        </p:nvSpPr>
        <p:spPr>
          <a:xfrm>
            <a:off x="1607399" y="2001599"/>
            <a:ext cx="265292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dirty="0"/>
              <a:t>Não existe qualquer forma de alterar as informações pessoais, tal como trocar de email, password ou contacto.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3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89FDF-1D16-43B6-A136-8982EEEF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>
            <a:normAutofit/>
          </a:bodyPr>
          <a:lstStyle/>
          <a:p>
            <a:pPr algn="r"/>
            <a:r>
              <a:rPr lang="pt-PT" sz="3600" dirty="0"/>
              <a:t>Opinião crítica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47A9-098C-6E48-8E1D-8FE7FF7F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932" y="1231873"/>
            <a:ext cx="4199013" cy="4449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/>
              <a:t>Na minha opinião a App é extremamente má devido à falta de funcionalidades. Deve apenas ser usada para ter uma ideia básica de como o negócio está a fluir. </a:t>
            </a:r>
            <a:endParaRPr lang="en-US"/>
          </a:p>
          <a:p>
            <a:pPr marL="0" indent="0">
              <a:buNone/>
            </a:pPr>
            <a:r>
              <a:rPr lang="pt-PT" sz="1600" dirty="0"/>
              <a:t>Se alguém tiver a intenção de utilizar a plataforma </a:t>
            </a:r>
            <a:r>
              <a:rPr lang="pt-PT" sz="1600" dirty="0" err="1"/>
              <a:t>Stripe</a:t>
            </a:r>
            <a:r>
              <a:rPr lang="pt-PT" sz="1600" dirty="0"/>
              <a:t> num smartphone / tablet, é recomendado aceder ao website diretamente.</a:t>
            </a:r>
          </a:p>
          <a:p>
            <a:pPr marL="0" indent="0">
              <a:buNone/>
            </a:pPr>
            <a:r>
              <a:rPr lang="pt-PT" sz="1600" dirty="0"/>
              <a:t>Algo que combatia estes problemas, seria importar o website para a aplicação e coloca-los o mais parecido possível sendo que o website tem tudo necessário.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635859-3AC0-2FFF-D882-76CE0DA9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88" y="1467600"/>
            <a:ext cx="1898024" cy="411480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44416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9FDF-1D16-43B6-A136-8982EEEF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>
            <a:normAutofit/>
          </a:bodyPr>
          <a:lstStyle/>
          <a:p>
            <a:r>
              <a:rPr lang="pt-PT" sz="4800" dirty="0"/>
              <a:t>Conclusão</a:t>
            </a:r>
            <a:endParaRPr lang="en-US" sz="48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070F8AA-CB5B-35E7-3286-AA6C75659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55" y="3350421"/>
            <a:ext cx="3959211" cy="18335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47A9-098C-6E48-8E1D-8FE7FF7F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819599" cy="312420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PT" sz="1800" dirty="0"/>
              <a:t>Em suma, as diferenças entre as duas plataformas são muito notáveis e a aplicação mobile está muito atrás.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800" dirty="0"/>
              <a:t>As únicas semelhanças seriam em termos de design e performance, tanto o website como a App são muito leves e bem otimizados e têm uma aparência similar.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PT" sz="1800" dirty="0"/>
              <a:t>Por outro lado, os clientes </a:t>
            </a:r>
            <a:r>
              <a:rPr lang="pt-PT" sz="1800" dirty="0" err="1"/>
              <a:t>Stripe</a:t>
            </a:r>
            <a:r>
              <a:rPr lang="pt-PT" sz="1800" dirty="0"/>
              <a:t> trabalham em contexto empresarial e o dispositivo mais comum nesse caso é o computador, logo os problemas relacionados à app não seriam postos em causa.</a:t>
            </a:r>
          </a:p>
        </p:txBody>
      </p:sp>
    </p:spTree>
    <p:extLst>
      <p:ext uri="{BB962C8B-B14F-4D97-AF65-F5344CB8AC3E}">
        <p14:creationId xmlns:p14="http://schemas.microsoft.com/office/powerpoint/2010/main" val="405265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EFE0E8-BC94-382C-3446-BFCEE847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O que é o Stripe?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1358-3287-756A-A816-91027848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algn="just">
              <a:buClr>
                <a:srgbClr val="1287C3"/>
              </a:buClr>
            </a:pPr>
            <a:r>
              <a:rPr lang="pt-PT" sz="1600" dirty="0">
                <a:latin typeface="Corbel"/>
                <a:cs typeface="Arial"/>
              </a:rPr>
              <a:t>O </a:t>
            </a:r>
            <a:r>
              <a:rPr lang="pt-PT" sz="1600" dirty="0" err="1">
                <a:latin typeface="Corbel"/>
                <a:cs typeface="Arial"/>
              </a:rPr>
              <a:t>Stripe</a:t>
            </a:r>
            <a:r>
              <a:rPr lang="pt-PT" sz="1600" dirty="0">
                <a:latin typeface="Corbel"/>
                <a:cs typeface="Arial"/>
              </a:rPr>
              <a:t> é uma empresa cujo objetivo é automatizar pagamentos para negócios online. A plataforma é utilizada por algumas das maiores empresas do mundo, tal como a Amazon.</a:t>
            </a:r>
            <a:endParaRPr lang="en-US" sz="1600">
              <a:latin typeface="Corbel"/>
              <a:cs typeface="Arial"/>
            </a:endParaRPr>
          </a:p>
          <a:p>
            <a:pPr algn="just">
              <a:buClr>
                <a:srgbClr val="1287C3"/>
              </a:buClr>
            </a:pPr>
            <a:r>
              <a:rPr lang="pt-PT" sz="1600" dirty="0">
                <a:latin typeface="Corbel"/>
                <a:cs typeface="Arial"/>
              </a:rPr>
              <a:t>A razão pelo qual o </a:t>
            </a:r>
            <a:r>
              <a:rPr lang="pt-PT" sz="1600" dirty="0" err="1">
                <a:latin typeface="Corbel"/>
                <a:cs typeface="Arial"/>
              </a:rPr>
              <a:t>Stripe</a:t>
            </a:r>
            <a:r>
              <a:rPr lang="pt-PT" sz="1600" dirty="0">
                <a:latin typeface="Corbel"/>
                <a:cs typeface="Arial"/>
              </a:rPr>
              <a:t> é tão utilizado deve-se à sua confiabilidade, simplicidade e à quantidade de funcionalidades grátis, como a proteção contra fraude.</a:t>
            </a:r>
          </a:p>
          <a:p>
            <a:pPr>
              <a:buClr>
                <a:srgbClr val="1287C3"/>
              </a:buClr>
            </a:pPr>
            <a:r>
              <a:rPr lang="pt-PT" sz="1600" dirty="0">
                <a:latin typeface="Corbel"/>
                <a:cs typeface="Arial"/>
              </a:rPr>
              <a:t>Apesar do </a:t>
            </a:r>
            <a:r>
              <a:rPr lang="pt-PT" sz="1600" dirty="0" err="1">
                <a:latin typeface="Corbel"/>
                <a:cs typeface="Arial"/>
              </a:rPr>
              <a:t>Stripe</a:t>
            </a:r>
            <a:r>
              <a:rPr lang="pt-PT" sz="1600" dirty="0">
                <a:latin typeface="Corbel"/>
                <a:cs typeface="Arial"/>
              </a:rPr>
              <a:t> ser gratuito, o mesmo cobra uma taxa a cada pagamento que o cliente recebe.</a:t>
            </a:r>
          </a:p>
          <a:p>
            <a:pPr>
              <a:buClr>
                <a:srgbClr val="1287C3"/>
              </a:buClr>
            </a:pPr>
            <a:r>
              <a:rPr lang="pt-PT" sz="1600" dirty="0">
                <a:latin typeface="Corbel"/>
                <a:cs typeface="Arial"/>
              </a:rPr>
              <a:t>Para criar e usar uma conta no </a:t>
            </a:r>
            <a:r>
              <a:rPr lang="pt-PT" sz="1600" dirty="0" err="1">
                <a:latin typeface="Corbel"/>
                <a:cs typeface="Arial"/>
              </a:rPr>
              <a:t>Stripe</a:t>
            </a:r>
            <a:r>
              <a:rPr lang="pt-PT" sz="1600" dirty="0">
                <a:latin typeface="Corbel"/>
                <a:cs typeface="Arial"/>
              </a:rPr>
              <a:t>, é apenas necessário </a:t>
            </a:r>
            <a:r>
              <a:rPr lang="pt-PT" sz="1600" b="1" dirty="0">
                <a:latin typeface="Corbel"/>
                <a:cs typeface="Arial"/>
              </a:rPr>
              <a:t>um browser</a:t>
            </a:r>
            <a:r>
              <a:rPr lang="pt-PT" sz="1600" dirty="0">
                <a:latin typeface="Corbel"/>
                <a:cs typeface="Arial"/>
              </a:rPr>
              <a:t>, um email, detalhar o negocio e associar uma conta bancária.</a:t>
            </a:r>
          </a:p>
        </p:txBody>
      </p:sp>
    </p:spTree>
    <p:extLst>
      <p:ext uri="{BB962C8B-B14F-4D97-AF65-F5344CB8AC3E}">
        <p14:creationId xmlns:p14="http://schemas.microsoft.com/office/powerpoint/2010/main" val="106246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554ACB-2D34-A620-E99D-B73CC627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153" y="1035733"/>
            <a:ext cx="3474438" cy="512058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pt-PT" sz="1600" dirty="0">
                <a:latin typeface="Corbel"/>
                <a:cs typeface="Calibri"/>
              </a:rPr>
              <a:t>Com as seguintes imagens (web e App mobile respetivamente), podemos verificar que faltam várias opções na versão mobile.</a:t>
            </a:r>
            <a:br>
              <a:rPr lang="pt-PT" sz="1600" dirty="0">
                <a:latin typeface="Corbel"/>
                <a:cs typeface="Calibri"/>
              </a:rPr>
            </a:br>
            <a:br>
              <a:rPr lang="pt-PT" sz="1600" dirty="0">
                <a:latin typeface="Corbel"/>
                <a:cs typeface="Calibri"/>
              </a:rPr>
            </a:br>
            <a:r>
              <a:rPr lang="pt-PT" sz="1600" dirty="0">
                <a:latin typeface="Corbel"/>
                <a:cs typeface="Calibri"/>
              </a:rPr>
              <a:t>Não só perdemos a opção de login com "</a:t>
            </a:r>
            <a:r>
              <a:rPr lang="pt-PT" sz="1600" i="1" dirty="0">
                <a:latin typeface="Corbel"/>
                <a:cs typeface="Calibri"/>
              </a:rPr>
              <a:t>SSO</a:t>
            </a:r>
            <a:r>
              <a:rPr lang="pt-PT" sz="1600" dirty="0">
                <a:latin typeface="Corbel"/>
                <a:cs typeface="Calibri"/>
              </a:rPr>
              <a:t>" mas também não conseguimos criar uma conta na versão mobile. Isto </a:t>
            </a:r>
            <a:r>
              <a:rPr lang="pt-PT" sz="1600" b="1" dirty="0">
                <a:latin typeface="Corbel"/>
                <a:cs typeface="Calibri"/>
              </a:rPr>
              <a:t>obriga</a:t>
            </a:r>
            <a:r>
              <a:rPr lang="pt-PT" sz="1600" dirty="0">
                <a:latin typeface="Corbel"/>
                <a:cs typeface="Calibri"/>
              </a:rPr>
              <a:t> que todos os futuros clientes utilizem a página web primeiramente.</a:t>
            </a:r>
            <a:br>
              <a:rPr lang="pt-PT" sz="1600" dirty="0">
                <a:latin typeface="Corbel"/>
                <a:cs typeface="Calibri"/>
              </a:rPr>
            </a:br>
            <a:br>
              <a:rPr lang="pt-PT" sz="1600" dirty="0">
                <a:latin typeface="Corbel"/>
                <a:cs typeface="Calibri"/>
              </a:rPr>
            </a:br>
            <a:r>
              <a:rPr lang="pt-PT" sz="1600" dirty="0">
                <a:latin typeface="Corbel"/>
                <a:cs typeface="Calibri"/>
              </a:rPr>
              <a:t>Pelo lado positivo, na versão mobile existe uma opção para alterar a senha, o único problema é que este apenas abre o browser e por isso saímos imediatamente da </a:t>
            </a:r>
            <a:r>
              <a:rPr lang="pt-PT" sz="1600" i="1" dirty="0">
                <a:latin typeface="Corbel"/>
                <a:cs typeface="Calibri"/>
              </a:rPr>
              <a:t>App</a:t>
            </a:r>
            <a:r>
              <a:rPr lang="pt-PT" sz="1600" dirty="0">
                <a:latin typeface="Corbel"/>
                <a:cs typeface="Calibri"/>
              </a:rPr>
              <a:t>.</a:t>
            </a:r>
            <a:br>
              <a:rPr lang="pt-PT" sz="1600" dirty="0">
                <a:latin typeface="Corbel"/>
                <a:cs typeface="Calibri"/>
              </a:rPr>
            </a:br>
            <a:br>
              <a:rPr lang="pt-PT" sz="1600" dirty="0">
                <a:latin typeface="Corbel"/>
                <a:cs typeface="Calibri"/>
              </a:rPr>
            </a:br>
            <a:r>
              <a:rPr lang="pt-PT" sz="1600" dirty="0">
                <a:latin typeface="Corbel"/>
                <a:cs typeface="Calibri"/>
              </a:rPr>
              <a:t>Na realidade existe apenas </a:t>
            </a:r>
            <a:r>
              <a:rPr lang="pt-PT" sz="1600" b="1" dirty="0">
                <a:latin typeface="Corbel"/>
                <a:cs typeface="Calibri"/>
              </a:rPr>
              <a:t>uma</a:t>
            </a:r>
            <a:r>
              <a:rPr lang="pt-PT" sz="1600" dirty="0">
                <a:latin typeface="Corbel"/>
                <a:cs typeface="Calibri"/>
              </a:rPr>
              <a:t> </a:t>
            </a:r>
            <a:r>
              <a:rPr lang="pt-PT" sz="1600" b="1" dirty="0">
                <a:latin typeface="Corbel"/>
                <a:cs typeface="Calibri"/>
              </a:rPr>
              <a:t>vantagem</a:t>
            </a:r>
            <a:r>
              <a:rPr lang="pt-PT" sz="1600" dirty="0">
                <a:latin typeface="Corbel"/>
                <a:cs typeface="Calibri"/>
              </a:rPr>
              <a:t> no login </a:t>
            </a:r>
            <a:r>
              <a:rPr lang="pt-PT" sz="1600" b="1" dirty="0">
                <a:latin typeface="Corbel"/>
                <a:cs typeface="Calibri"/>
              </a:rPr>
              <a:t>mobile</a:t>
            </a:r>
            <a:r>
              <a:rPr lang="pt-PT" sz="1600" dirty="0">
                <a:latin typeface="Corbel"/>
                <a:cs typeface="Calibri"/>
              </a:rPr>
              <a:t>, o facto do login ser permanente enquanto que na web é obrigatório efetuar login pelo menos semanalmente.</a:t>
            </a:r>
          </a:p>
        </p:txBody>
      </p:sp>
      <p:sp>
        <p:nvSpPr>
          <p:cNvPr id="33" name="Rounded Rectangle 6">
            <a:extLst>
              <a:ext uri="{FF2B5EF4-FFF2-40B4-BE49-F238E27FC236}">
                <a16:creationId xmlns:a16="http://schemas.microsoft.com/office/drawing/2014/main" id="{0095B9FE-CD3D-4FD5-91D3-D9BDC79BF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686993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F76A18-FBBA-0EA7-D396-15F93E010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59" y="992872"/>
            <a:ext cx="2102852" cy="4546708"/>
          </a:xfrm>
          <a:prstGeom prst="rect">
            <a:avLst/>
          </a:prstGeom>
        </p:spPr>
      </p:pic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61801FD-9541-60E2-B65A-C5FD8AB50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294" y="1486213"/>
            <a:ext cx="3032249" cy="3887498"/>
          </a:xfrm>
          <a:prstGeom prst="rect">
            <a:avLst/>
          </a:prstGeom>
          <a:ln>
            <a:solidFill>
              <a:srgbClr val="B7BCBD">
                <a:alpha val="50000"/>
              </a:srgb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289A2-B961-A494-A100-7C6876EB3E63}"/>
              </a:ext>
            </a:extLst>
          </p:cNvPr>
          <p:cNvSpPr txBox="1"/>
          <p:nvPr/>
        </p:nvSpPr>
        <p:spPr>
          <a:xfrm>
            <a:off x="8104909" y="648644"/>
            <a:ext cx="35140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rbel"/>
                <a:cs typeface="Calibri"/>
              </a:rPr>
              <a:t>Login / Sign 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59081D-CBDD-C18C-8CB2-42A716568938}"/>
              </a:ext>
            </a:extLst>
          </p:cNvPr>
          <p:cNvCxnSpPr/>
          <p:nvPr/>
        </p:nvCxnSpPr>
        <p:spPr>
          <a:xfrm>
            <a:off x="8214881" y="1007367"/>
            <a:ext cx="1335074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8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9DA8E5-42BE-D7AE-D746-E9D585F9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912" y="1349905"/>
            <a:ext cx="2219430" cy="48011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2219430"/>
                      <a:gd name="connsiteY0" fmla="*/ 0 h 4801129"/>
                      <a:gd name="connsiteX1" fmla="*/ 2219430 w 2219430"/>
                      <a:gd name="connsiteY1" fmla="*/ 0 h 4801129"/>
                      <a:gd name="connsiteX2" fmla="*/ 2219430 w 2219430"/>
                      <a:gd name="connsiteY2" fmla="*/ 4801129 h 4801129"/>
                      <a:gd name="connsiteX3" fmla="*/ 0 w 2219430"/>
                      <a:gd name="connsiteY3" fmla="*/ 4801129 h 4801129"/>
                      <a:gd name="connsiteX4" fmla="*/ 0 w 2219430"/>
                      <a:gd name="connsiteY4" fmla="*/ 0 h 480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9430" h="4801129" fill="none" extrusionOk="0">
                        <a:moveTo>
                          <a:pt x="0" y="0"/>
                        </a:moveTo>
                        <a:cubicBezTo>
                          <a:pt x="339371" y="-149972"/>
                          <a:pt x="1935388" y="85198"/>
                          <a:pt x="2219430" y="0"/>
                        </a:cubicBezTo>
                        <a:cubicBezTo>
                          <a:pt x="2388841" y="520331"/>
                          <a:pt x="2304984" y="3930177"/>
                          <a:pt x="2219430" y="4801129"/>
                        </a:cubicBezTo>
                        <a:cubicBezTo>
                          <a:pt x="1882100" y="4892505"/>
                          <a:pt x="485815" y="4795072"/>
                          <a:pt x="0" y="4801129"/>
                        </a:cubicBezTo>
                        <a:cubicBezTo>
                          <a:pt x="-92943" y="2641289"/>
                          <a:pt x="-168235" y="1374610"/>
                          <a:pt x="0" y="0"/>
                        </a:cubicBezTo>
                        <a:close/>
                      </a:path>
                      <a:path w="2219430" h="4801129" stroke="0" extrusionOk="0">
                        <a:moveTo>
                          <a:pt x="0" y="0"/>
                        </a:moveTo>
                        <a:cubicBezTo>
                          <a:pt x="639234" y="-113254"/>
                          <a:pt x="1135816" y="102601"/>
                          <a:pt x="2219430" y="0"/>
                        </a:cubicBezTo>
                        <a:cubicBezTo>
                          <a:pt x="2166605" y="1827522"/>
                          <a:pt x="2342604" y="2975906"/>
                          <a:pt x="2219430" y="4801129"/>
                        </a:cubicBezTo>
                        <a:cubicBezTo>
                          <a:pt x="1308645" y="4856939"/>
                          <a:pt x="761395" y="4970087"/>
                          <a:pt x="0" y="4801129"/>
                        </a:cubicBezTo>
                        <a:cubicBezTo>
                          <a:pt x="-144930" y="2827543"/>
                          <a:pt x="-18259" y="145715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</p:pic>
      <p:pic>
        <p:nvPicPr>
          <p:cNvPr id="7" name="Picture 8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9D75F6F-9ADD-2384-9C6C-19D72322C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11802" y="1351940"/>
            <a:ext cx="6755730" cy="3850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0174D-E03D-4D11-5046-2C1F3BE11D3C}"/>
              </a:ext>
            </a:extLst>
          </p:cNvPr>
          <p:cNvSpPr txBox="1"/>
          <p:nvPr/>
        </p:nvSpPr>
        <p:spPr>
          <a:xfrm>
            <a:off x="1865312" y="777875"/>
            <a:ext cx="9301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dirty="0">
                <a:latin typeface="Arial"/>
                <a:cs typeface="Arial"/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272220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FE51F-1BD2-2CB8-47C0-B52D521D1FD0}"/>
              </a:ext>
            </a:extLst>
          </p:cNvPr>
          <p:cNvSpPr/>
          <p:nvPr/>
        </p:nvSpPr>
        <p:spPr>
          <a:xfrm>
            <a:off x="3303285" y="3215801"/>
            <a:ext cx="3514017" cy="1599570"/>
          </a:xfrm>
          <a:prstGeom prst="roundRect">
            <a:avLst/>
          </a:prstGeom>
          <a:solidFill>
            <a:srgbClr val="F2F2F2">
              <a:alpha val="50000"/>
            </a:srgbClr>
          </a:solidFill>
          <a:ln w="12700">
            <a:solidFill>
              <a:srgbClr val="979D9F">
                <a:alpha val="50000"/>
              </a:srgb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514017"/>
                      <a:gd name="connsiteY0" fmla="*/ 266600 h 1599570"/>
                      <a:gd name="connsiteX1" fmla="*/ 266600 w 3514017"/>
                      <a:gd name="connsiteY1" fmla="*/ 0 h 1599570"/>
                      <a:gd name="connsiteX2" fmla="*/ 3247417 w 3514017"/>
                      <a:gd name="connsiteY2" fmla="*/ 0 h 1599570"/>
                      <a:gd name="connsiteX3" fmla="*/ 3514017 w 3514017"/>
                      <a:gd name="connsiteY3" fmla="*/ 266600 h 1599570"/>
                      <a:gd name="connsiteX4" fmla="*/ 3514017 w 3514017"/>
                      <a:gd name="connsiteY4" fmla="*/ 1332970 h 1599570"/>
                      <a:gd name="connsiteX5" fmla="*/ 3247417 w 3514017"/>
                      <a:gd name="connsiteY5" fmla="*/ 1599570 h 1599570"/>
                      <a:gd name="connsiteX6" fmla="*/ 266600 w 3514017"/>
                      <a:gd name="connsiteY6" fmla="*/ 1599570 h 1599570"/>
                      <a:gd name="connsiteX7" fmla="*/ 0 w 3514017"/>
                      <a:gd name="connsiteY7" fmla="*/ 1332970 h 1599570"/>
                      <a:gd name="connsiteX8" fmla="*/ 0 w 3514017"/>
                      <a:gd name="connsiteY8" fmla="*/ 266600 h 1599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14017" h="1599570" fill="none" extrusionOk="0">
                        <a:moveTo>
                          <a:pt x="0" y="266600"/>
                        </a:moveTo>
                        <a:cubicBezTo>
                          <a:pt x="-3501" y="118344"/>
                          <a:pt x="142425" y="10738"/>
                          <a:pt x="266600" y="0"/>
                        </a:cubicBezTo>
                        <a:cubicBezTo>
                          <a:pt x="943274" y="-29507"/>
                          <a:pt x="1905612" y="56528"/>
                          <a:pt x="3247417" y="0"/>
                        </a:cubicBezTo>
                        <a:cubicBezTo>
                          <a:pt x="3394968" y="5769"/>
                          <a:pt x="3494219" y="137688"/>
                          <a:pt x="3514017" y="266600"/>
                        </a:cubicBezTo>
                        <a:cubicBezTo>
                          <a:pt x="3455606" y="743183"/>
                          <a:pt x="3483397" y="1176820"/>
                          <a:pt x="3514017" y="1332970"/>
                        </a:cubicBezTo>
                        <a:cubicBezTo>
                          <a:pt x="3519682" y="1464145"/>
                          <a:pt x="3395697" y="1601394"/>
                          <a:pt x="3247417" y="1599570"/>
                        </a:cubicBezTo>
                        <a:cubicBezTo>
                          <a:pt x="2825058" y="1450212"/>
                          <a:pt x="1662393" y="1710957"/>
                          <a:pt x="266600" y="1599570"/>
                        </a:cubicBezTo>
                        <a:cubicBezTo>
                          <a:pt x="119324" y="1607727"/>
                          <a:pt x="-17574" y="1465753"/>
                          <a:pt x="0" y="1332970"/>
                        </a:cubicBezTo>
                        <a:cubicBezTo>
                          <a:pt x="-40230" y="982611"/>
                          <a:pt x="52546" y="763524"/>
                          <a:pt x="0" y="266600"/>
                        </a:cubicBezTo>
                        <a:close/>
                      </a:path>
                      <a:path w="3514017" h="1599570" stroke="0" extrusionOk="0">
                        <a:moveTo>
                          <a:pt x="0" y="266600"/>
                        </a:moveTo>
                        <a:cubicBezTo>
                          <a:pt x="-7028" y="97299"/>
                          <a:pt x="94760" y="2118"/>
                          <a:pt x="266600" y="0"/>
                        </a:cubicBezTo>
                        <a:cubicBezTo>
                          <a:pt x="646763" y="52825"/>
                          <a:pt x="2113301" y="-123174"/>
                          <a:pt x="3247417" y="0"/>
                        </a:cubicBezTo>
                        <a:cubicBezTo>
                          <a:pt x="3398221" y="6027"/>
                          <a:pt x="3527433" y="122977"/>
                          <a:pt x="3514017" y="266600"/>
                        </a:cubicBezTo>
                        <a:cubicBezTo>
                          <a:pt x="3601252" y="429292"/>
                          <a:pt x="3572113" y="1150386"/>
                          <a:pt x="3514017" y="1332970"/>
                        </a:cubicBezTo>
                        <a:cubicBezTo>
                          <a:pt x="3506514" y="1470566"/>
                          <a:pt x="3376243" y="1583077"/>
                          <a:pt x="3247417" y="1599570"/>
                        </a:cubicBezTo>
                        <a:cubicBezTo>
                          <a:pt x="2109884" y="1768981"/>
                          <a:pt x="1563865" y="1685124"/>
                          <a:pt x="266600" y="1599570"/>
                        </a:cubicBezTo>
                        <a:cubicBezTo>
                          <a:pt x="95485" y="1609487"/>
                          <a:pt x="3795" y="1472642"/>
                          <a:pt x="0" y="1332970"/>
                        </a:cubicBezTo>
                        <a:cubicBezTo>
                          <a:pt x="-75674" y="884326"/>
                          <a:pt x="-40694" y="431144"/>
                          <a:pt x="0" y="266600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A8470-E8E0-0764-5BD6-46CE0FCBD642}"/>
              </a:ext>
            </a:extLst>
          </p:cNvPr>
          <p:cNvSpPr txBox="1"/>
          <p:nvPr/>
        </p:nvSpPr>
        <p:spPr>
          <a:xfrm>
            <a:off x="1585417" y="947897"/>
            <a:ext cx="106061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400" dirty="0">
                <a:latin typeface="Corbel"/>
                <a:cs typeface="Calibri"/>
              </a:rPr>
              <a:t>Na página principal começamos a encontrar algumas semelhanças e funcionalidades parecidas.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FF5BCFE-05F0-AD1E-93DE-264D6AE747A2}"/>
              </a:ext>
            </a:extLst>
          </p:cNvPr>
          <p:cNvSpPr/>
          <p:nvPr/>
        </p:nvSpPr>
        <p:spPr>
          <a:xfrm>
            <a:off x="4371594" y="1883008"/>
            <a:ext cx="1512794" cy="1148602"/>
          </a:xfrm>
          <a:prstGeom prst="wedgeRoundRectCallout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1100" dirty="0">
                <a:latin typeface="Corbel"/>
                <a:cs typeface="Arial"/>
              </a:rPr>
              <a:t>Na web temos vários </a:t>
            </a:r>
            <a:r>
              <a:rPr lang="pt-PT" sz="1100" dirty="0" err="1">
                <a:latin typeface="Corbel"/>
                <a:cs typeface="Arial"/>
              </a:rPr>
              <a:t>dropdowns</a:t>
            </a:r>
            <a:r>
              <a:rPr lang="pt-PT" sz="1100" dirty="0">
                <a:latin typeface="Corbel"/>
                <a:cs typeface="Arial"/>
              </a:rPr>
              <a:t>. Na App temos um </a:t>
            </a:r>
            <a:r>
              <a:rPr lang="pt-PT" sz="1100" dirty="0" err="1">
                <a:latin typeface="Corbel"/>
                <a:cs typeface="Arial"/>
              </a:rPr>
              <a:t>slider</a:t>
            </a:r>
            <a:r>
              <a:rPr lang="pt-PT" sz="1100" dirty="0">
                <a:latin typeface="Corbel"/>
                <a:cs typeface="Arial"/>
              </a:rPr>
              <a:t> para facilitar o uso </a:t>
            </a:r>
            <a:r>
              <a:rPr lang="pt-PT" sz="1100" dirty="0" err="1">
                <a:latin typeface="Corbel"/>
                <a:cs typeface="Arial"/>
              </a:rPr>
              <a:t>touch</a:t>
            </a:r>
            <a:r>
              <a:rPr lang="pt-PT" sz="1100" dirty="0">
                <a:latin typeface="Corbel"/>
                <a:cs typeface="Arial"/>
              </a:rPr>
              <a:t>.</a:t>
            </a:r>
          </a:p>
        </p:txBody>
      </p:sp>
      <p:pic>
        <p:nvPicPr>
          <p:cNvPr id="19" name="Picture 20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8B98D18-E97C-E1FB-C16F-BA32ED34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323" y="3363676"/>
            <a:ext cx="2995200" cy="427886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  <p:pic>
        <p:nvPicPr>
          <p:cNvPr id="21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046D20-4240-4986-89C2-B13F9828F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59" y="3935356"/>
            <a:ext cx="2743200" cy="651481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D41BEE-32EB-2510-CE39-1092D76F4E8C}"/>
              </a:ext>
            </a:extLst>
          </p:cNvPr>
          <p:cNvSpPr/>
          <p:nvPr/>
        </p:nvSpPr>
        <p:spPr>
          <a:xfrm>
            <a:off x="7002605" y="3214804"/>
            <a:ext cx="3362875" cy="1598257"/>
          </a:xfrm>
          <a:prstGeom prst="roundRect">
            <a:avLst/>
          </a:prstGeom>
          <a:solidFill>
            <a:srgbClr val="F2F2F2">
              <a:alpha val="50000"/>
            </a:srgbClr>
          </a:solidFill>
          <a:ln w="12700">
            <a:solidFill>
              <a:srgbClr val="979D9F">
                <a:alpha val="50000"/>
              </a:srgb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3499211612">
                  <a:custGeom>
                    <a:avLst/>
                    <a:gdLst>
                      <a:gd name="connsiteX0" fmla="*/ 0 w 3362875"/>
                      <a:gd name="connsiteY0" fmla="*/ 266381 h 1598257"/>
                      <a:gd name="connsiteX1" fmla="*/ 266381 w 3362875"/>
                      <a:gd name="connsiteY1" fmla="*/ 0 h 1598257"/>
                      <a:gd name="connsiteX2" fmla="*/ 3096494 w 3362875"/>
                      <a:gd name="connsiteY2" fmla="*/ 0 h 1598257"/>
                      <a:gd name="connsiteX3" fmla="*/ 3362875 w 3362875"/>
                      <a:gd name="connsiteY3" fmla="*/ 266381 h 1598257"/>
                      <a:gd name="connsiteX4" fmla="*/ 3362875 w 3362875"/>
                      <a:gd name="connsiteY4" fmla="*/ 1331876 h 1598257"/>
                      <a:gd name="connsiteX5" fmla="*/ 3096494 w 3362875"/>
                      <a:gd name="connsiteY5" fmla="*/ 1598257 h 1598257"/>
                      <a:gd name="connsiteX6" fmla="*/ 266381 w 3362875"/>
                      <a:gd name="connsiteY6" fmla="*/ 1598257 h 1598257"/>
                      <a:gd name="connsiteX7" fmla="*/ 0 w 3362875"/>
                      <a:gd name="connsiteY7" fmla="*/ 1331876 h 1598257"/>
                      <a:gd name="connsiteX8" fmla="*/ 0 w 3362875"/>
                      <a:gd name="connsiteY8" fmla="*/ 266381 h 15982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62875" h="1598257" fill="none" extrusionOk="0">
                        <a:moveTo>
                          <a:pt x="0" y="266381"/>
                        </a:moveTo>
                        <a:cubicBezTo>
                          <a:pt x="-14922" y="114931"/>
                          <a:pt x="136577" y="8061"/>
                          <a:pt x="266381" y="0"/>
                        </a:cubicBezTo>
                        <a:cubicBezTo>
                          <a:pt x="1382076" y="-29507"/>
                          <a:pt x="2126497" y="56528"/>
                          <a:pt x="3096494" y="0"/>
                        </a:cubicBezTo>
                        <a:cubicBezTo>
                          <a:pt x="3244563" y="17570"/>
                          <a:pt x="3358891" y="122951"/>
                          <a:pt x="3362875" y="266381"/>
                        </a:cubicBezTo>
                        <a:cubicBezTo>
                          <a:pt x="3443970" y="586232"/>
                          <a:pt x="3446193" y="900822"/>
                          <a:pt x="3362875" y="1331876"/>
                        </a:cubicBezTo>
                        <a:cubicBezTo>
                          <a:pt x="3369796" y="1459370"/>
                          <a:pt x="3250852" y="1610935"/>
                          <a:pt x="3096494" y="1598257"/>
                        </a:cubicBezTo>
                        <a:cubicBezTo>
                          <a:pt x="1777455" y="1448899"/>
                          <a:pt x="1375507" y="1709644"/>
                          <a:pt x="266381" y="1598257"/>
                        </a:cubicBezTo>
                        <a:cubicBezTo>
                          <a:pt x="119226" y="1606584"/>
                          <a:pt x="-14910" y="1466729"/>
                          <a:pt x="0" y="1331876"/>
                        </a:cubicBezTo>
                        <a:cubicBezTo>
                          <a:pt x="-5541" y="833299"/>
                          <a:pt x="-74511" y="416563"/>
                          <a:pt x="0" y="266381"/>
                        </a:cubicBezTo>
                        <a:close/>
                      </a:path>
                      <a:path w="3362875" h="1598257" stroke="0" extrusionOk="0">
                        <a:moveTo>
                          <a:pt x="0" y="266381"/>
                        </a:moveTo>
                        <a:cubicBezTo>
                          <a:pt x="-4305" y="105748"/>
                          <a:pt x="109988" y="799"/>
                          <a:pt x="266381" y="0"/>
                        </a:cubicBezTo>
                        <a:cubicBezTo>
                          <a:pt x="825623" y="52825"/>
                          <a:pt x="2330520" y="-123174"/>
                          <a:pt x="3096494" y="0"/>
                        </a:cubicBezTo>
                        <a:cubicBezTo>
                          <a:pt x="3252517" y="15053"/>
                          <a:pt x="3366633" y="120276"/>
                          <a:pt x="3362875" y="266381"/>
                        </a:cubicBezTo>
                        <a:cubicBezTo>
                          <a:pt x="3313065" y="693438"/>
                          <a:pt x="3327167" y="1063886"/>
                          <a:pt x="3362875" y="1331876"/>
                        </a:cubicBezTo>
                        <a:cubicBezTo>
                          <a:pt x="3345561" y="1456741"/>
                          <a:pt x="3239688" y="1594743"/>
                          <a:pt x="3096494" y="1598257"/>
                        </a:cubicBezTo>
                        <a:cubicBezTo>
                          <a:pt x="2194327" y="1767668"/>
                          <a:pt x="708760" y="1683811"/>
                          <a:pt x="266381" y="1598257"/>
                        </a:cubicBezTo>
                        <a:cubicBezTo>
                          <a:pt x="96725" y="1607619"/>
                          <a:pt x="7192" y="1464652"/>
                          <a:pt x="0" y="1331876"/>
                        </a:cubicBezTo>
                        <a:cubicBezTo>
                          <a:pt x="-14000" y="1137164"/>
                          <a:pt x="-7107" y="451784"/>
                          <a:pt x="0" y="266381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1E4B7CD5-0BC0-3153-4268-EF460D942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529" y="3530605"/>
            <a:ext cx="2743200" cy="209699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  <p:pic>
        <p:nvPicPr>
          <p:cNvPr id="10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814E87-E677-31AD-AE11-763B89EF5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951" y="3920214"/>
            <a:ext cx="2743200" cy="677075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CFBA9ADF-298E-082A-CBC6-55FCECF21E63}"/>
              </a:ext>
            </a:extLst>
          </p:cNvPr>
          <p:cNvSpPr/>
          <p:nvPr/>
        </p:nvSpPr>
        <p:spPr>
          <a:xfrm flipH="1">
            <a:off x="7865588" y="1883007"/>
            <a:ext cx="1547906" cy="1148602"/>
          </a:xfrm>
          <a:prstGeom prst="wedgeRoundRectCallout">
            <a:avLst/>
          </a:prstGeom>
          <a:ln>
            <a:solidFill>
              <a:srgbClr val="D9D9D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pt-PT" sz="1100" dirty="0">
                <a:latin typeface="Corbel"/>
                <a:cs typeface="Calibri"/>
              </a:rPr>
              <a:t>O menu de navegação fica em cima na web e em baixo na App.</a:t>
            </a:r>
            <a:endParaRPr lang="pt-PT" sz="1100" dirty="0">
              <a:latin typeface="Corbel"/>
              <a:ea typeface="+mn-lt"/>
              <a:cs typeface="+mn-lt"/>
            </a:endParaRPr>
          </a:p>
          <a:p>
            <a:pPr algn="ctr"/>
            <a:endParaRPr lang="pt-PT" sz="1100" dirty="0">
              <a:latin typeface="Calibri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B412F-3D6F-CD64-0F72-711DE1D442B0}"/>
              </a:ext>
            </a:extLst>
          </p:cNvPr>
          <p:cNvSpPr txBox="1"/>
          <p:nvPr/>
        </p:nvSpPr>
        <p:spPr>
          <a:xfrm>
            <a:off x="1865312" y="231775"/>
            <a:ext cx="9301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dirty="0">
                <a:latin typeface="Arial"/>
                <a:cs typeface="Arial"/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7436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33B412F-3D6F-CD64-0F72-711DE1D442B0}"/>
              </a:ext>
            </a:extLst>
          </p:cNvPr>
          <p:cNvSpPr txBox="1"/>
          <p:nvPr/>
        </p:nvSpPr>
        <p:spPr>
          <a:xfrm>
            <a:off x="1865312" y="231775"/>
            <a:ext cx="9301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dirty="0">
                <a:latin typeface="Arial"/>
                <a:cs typeface="Arial"/>
              </a:rPr>
              <a:t>Editar relatórios (</a:t>
            </a:r>
            <a:r>
              <a:rPr lang="pt-PT" sz="2000" dirty="0" err="1">
                <a:latin typeface="Arial"/>
                <a:cs typeface="Arial"/>
              </a:rPr>
              <a:t>charts</a:t>
            </a:r>
            <a:r>
              <a:rPr lang="pt-PT" sz="2000" dirty="0">
                <a:latin typeface="Arial"/>
                <a:cs typeface="Arial"/>
              </a:rPr>
              <a:t>)</a:t>
            </a:r>
            <a:endParaRPr lang="en-US"/>
          </a:p>
        </p:txBody>
      </p:sp>
      <p:pic>
        <p:nvPicPr>
          <p:cNvPr id="3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A8BD06-0899-38FB-77C8-90B0B321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00" y="2116452"/>
            <a:ext cx="6076950" cy="2027346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568168-CC82-4988-613D-1AB1C9AB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888" y="1371600"/>
            <a:ext cx="1898024" cy="411480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4DA294-4051-0A00-770E-F6AF0F57BB01}"/>
              </a:ext>
            </a:extLst>
          </p:cNvPr>
          <p:cNvSpPr txBox="1"/>
          <p:nvPr/>
        </p:nvSpPr>
        <p:spPr>
          <a:xfrm>
            <a:off x="5105399" y="1371599"/>
            <a:ext cx="486092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dirty="0"/>
              <a:t>Novamente, a web é baseada em </a:t>
            </a:r>
            <a:r>
              <a:rPr lang="pt-PT" sz="1600" dirty="0" err="1"/>
              <a:t>drop</a:t>
            </a:r>
            <a:r>
              <a:rPr lang="pt-PT" sz="1600" dirty="0"/>
              <a:t> </a:t>
            </a:r>
            <a:r>
              <a:rPr lang="pt-PT" sz="1600" dirty="0" err="1"/>
              <a:t>downs</a:t>
            </a:r>
            <a:r>
              <a:rPr lang="pt-PT" sz="1600" dirty="0"/>
              <a:t> enquanto que a app utiliza "</a:t>
            </a:r>
            <a:r>
              <a:rPr lang="pt-PT" sz="1600" dirty="0" err="1"/>
              <a:t>hold</a:t>
            </a:r>
            <a:r>
              <a:rPr lang="pt-PT" sz="1600" dirty="0"/>
              <a:t> to drag".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071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174D-E03D-4D11-5046-2C1F3BE11D3C}"/>
              </a:ext>
            </a:extLst>
          </p:cNvPr>
          <p:cNvSpPr txBox="1"/>
          <p:nvPr/>
        </p:nvSpPr>
        <p:spPr>
          <a:xfrm>
            <a:off x="5315312" y="693875"/>
            <a:ext cx="1567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latin typeface="Corbel"/>
                <a:cs typeface="Arial"/>
              </a:rPr>
              <a:t>Pagamentos</a:t>
            </a:r>
            <a:endParaRPr lang="pt-PT" sz="2000" dirty="0">
              <a:ea typeface="+mn-lt"/>
              <a:cs typeface="+mn-lt"/>
            </a:endParaRPr>
          </a:p>
        </p:txBody>
      </p:sp>
      <p:pic>
        <p:nvPicPr>
          <p:cNvPr id="8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7D9429-7096-E8CC-6483-919312ED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038" y="1890150"/>
            <a:ext cx="1898024" cy="411480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12" name="Picture 12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B691E67D-1185-4AC2-42F9-F0B3C419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00" y="2881650"/>
            <a:ext cx="4801200" cy="312270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3D4AC-027F-719B-8CDD-8CFB595F7C5E}"/>
              </a:ext>
            </a:extLst>
          </p:cNvPr>
          <p:cNvSpPr txBox="1"/>
          <p:nvPr/>
        </p:nvSpPr>
        <p:spPr>
          <a:xfrm>
            <a:off x="3971399" y="1671599"/>
            <a:ext cx="71949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dirty="0"/>
              <a:t>Na web conseguimos filtrar os pagamentos entre: "bem sucedidos", "reembolsados" ou "Falhados", também conseguimos escolher uma data e especificar o método de pagamento. </a:t>
            </a:r>
          </a:p>
          <a:p>
            <a:r>
              <a:rPr lang="pt-PT" sz="1600" dirty="0"/>
              <a:t>Nenhum destes filtros estão presente na versão mobile.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9C05F-93DA-881B-0AB2-2C9CB76133EA}"/>
              </a:ext>
            </a:extLst>
          </p:cNvPr>
          <p:cNvCxnSpPr/>
          <p:nvPr/>
        </p:nvCxnSpPr>
        <p:spPr>
          <a:xfrm>
            <a:off x="3742800" y="2659800"/>
            <a:ext cx="206400" cy="356400"/>
          </a:xfrm>
          <a:prstGeom prst="straightConnector1">
            <a:avLst/>
          </a:prstGeom>
          <a:ln>
            <a:solidFill>
              <a:srgbClr val="AD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818C55C-BF13-2441-ADE8-1A1526371908}"/>
              </a:ext>
            </a:extLst>
          </p:cNvPr>
          <p:cNvSpPr txBox="1"/>
          <p:nvPr/>
        </p:nvSpPr>
        <p:spPr>
          <a:xfrm>
            <a:off x="8981398" y="5367598"/>
            <a:ext cx="2202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/>
              <a:t>Nota: É impossível responder a uma contestação de um pagamento na App.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53337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174D-E03D-4D11-5046-2C1F3BE11D3C}"/>
              </a:ext>
            </a:extLst>
          </p:cNvPr>
          <p:cNvSpPr txBox="1"/>
          <p:nvPr/>
        </p:nvSpPr>
        <p:spPr>
          <a:xfrm>
            <a:off x="5315312" y="693875"/>
            <a:ext cx="1567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latin typeface="Corbel"/>
                <a:cs typeface="Arial"/>
              </a:rPr>
              <a:t>Pagamentos</a:t>
            </a:r>
            <a:endParaRPr lang="pt-PT" sz="2000" dirty="0"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53D4AC-027F-719B-8CDD-8CFB595F7C5E}"/>
              </a:ext>
            </a:extLst>
          </p:cNvPr>
          <p:cNvSpPr txBox="1"/>
          <p:nvPr/>
        </p:nvSpPr>
        <p:spPr>
          <a:xfrm>
            <a:off x="2039399" y="1545599"/>
            <a:ext cx="81189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dirty="0"/>
              <a:t>A página que faz o relatório de risco e fraude só pode ser acedida na web sendo que não existe na App.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BC7565F-1BF9-2D4C-86EC-26DE68A3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00" y="2128865"/>
            <a:ext cx="8107200" cy="4046271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107614-5373-AAE9-F321-E37666C6D689}"/>
              </a:ext>
            </a:extLst>
          </p:cNvPr>
          <p:cNvCxnSpPr/>
          <p:nvPr/>
        </p:nvCxnSpPr>
        <p:spPr>
          <a:xfrm flipV="1">
            <a:off x="1546800" y="2692200"/>
            <a:ext cx="542400" cy="303600"/>
          </a:xfrm>
          <a:prstGeom prst="straightConnector1">
            <a:avLst/>
          </a:prstGeom>
          <a:ln>
            <a:solidFill>
              <a:srgbClr val="ADD2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24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C97D866-0F77-45DF-8EB7-C3D116B32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4F9B1DE5-8736-46A8-986F-7D93EABD7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DEF5C121-2BFC-4684-A8AE-AAC74878E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DDBAAB4-8BAF-4FAB-99AC-C59B579A0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195B7BE3-689C-4566-858A-873632B1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5220C0B1-373C-427C-85C1-E40FC7A9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BCB563-408A-4114-85A8-266D3943E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149EB62-1692-4D1D-A7C2-FB2F6A61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77DFC9-33A4-4343-9970-1CBCEDED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0174D-E03D-4D11-5046-2C1F3BE11D3C}"/>
              </a:ext>
            </a:extLst>
          </p:cNvPr>
          <p:cNvSpPr txBox="1"/>
          <p:nvPr/>
        </p:nvSpPr>
        <p:spPr>
          <a:xfrm>
            <a:off x="5699312" y="669875"/>
            <a:ext cx="7871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rbel"/>
                <a:cs typeface="Arial"/>
              </a:rPr>
              <a:t>Saldo</a:t>
            </a:r>
            <a:endParaRPr lang="pt-PT" sz="2000" dirty="0">
              <a:ea typeface="+mn-lt"/>
              <a:cs typeface="+mn-lt"/>
            </a:endParaRPr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E7DE2E-B9F1-5C48-3EA1-1D3DCDE9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81" y="1260678"/>
            <a:ext cx="3865200" cy="4452374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260492-1364-F810-0143-D00DDF8C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74" y="1426519"/>
            <a:ext cx="1898024" cy="4114800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5A507-54D7-EC2B-8BD5-33570AB50034}"/>
              </a:ext>
            </a:extLst>
          </p:cNvPr>
          <p:cNvSpPr txBox="1"/>
          <p:nvPr/>
        </p:nvSpPr>
        <p:spPr>
          <a:xfrm>
            <a:off x="897237" y="1426518"/>
            <a:ext cx="269849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dirty="0"/>
              <a:t>A versão web é levemente mais detalhada, mas não por muito. Faltam alguns filtros na versão mobile.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54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Análise comparativa</vt:lpstr>
      <vt:lpstr>O que é o Stripe?</vt:lpstr>
      <vt:lpstr>Com as seguintes imagens (web e App mobile respetivamente), podemos verificar que faltam várias opções na versão mobile.  Não só perdemos a opção de login com "SSO" mas também não conseguimos criar uma conta na versão mobile. Isto obriga que todos os futuros clientes utilizem a página web primeiramente.  Pelo lado positivo, na versão mobile existe uma opção para alterar a senha, o único problema é que este apenas abre o browser e por isso saímos imediatamente da App.  Na realidade existe apenas uma vantagem no login mobile, o facto do login ser permanente enquanto que na web é obrigatório efetuar login pelo menos semanalmente.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Opinião crítica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804</cp:revision>
  <dcterms:created xsi:type="dcterms:W3CDTF">2022-10-29T19:10:07Z</dcterms:created>
  <dcterms:modified xsi:type="dcterms:W3CDTF">2022-11-06T19:47:03Z</dcterms:modified>
</cp:coreProperties>
</file>