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271" r:id="rId6"/>
    <p:sldId id="272"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3DFDC6-D475-4C25-AF82-2F4C77BF057E}" v="145" dt="2023-01-16T09:38:43.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15" autoAdjust="0"/>
    <p:restoredTop sz="86441" autoAdjust="0"/>
  </p:normalViewPr>
  <p:slideViewPr>
    <p:cSldViewPr snapToGrid="0">
      <p:cViewPr varScale="1">
        <p:scale>
          <a:sx n="95" d="100"/>
          <a:sy n="95" d="100"/>
        </p:scale>
        <p:origin x="39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ana ronilde silva cardoso" userId="7bcb4e255057f150" providerId="LiveId" clId="{773DFDC6-D475-4C25-AF82-2F4C77BF057E}"/>
    <pc:docChg chg="custSel modSld">
      <pc:chgData name="irana ronilde silva cardoso" userId="7bcb4e255057f150" providerId="LiveId" clId="{773DFDC6-D475-4C25-AF82-2F4C77BF057E}" dt="2023-01-16T09:39:41.615" v="23" actId="20577"/>
      <pc:docMkLst>
        <pc:docMk/>
      </pc:docMkLst>
      <pc:sldChg chg="modSp mod">
        <pc:chgData name="irana ronilde silva cardoso" userId="7bcb4e255057f150" providerId="LiveId" clId="{773DFDC6-D475-4C25-AF82-2F4C77BF057E}" dt="2023-01-16T09:39:41.615" v="23" actId="20577"/>
        <pc:sldMkLst>
          <pc:docMk/>
          <pc:sldMk cId="1792578149" sldId="259"/>
        </pc:sldMkLst>
        <pc:spChg chg="mod">
          <ac:chgData name="irana ronilde silva cardoso" userId="7bcb4e255057f150" providerId="LiveId" clId="{773DFDC6-D475-4C25-AF82-2F4C77BF057E}" dt="2023-01-16T09:39:41.615" v="23" actId="20577"/>
          <ac:spMkLst>
            <pc:docMk/>
            <pc:sldMk cId="1792578149" sldId="259"/>
            <ac:spMk id="3" creationId="{EA0C5375-3EC8-5A04-4E47-B6D2E80E450A}"/>
          </ac:spMkLst>
        </pc:spChg>
      </pc:sldChg>
      <pc:sldChg chg="modSp mod">
        <pc:chgData name="irana ronilde silva cardoso" userId="7bcb4e255057f150" providerId="LiveId" clId="{773DFDC6-D475-4C25-AF82-2F4C77BF057E}" dt="2023-01-16T09:29:18.007" v="12" actId="20577"/>
        <pc:sldMkLst>
          <pc:docMk/>
          <pc:sldMk cId="3167373080" sldId="261"/>
        </pc:sldMkLst>
        <pc:spChg chg="mod">
          <ac:chgData name="irana ronilde silva cardoso" userId="7bcb4e255057f150" providerId="LiveId" clId="{773DFDC6-D475-4C25-AF82-2F4C77BF057E}" dt="2023-01-16T09:29:18.007" v="12" actId="20577"/>
          <ac:spMkLst>
            <pc:docMk/>
            <pc:sldMk cId="3167373080" sldId="261"/>
            <ac:spMk id="3" creationId="{1F370F92-0FE2-9BD4-67DB-75510077804D}"/>
          </ac:spMkLst>
        </pc:spChg>
      </pc:sldChg>
      <pc:sldChg chg="modSp mod">
        <pc:chgData name="irana ronilde silva cardoso" userId="7bcb4e255057f150" providerId="LiveId" clId="{773DFDC6-D475-4C25-AF82-2F4C77BF057E}" dt="2023-01-16T09:33:06.246" v="14" actId="20577"/>
        <pc:sldMkLst>
          <pc:docMk/>
          <pc:sldMk cId="4020237556" sldId="264"/>
        </pc:sldMkLst>
        <pc:spChg chg="mod">
          <ac:chgData name="irana ronilde silva cardoso" userId="7bcb4e255057f150" providerId="LiveId" clId="{773DFDC6-D475-4C25-AF82-2F4C77BF057E}" dt="2023-01-16T09:33:06.246" v="14" actId="20577"/>
          <ac:spMkLst>
            <pc:docMk/>
            <pc:sldMk cId="4020237556" sldId="264"/>
            <ac:spMk id="3" creationId="{279A7CBB-DDFE-7B3D-0ECB-27D7D7331C3A}"/>
          </ac:spMkLst>
        </pc:spChg>
      </pc:sldChg>
      <pc:sldChg chg="modSp mod">
        <pc:chgData name="irana ronilde silva cardoso" userId="7bcb4e255057f150" providerId="LiveId" clId="{773DFDC6-D475-4C25-AF82-2F4C77BF057E}" dt="2023-01-16T09:35:16.940" v="19" actId="20577"/>
        <pc:sldMkLst>
          <pc:docMk/>
          <pc:sldMk cId="579166146" sldId="265"/>
        </pc:sldMkLst>
        <pc:spChg chg="mod">
          <ac:chgData name="irana ronilde silva cardoso" userId="7bcb4e255057f150" providerId="LiveId" clId="{773DFDC6-D475-4C25-AF82-2F4C77BF057E}" dt="2023-01-16T09:35:16.940" v="19" actId="20577"/>
          <ac:spMkLst>
            <pc:docMk/>
            <pc:sldMk cId="579166146" sldId="265"/>
            <ac:spMk id="3" creationId="{D5E1B4CC-4B7D-4597-774B-BB508FC457BB}"/>
          </ac:spMkLst>
        </pc:spChg>
      </pc:sldChg>
      <pc:sldChg chg="modSp mod">
        <pc:chgData name="irana ronilde silva cardoso" userId="7bcb4e255057f150" providerId="LiveId" clId="{773DFDC6-D475-4C25-AF82-2F4C77BF057E}" dt="2023-01-16T09:36:55.261" v="20" actId="313"/>
        <pc:sldMkLst>
          <pc:docMk/>
          <pc:sldMk cId="1174786869" sldId="269"/>
        </pc:sldMkLst>
        <pc:spChg chg="mod">
          <ac:chgData name="irana ronilde silva cardoso" userId="7bcb4e255057f150" providerId="LiveId" clId="{773DFDC6-D475-4C25-AF82-2F4C77BF057E}" dt="2023-01-16T09:36:55.261" v="20" actId="313"/>
          <ac:spMkLst>
            <pc:docMk/>
            <pc:sldMk cId="1174786869" sldId="269"/>
            <ac:spMk id="3" creationId="{4832FEBD-D163-A9E0-4CAF-6C59E224E881}"/>
          </ac:spMkLst>
        </pc:spChg>
      </pc:sldChg>
      <pc:sldChg chg="modSp mod">
        <pc:chgData name="irana ronilde silva cardoso" userId="7bcb4e255057f150" providerId="LiveId" clId="{773DFDC6-D475-4C25-AF82-2F4C77BF057E}" dt="2023-01-16T09:39:02.536" v="21" actId="20577"/>
        <pc:sldMkLst>
          <pc:docMk/>
          <pc:sldMk cId="2340066311" sldId="272"/>
        </pc:sldMkLst>
        <pc:spChg chg="mod">
          <ac:chgData name="irana ronilde silva cardoso" userId="7bcb4e255057f150" providerId="LiveId" clId="{773DFDC6-D475-4C25-AF82-2F4C77BF057E}" dt="2023-01-16T09:39:02.536" v="21" actId="20577"/>
          <ac:spMkLst>
            <pc:docMk/>
            <pc:sldMk cId="2340066311" sldId="272"/>
            <ac:spMk id="4" creationId="{3BCC37DC-FBDE-8307-D69B-CF34A707537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2F090-C06C-4919-8CC3-5303FFD527D3}"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2803F3BA-E9EC-4D9B-8A33-FD5AF76E8C1D}">
      <dgm:prSet custT="1"/>
      <dgm:spPr/>
      <dgm:t>
        <a:bodyPr/>
        <a:lstStyle/>
        <a:p>
          <a:r>
            <a:rPr lang="pt-BR" sz="2000" dirty="0"/>
            <a:t>Este projecto está a ser realizado no âmbito da Arquitetura de Informação para a Web e Dispositivos Móveis do curso TIWM do 2°ano, e consiste nacriaçao de um projecto de serviço  com uma pagina web e uma app telemoveis pretende apresentar a “Sweet Desserts” que desponibiliza aos clientes e utilizadores do site a praticidade, sabor e eficafitez ao mesmo tempo. </a:t>
          </a:r>
          <a:endParaRPr lang="en-US" sz="2000" dirty="0"/>
        </a:p>
      </dgm:t>
    </dgm:pt>
    <dgm:pt modelId="{2E4B666E-3886-45E3-95C6-301FD36FE046}" type="parTrans" cxnId="{AE2D9E17-4B5A-43EF-9244-D931A7863DEE}">
      <dgm:prSet/>
      <dgm:spPr/>
      <dgm:t>
        <a:bodyPr/>
        <a:lstStyle/>
        <a:p>
          <a:endParaRPr lang="en-US"/>
        </a:p>
      </dgm:t>
    </dgm:pt>
    <dgm:pt modelId="{F6AE44D7-0559-4DD3-B654-039575727B43}" type="sibTrans" cxnId="{AE2D9E17-4B5A-43EF-9244-D931A7863DEE}">
      <dgm:prSet/>
      <dgm:spPr/>
      <dgm:t>
        <a:bodyPr/>
        <a:lstStyle/>
        <a:p>
          <a:endParaRPr lang="en-US"/>
        </a:p>
      </dgm:t>
    </dgm:pt>
    <dgm:pt modelId="{F9B20914-7C83-4657-89C3-5CA412C991A4}" type="pres">
      <dgm:prSet presAssocID="{F5B2F090-C06C-4919-8CC3-5303FFD527D3}" presName="cycle" presStyleCnt="0">
        <dgm:presLayoutVars>
          <dgm:dir/>
          <dgm:resizeHandles val="exact"/>
        </dgm:presLayoutVars>
      </dgm:prSet>
      <dgm:spPr/>
    </dgm:pt>
    <dgm:pt modelId="{5ACBACA2-83AF-4CBB-895F-CA29124BAB49}" type="pres">
      <dgm:prSet presAssocID="{2803F3BA-E9EC-4D9B-8A33-FD5AF76E8C1D}" presName="node" presStyleLbl="revTx" presStyleIdx="0" presStyleCnt="1" custRadScaleRad="406514" custRadScaleInc="-8536">
        <dgm:presLayoutVars>
          <dgm:bulletEnabled val="1"/>
        </dgm:presLayoutVars>
      </dgm:prSet>
      <dgm:spPr/>
    </dgm:pt>
  </dgm:ptLst>
  <dgm:cxnLst>
    <dgm:cxn modelId="{AE2D9E17-4B5A-43EF-9244-D931A7863DEE}" srcId="{F5B2F090-C06C-4919-8CC3-5303FFD527D3}" destId="{2803F3BA-E9EC-4D9B-8A33-FD5AF76E8C1D}" srcOrd="0" destOrd="0" parTransId="{2E4B666E-3886-45E3-95C6-301FD36FE046}" sibTransId="{F6AE44D7-0559-4DD3-B654-039575727B43}"/>
    <dgm:cxn modelId="{CF571262-C6FA-4858-9B34-A9662B518157}" type="presOf" srcId="{F5B2F090-C06C-4919-8CC3-5303FFD527D3}" destId="{F9B20914-7C83-4657-89C3-5CA412C991A4}" srcOrd="0" destOrd="0" presId="urn:microsoft.com/office/officeart/2005/8/layout/cycle1"/>
    <dgm:cxn modelId="{64091697-F17E-4D6B-AF4B-FC77E1D395D4}" type="presOf" srcId="{2803F3BA-E9EC-4D9B-8A33-FD5AF76E8C1D}" destId="{5ACBACA2-83AF-4CBB-895F-CA29124BAB49}" srcOrd="0" destOrd="0" presId="urn:microsoft.com/office/officeart/2005/8/layout/cycle1"/>
    <dgm:cxn modelId="{D4580133-FFB4-45EB-AB18-175F721F9AC9}" type="presParOf" srcId="{F9B20914-7C83-4657-89C3-5CA412C991A4}" destId="{5ACBACA2-83AF-4CBB-895F-CA29124BAB49}" srcOrd="0"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BACA2-83AF-4CBB-895F-CA29124BAB49}">
      <dsp:nvSpPr>
        <dsp:cNvPr id="0" name=""/>
        <dsp:cNvSpPr/>
      </dsp:nvSpPr>
      <dsp:spPr>
        <a:xfrm>
          <a:off x="0" y="194491"/>
          <a:ext cx="3427001" cy="3427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pt-BR" sz="2000" kern="1200" dirty="0"/>
            <a:t>Este projecto está a ser realizado no âmbito da Arquitetura de Informação para a Web e Dispositivos Móveis do curso TIWM do 2°ano, e consiste nacriaçao de um projecto de serviço  com uma pagina web e uma app telemoveis pretende apresentar a “Sweet Desserts” que desponibiliza aos clientes e utilizadores do site a praticidade, sabor e eficafitez ao mesmo tempo. </a:t>
          </a:r>
          <a:endParaRPr lang="en-US" sz="2000" kern="1200" dirty="0"/>
        </a:p>
      </dsp:txBody>
      <dsp:txXfrm>
        <a:off x="0" y="194491"/>
        <a:ext cx="3427001" cy="3427001"/>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973DBD-697F-4087-B0E0-D1D9B158CC14}" type="datetimeFigureOut">
              <a:rPr lang="fr-FR" smtClean="0"/>
              <a:t>16/01/2023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A154B-5C4B-4A78-806C-6769F1322F2A}" type="slidenum">
              <a:rPr lang="fr-FR" smtClean="0"/>
              <a:t>‹N°›</a:t>
            </a:fld>
            <a:endParaRPr lang="fr-FR"/>
          </a:p>
        </p:txBody>
      </p:sp>
    </p:spTree>
    <p:extLst>
      <p:ext uri="{BB962C8B-B14F-4D97-AF65-F5344CB8AC3E}">
        <p14:creationId xmlns:p14="http://schemas.microsoft.com/office/powerpoint/2010/main" val="4021177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90FA154B-5C4B-4A78-806C-6769F1322F2A}" type="slidenum">
              <a:rPr lang="fr-FR" smtClean="0"/>
              <a:t>1</a:t>
            </a:fld>
            <a:endParaRPr lang="fr-FR"/>
          </a:p>
        </p:txBody>
      </p:sp>
    </p:spTree>
    <p:extLst>
      <p:ext uri="{BB962C8B-B14F-4D97-AF65-F5344CB8AC3E}">
        <p14:creationId xmlns:p14="http://schemas.microsoft.com/office/powerpoint/2010/main" val="87610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0FA154B-5C4B-4A78-806C-6769F1322F2A}" type="slidenum">
              <a:rPr lang="fr-FR" smtClean="0"/>
              <a:t>3</a:t>
            </a:fld>
            <a:endParaRPr lang="fr-FR"/>
          </a:p>
        </p:txBody>
      </p:sp>
    </p:spTree>
    <p:extLst>
      <p:ext uri="{BB962C8B-B14F-4D97-AF65-F5344CB8AC3E}">
        <p14:creationId xmlns:p14="http://schemas.microsoft.com/office/powerpoint/2010/main" val="1080307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0FA154B-5C4B-4A78-806C-6769F1322F2A}" type="slidenum">
              <a:rPr lang="fr-FR" smtClean="0"/>
              <a:t>8</a:t>
            </a:fld>
            <a:endParaRPr lang="fr-FR"/>
          </a:p>
        </p:txBody>
      </p:sp>
    </p:spTree>
    <p:extLst>
      <p:ext uri="{BB962C8B-B14F-4D97-AF65-F5344CB8AC3E}">
        <p14:creationId xmlns:p14="http://schemas.microsoft.com/office/powerpoint/2010/main" val="160977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0FA154B-5C4B-4A78-806C-6769F1322F2A}" type="slidenum">
              <a:rPr lang="fr-FR" smtClean="0"/>
              <a:t>9</a:t>
            </a:fld>
            <a:endParaRPr lang="fr-FR"/>
          </a:p>
        </p:txBody>
      </p:sp>
    </p:spTree>
    <p:extLst>
      <p:ext uri="{BB962C8B-B14F-4D97-AF65-F5344CB8AC3E}">
        <p14:creationId xmlns:p14="http://schemas.microsoft.com/office/powerpoint/2010/main" val="52415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0FA154B-5C4B-4A78-806C-6769F1322F2A}" type="slidenum">
              <a:rPr lang="fr-FR" smtClean="0"/>
              <a:t>10</a:t>
            </a:fld>
            <a:endParaRPr lang="fr-FR"/>
          </a:p>
        </p:txBody>
      </p:sp>
    </p:spTree>
    <p:extLst>
      <p:ext uri="{BB962C8B-B14F-4D97-AF65-F5344CB8AC3E}">
        <p14:creationId xmlns:p14="http://schemas.microsoft.com/office/powerpoint/2010/main" val="3666563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47CE24-78BF-4618-8B78-B9BFB77FE67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A2B198B-87BA-4281-872F-264DF6973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9F9D949-DC69-4B7B-9921-01F2F7726717}"/>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819D6F4F-D326-4D5A-BF47-B128B10376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3E96FE-9E65-408E-9671-ECDFF65CDF95}"/>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53114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37FEB-A735-440C-9811-7C2D5040C2D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0305D9-9710-47BF-9549-747964CEE9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1CA580-0487-4418-B89C-4E18D0B2B078}"/>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FA2F96D6-6D4F-4C96-9533-FB61726C1D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903B18-AD10-4C4F-9766-8560950BF6D5}"/>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124634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4190AB5-47D5-47D2-9F71-001D7F3C827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E0EFC30-95BB-42E0-97EF-9875D990101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166E53-D08E-4426-BD1B-362BD1BD7D2A}"/>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92920B14-E66F-4A01-9B32-88756E0056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C2B6A7-1387-4BD7-8400-88F2247DEBBB}"/>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404279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F87229-DC18-4575-ADE8-1DC4DBEBA3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2F407C0-72B6-4282-B526-778BF33757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75DDAC-46B7-417D-8BEE-D009627FD190}"/>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860B5E18-E725-4FDC-AF4C-D0792C5A80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CE989A-4688-4003-8038-14C1A70C2CEB}"/>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121447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02C55-A82D-4DD3-ABB0-81A5780CC2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2486D32-7EA4-42D5-B004-15289F5883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E7DD2D3-B6F4-40CE-AC55-A57A53E6AD3E}"/>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9FD2B034-B7B5-4205-8A47-1E5F23A6ADC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1009F0-2921-41D6-AB0F-E5F35A5BCCAF}"/>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75582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14DA6-1570-49D3-8259-D4ED137AEF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D8F7246-755E-4F60-8109-B2FC6993293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4D4220A-3E2E-41DB-BEC3-9B481F2DAC3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3CD4065-EABD-43F0-869D-FAA03BB44DDE}"/>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6" name="Espace réservé du pied de page 5">
            <a:extLst>
              <a:ext uri="{FF2B5EF4-FFF2-40B4-BE49-F238E27FC236}">
                <a16:creationId xmlns:a16="http://schemas.microsoft.com/office/drawing/2014/main" id="{85294E23-C880-413F-A08D-4A689CA0FE2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7C30409-1B41-44EA-BEC3-1DFBDAF0C8B7}"/>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295723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8AD6BE-E749-45B0-B306-D49A65C818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9ED758C-71DF-47A4-9ED5-291B26D07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03A2184-A5E9-4BA9-877C-BFAACE9D906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93F5A4A-89FC-4DB8-9100-FFD692A8D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E794079-917B-460D-A4BA-17D8CDAE854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0700AAC-5E3A-4126-AFEE-DBF3A73D804F}"/>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8" name="Espace réservé du pied de page 7">
            <a:extLst>
              <a:ext uri="{FF2B5EF4-FFF2-40B4-BE49-F238E27FC236}">
                <a16:creationId xmlns:a16="http://schemas.microsoft.com/office/drawing/2014/main" id="{E6106159-CE6C-4A9B-A087-6CB8A48B665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A86A64D-9009-4E8F-89A8-753F48B0FA59}"/>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472961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8A09F-8DD2-4805-AEB6-94260E15ABA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DCF5F4F-FFD7-426C-878D-843E2AE5068C}"/>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4" name="Espace réservé du pied de page 3">
            <a:extLst>
              <a:ext uri="{FF2B5EF4-FFF2-40B4-BE49-F238E27FC236}">
                <a16:creationId xmlns:a16="http://schemas.microsoft.com/office/drawing/2014/main" id="{7C99FCF1-DDF7-4DA9-B093-B1198175600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F10C890-DAE2-4362-B922-31AA793AB954}"/>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101113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471453-F24A-49FC-9263-14591D4BF70A}"/>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3" name="Espace réservé du pied de page 2">
            <a:extLst>
              <a:ext uri="{FF2B5EF4-FFF2-40B4-BE49-F238E27FC236}">
                <a16:creationId xmlns:a16="http://schemas.microsoft.com/office/drawing/2014/main" id="{ED9974C9-2738-48FC-8412-11210E7845F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476E96F-604D-4BD3-AFC0-D4084E80F5E4}"/>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145425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1AB7BA-2423-4114-A1A4-73A91D7B8B0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3E0FC7F-3814-4C4E-877A-B41EA96D2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B6F85A-3439-4712-B553-264BB4FD4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973F5A-6CD7-4130-ACD3-036E5C08260F}"/>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6" name="Espace réservé du pied de page 5">
            <a:extLst>
              <a:ext uri="{FF2B5EF4-FFF2-40B4-BE49-F238E27FC236}">
                <a16:creationId xmlns:a16="http://schemas.microsoft.com/office/drawing/2014/main" id="{AA4359B1-C722-4F51-A9F4-8EB52B4DD7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952087F-4C88-4950-9148-3DE8D24D2146}"/>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3156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CE92E1-1D6B-4A26-8513-5A0A13CBCE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D223B52-CD6D-4396-B4E6-9F1194055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3D6162A-2700-4A71-9EC1-4A3032251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9CEDD28-B017-409C-8B08-6628AFA6B16B}"/>
              </a:ext>
            </a:extLst>
          </p:cNvPr>
          <p:cNvSpPr>
            <a:spLocks noGrp="1"/>
          </p:cNvSpPr>
          <p:nvPr>
            <p:ph type="dt" sz="half" idx="10"/>
          </p:nvPr>
        </p:nvSpPr>
        <p:spPr/>
        <p:txBody>
          <a:bodyPr/>
          <a:lstStyle/>
          <a:p>
            <a:fld id="{3C6EE65D-3415-4FB4-A2F9-AAD639B77F82}" type="datetimeFigureOut">
              <a:rPr lang="fr-FR" smtClean="0"/>
              <a:t>16/01/2023</a:t>
            </a:fld>
            <a:endParaRPr lang="fr-FR"/>
          </a:p>
        </p:txBody>
      </p:sp>
      <p:sp>
        <p:nvSpPr>
          <p:cNvPr id="6" name="Espace réservé du pied de page 5">
            <a:extLst>
              <a:ext uri="{FF2B5EF4-FFF2-40B4-BE49-F238E27FC236}">
                <a16:creationId xmlns:a16="http://schemas.microsoft.com/office/drawing/2014/main" id="{7F399103-A1E9-4C1D-BDE8-E79BE962342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DBE9D3-DB1E-4C1C-A98E-81AD38A80146}"/>
              </a:ext>
            </a:extLst>
          </p:cNvPr>
          <p:cNvSpPr>
            <a:spLocks noGrp="1"/>
          </p:cNvSpPr>
          <p:nvPr>
            <p:ph type="sldNum" sz="quarter" idx="12"/>
          </p:nvPr>
        </p:nvSpPr>
        <p:spPr/>
        <p:txBody>
          <a:bodyPr/>
          <a:lstStyle/>
          <a:p>
            <a:fld id="{CB78C917-5281-40B1-AD58-7D69305B161C}" type="slidenum">
              <a:rPr lang="fr-FR" smtClean="0"/>
              <a:t>‹N°›</a:t>
            </a:fld>
            <a:endParaRPr lang="fr-FR"/>
          </a:p>
        </p:txBody>
      </p:sp>
    </p:spTree>
    <p:extLst>
      <p:ext uri="{BB962C8B-B14F-4D97-AF65-F5344CB8AC3E}">
        <p14:creationId xmlns:p14="http://schemas.microsoft.com/office/powerpoint/2010/main" val="173455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A777A29-B09D-474A-A1B9-190E451DD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8D46BB7-A886-4B90-B96E-4E139D76F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F8E672-52A9-4030-AF31-6B3A36E42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EE65D-3415-4FB4-A2F9-AAD639B77F82}" type="datetimeFigureOut">
              <a:rPr lang="fr-FR" smtClean="0"/>
              <a:t>16/01/2023</a:t>
            </a:fld>
            <a:endParaRPr lang="fr-FR"/>
          </a:p>
        </p:txBody>
      </p:sp>
      <p:sp>
        <p:nvSpPr>
          <p:cNvPr id="5" name="Espace réservé du pied de page 4">
            <a:extLst>
              <a:ext uri="{FF2B5EF4-FFF2-40B4-BE49-F238E27FC236}">
                <a16:creationId xmlns:a16="http://schemas.microsoft.com/office/drawing/2014/main" id="{12B79299-A60A-434C-BDA3-BCDCA3264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7CEB79E-6EA9-42AB-930F-BF6E3282C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8C917-5281-40B1-AD58-7D69305B161C}" type="slidenum">
              <a:rPr lang="fr-FR" smtClean="0"/>
              <a:t>‹N°›</a:t>
            </a:fld>
            <a:endParaRPr lang="fr-FR"/>
          </a:p>
        </p:txBody>
      </p:sp>
    </p:spTree>
    <p:extLst>
      <p:ext uri="{BB962C8B-B14F-4D97-AF65-F5344CB8AC3E}">
        <p14:creationId xmlns:p14="http://schemas.microsoft.com/office/powerpoint/2010/main" val="1195546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fif"/><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jfif"/><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lucid.app/lucidchart/fdd93ab9-f5fb-4854-b159-1fea76d524e2/edit?invitationId=inv_24051da7-6237-4d8a-8aac-e65df99980d0&amp;page=0_0" TargetMode="External"/><Relationship Id="rId2" Type="http://schemas.openxmlformats.org/officeDocument/2006/relationships/hyperlink" Target="https://www.mockflow.com/" TargetMode="External"/><Relationship Id="rId1" Type="http://schemas.openxmlformats.org/officeDocument/2006/relationships/slideLayout" Target="../slideLayouts/slideLayout2.xml"/><Relationship Id="rId4" Type="http://schemas.openxmlformats.org/officeDocument/2006/relationships/hyperlink" Target="https://htmlburger.com/blog/mobile-menu-desig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ockflow.com/"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hyperlink" Target="https://htmlburger.com/blog/mobile-menu-design/"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9C7EC03-B607-43B0-87F5-00765B89BF74}"/>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pt-PT" sz="4000" b="1" kern="1200" dirty="0">
                <a:solidFill>
                  <a:schemeClr val="tx1"/>
                </a:solidFill>
                <a:latin typeface="+mj-lt"/>
                <a:ea typeface="+mj-ea"/>
                <a:cs typeface="+mj-cs"/>
              </a:rPr>
              <a:t>SWEET DESSERTS</a:t>
            </a:r>
            <a:br>
              <a:rPr lang="en-US" sz="4000" b="1" kern="1200" dirty="0">
                <a:solidFill>
                  <a:schemeClr val="tx1"/>
                </a:solidFill>
                <a:latin typeface="+mj-lt"/>
                <a:ea typeface="+mj-ea"/>
                <a:cs typeface="+mj-cs"/>
              </a:rPr>
            </a:br>
            <a:endParaRPr lang="en-US" sz="4000" b="1" kern="1200" dirty="0">
              <a:solidFill>
                <a:schemeClr val="tx1"/>
              </a:solidFill>
              <a:latin typeface="+mj-lt"/>
              <a:ea typeface="+mj-ea"/>
              <a:cs typeface="+mj-cs"/>
            </a:endParaRPr>
          </a:p>
        </p:txBody>
      </p:sp>
      <p:sp>
        <p:nvSpPr>
          <p:cNvPr id="3" name="Marcador de Posição do Texto 2">
            <a:extLst>
              <a:ext uri="{FF2B5EF4-FFF2-40B4-BE49-F238E27FC236}">
                <a16:creationId xmlns:a16="http://schemas.microsoft.com/office/drawing/2014/main" id="{EB34CE45-26DC-36E1-D34B-615F00853B1E}"/>
              </a:ext>
            </a:extLst>
          </p:cNvPr>
          <p:cNvSpPr>
            <a:spLocks noGrp="1"/>
          </p:cNvSpPr>
          <p:nvPr>
            <p:ph type="body" sz="half" idx="2"/>
          </p:nvPr>
        </p:nvSpPr>
        <p:spPr>
          <a:xfrm>
            <a:off x="7840076" y="5457948"/>
            <a:ext cx="3932237" cy="3811588"/>
          </a:xfrm>
        </p:spPr>
        <p:txBody>
          <a:bodyPr>
            <a:normAutofit/>
          </a:bodyPr>
          <a:lstStyle/>
          <a:p>
            <a:pPr algn="ctr"/>
            <a:r>
              <a:rPr lang="fr-FR" sz="2400" dirty="0">
                <a:ln w="0"/>
                <a:solidFill>
                  <a:schemeClr val="tx1"/>
                </a:solidFill>
                <a:effectLst>
                  <a:outerShdw blurRad="38100" dist="19050" dir="2700000" algn="tl" rotWithShape="0">
                    <a:schemeClr val="dk1">
                      <a:alpha val="40000"/>
                    </a:schemeClr>
                  </a:outerShdw>
                </a:effectLst>
              </a:rPr>
              <a:t>Irana Cardoso</a:t>
            </a:r>
          </a:p>
          <a:p>
            <a:pPr algn="ctr"/>
            <a:r>
              <a:rPr lang="fr-FR" sz="2400" dirty="0">
                <a:ln w="0"/>
                <a:effectLst>
                  <a:outerShdw blurRad="38100" dist="19050" dir="2700000" algn="tl" rotWithShape="0">
                    <a:schemeClr val="dk1">
                      <a:alpha val="40000"/>
                    </a:schemeClr>
                  </a:outerShdw>
                </a:effectLst>
              </a:rPr>
              <a:t>IPMAIA : 09/01/2023</a:t>
            </a:r>
            <a:endParaRPr lang="fr-FR" sz="2400" dirty="0">
              <a:ln w="0"/>
              <a:solidFill>
                <a:schemeClr val="tx1"/>
              </a:solidFill>
              <a:effectLst>
                <a:outerShdw blurRad="38100" dist="19050" dir="2700000" algn="tl" rotWithShape="0">
                  <a:schemeClr val="dk1">
                    <a:alpha val="40000"/>
                  </a:schemeClr>
                </a:outerShdw>
              </a:effectLst>
            </a:endParaRPr>
          </a:p>
        </p:txBody>
      </p:sp>
      <p:pic>
        <p:nvPicPr>
          <p:cNvPr id="6" name="Espace réservé du contenu 5" descr="Une image contenant personne, souriant, posant&#10;&#10;Description générée automatiquement">
            <a:extLst>
              <a:ext uri="{FF2B5EF4-FFF2-40B4-BE49-F238E27FC236}">
                <a16:creationId xmlns:a16="http://schemas.microsoft.com/office/drawing/2014/main" id="{3DEBF481-5F7C-4DD9-8A5A-AAF30BFFF217}"/>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15860" b="15860"/>
          <a:stretch/>
        </p:blipFill>
        <p:spPr>
          <a:xfrm>
            <a:off x="5959484" y="1400052"/>
            <a:ext cx="4980421" cy="3931365"/>
          </a:xfrm>
          <a:prstGeom prst="rect">
            <a:avLst/>
          </a:prstGeom>
        </p:spPr>
      </p:pic>
      <p:pic>
        <p:nvPicPr>
          <p:cNvPr id="8" name="Image 7">
            <a:extLst>
              <a:ext uri="{FF2B5EF4-FFF2-40B4-BE49-F238E27FC236}">
                <a16:creationId xmlns:a16="http://schemas.microsoft.com/office/drawing/2014/main" id="{B42C512D-562B-41F0-8ACF-2E4A73933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468" y="216559"/>
            <a:ext cx="636752" cy="643469"/>
          </a:xfrm>
          <a:prstGeom prst="rect">
            <a:avLst/>
          </a:prstGeom>
        </p:spPr>
      </p:pic>
      <p:graphicFrame>
        <p:nvGraphicFramePr>
          <p:cNvPr id="50" name="Espace réservé du texte 3">
            <a:extLst>
              <a:ext uri="{FF2B5EF4-FFF2-40B4-BE49-F238E27FC236}">
                <a16:creationId xmlns:a16="http://schemas.microsoft.com/office/drawing/2014/main" id="{1F6100AF-642A-DB32-A77C-5ED647ABAE9F}"/>
              </a:ext>
            </a:extLst>
          </p:cNvPr>
          <p:cNvGraphicFramePr/>
          <p:nvPr>
            <p:extLst>
              <p:ext uri="{D42A27DB-BD31-4B8C-83A1-F6EECF244321}">
                <p14:modId xmlns:p14="http://schemas.microsoft.com/office/powerpoint/2010/main" val="1945115147"/>
              </p:ext>
            </p:extLst>
          </p:nvPr>
        </p:nvGraphicFramePr>
        <p:xfrm>
          <a:off x="552844" y="1749545"/>
          <a:ext cx="3427001" cy="39085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7808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456117C1-00AC-58E1-549C-432227493680}"/>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b="1" dirty="0"/>
              <a:t>Página dos Brigadeiro </a:t>
            </a:r>
          </a:p>
        </p:txBody>
      </p:sp>
      <p:sp>
        <p:nvSpPr>
          <p:cNvPr id="3" name="Espace réservé du texte 2">
            <a:extLst>
              <a:ext uri="{FF2B5EF4-FFF2-40B4-BE49-F238E27FC236}">
                <a16:creationId xmlns:a16="http://schemas.microsoft.com/office/drawing/2014/main" id="{279A7CBB-DDFE-7B3D-0ECB-27D7D7331C3A}"/>
              </a:ext>
            </a:extLst>
          </p:cNvPr>
          <p:cNvSpPr>
            <a:spLocks noGrp="1"/>
          </p:cNvSpPr>
          <p:nvPr>
            <p:ph type="body" idx="1"/>
          </p:nvPr>
        </p:nvSpPr>
        <p:spPr>
          <a:xfrm>
            <a:off x="733427" y="2194101"/>
            <a:ext cx="3543298" cy="3973337"/>
          </a:xfrm>
        </p:spPr>
        <p:txBody>
          <a:bodyPr vert="horz" lIns="91440" tIns="45720" rIns="91440" bIns="45720" rtlCol="0">
            <a:normAutofit/>
          </a:bodyPr>
          <a:lstStyle/>
          <a:p>
            <a:pPr indent="-228600">
              <a:buFont typeface="Arial" panose="020B0604020202020204" pitchFamily="34" charset="0"/>
              <a:buChar char="•"/>
            </a:pPr>
            <a:r>
              <a:rPr lang="en-US" sz="2000" b="0" dirty="0"/>
              <a:t>Na website todas variedade doss brigadeiros estão  na mesma página enquanto que no aplicativo móvel  para ver os outros brigadeiro deve se  clicar em brigadeiros com recheio que abrirá uma nova página.</a:t>
            </a:r>
          </a:p>
        </p:txBody>
      </p:sp>
      <p:pic>
        <p:nvPicPr>
          <p:cNvPr id="8" name="Espace réservé du contenu 7">
            <a:extLst>
              <a:ext uri="{FF2B5EF4-FFF2-40B4-BE49-F238E27FC236}">
                <a16:creationId xmlns:a16="http://schemas.microsoft.com/office/drawing/2014/main" id="{31CFBBFE-56E0-7B8F-50BD-FAEBF093A8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42432" y="1073835"/>
            <a:ext cx="2225630" cy="4710330"/>
          </a:xfrm>
          <a:prstGeom prst="rect">
            <a:avLst/>
          </a:prstGeom>
        </p:spPr>
      </p:pic>
      <p:pic>
        <p:nvPicPr>
          <p:cNvPr id="10" name="Espace réservé du contenu 9">
            <a:extLst>
              <a:ext uri="{FF2B5EF4-FFF2-40B4-BE49-F238E27FC236}">
                <a16:creationId xmlns:a16="http://schemas.microsoft.com/office/drawing/2014/main" id="{90A5A700-D162-CBEC-E762-FC58D0E0FBE9}"/>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8673211" y="2276213"/>
            <a:ext cx="2828925" cy="2305573"/>
          </a:xfrm>
          <a:prstGeom prst="rect">
            <a:avLst/>
          </a:prstGeom>
        </p:spPr>
      </p:pic>
    </p:spTree>
    <p:extLst>
      <p:ext uri="{BB962C8B-B14F-4D97-AF65-F5344CB8AC3E}">
        <p14:creationId xmlns:p14="http://schemas.microsoft.com/office/powerpoint/2010/main" val="402023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031EFEC-89B2-1AA3-1293-5DFD22D43BE2}"/>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b="1" dirty="0"/>
              <a:t>Bolos</a:t>
            </a:r>
          </a:p>
        </p:txBody>
      </p:sp>
      <p:sp>
        <p:nvSpPr>
          <p:cNvPr id="3" name="Espace réservé du texte 2">
            <a:extLst>
              <a:ext uri="{FF2B5EF4-FFF2-40B4-BE49-F238E27FC236}">
                <a16:creationId xmlns:a16="http://schemas.microsoft.com/office/drawing/2014/main" id="{D5E1B4CC-4B7D-4597-774B-BB508FC457BB}"/>
              </a:ext>
            </a:extLst>
          </p:cNvPr>
          <p:cNvSpPr>
            <a:spLocks noGrp="1"/>
          </p:cNvSpPr>
          <p:nvPr>
            <p:ph type="body" idx="1"/>
          </p:nvPr>
        </p:nvSpPr>
        <p:spPr>
          <a:xfrm>
            <a:off x="5255288" y="724930"/>
            <a:ext cx="6110291" cy="1144064"/>
          </a:xfrm>
        </p:spPr>
        <p:txBody>
          <a:bodyPr vert="horz" lIns="91440" tIns="45720" rIns="91440" bIns="45720" rtlCol="0" anchor="ctr">
            <a:noAutofit/>
          </a:bodyPr>
          <a:lstStyle/>
          <a:p>
            <a:pPr indent="-228600">
              <a:buFont typeface="Arial" panose="020B0604020202020204" pitchFamily="34" charset="0"/>
              <a:buChar char="•"/>
            </a:pPr>
            <a:r>
              <a:rPr lang="en-US" sz="2000" b="0" dirty="0"/>
              <a:t>O utilizador quando selecionar o bolo que deseja comprar ou adiciomar ao carinho, também aparece em baixo outros bolos semelhantes ao escolhido, dá para  ver os comentarios dos outros utlizadores em relação ao produto.</a:t>
            </a:r>
          </a:p>
          <a:p>
            <a:pPr indent="-228600">
              <a:buFont typeface="Arial" panose="020B0604020202020204" pitchFamily="34" charset="0"/>
              <a:buChar char="•"/>
            </a:pPr>
            <a:r>
              <a:rPr lang="en-US" sz="2000" b="0" dirty="0"/>
              <a:t> No aplicativo móvel tem uma aba  onde Podemos dar adoro  no bolo isso não tem no website.</a:t>
            </a:r>
          </a:p>
        </p:txBody>
      </p:sp>
      <p:pic>
        <p:nvPicPr>
          <p:cNvPr id="8" name="Espace réservé du contenu 7">
            <a:extLst>
              <a:ext uri="{FF2B5EF4-FFF2-40B4-BE49-F238E27FC236}">
                <a16:creationId xmlns:a16="http://schemas.microsoft.com/office/drawing/2014/main" id="{1ED3FAAB-6DF1-0BB8-31CF-CA1547BFC51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9901" y="1991497"/>
            <a:ext cx="2359578" cy="4572000"/>
          </a:xfrm>
          <a:prstGeom prst="rect">
            <a:avLst/>
          </a:prstGeom>
        </p:spPr>
      </p:pic>
      <p:pic>
        <p:nvPicPr>
          <p:cNvPr id="10" name="Espace réservé du contenu 9">
            <a:extLst>
              <a:ext uri="{FF2B5EF4-FFF2-40B4-BE49-F238E27FC236}">
                <a16:creationId xmlns:a16="http://schemas.microsoft.com/office/drawing/2014/main" id="{F198D62C-5AA6-58D0-E998-E6159ACD017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62337" y="2421924"/>
            <a:ext cx="5502676" cy="3711146"/>
          </a:xfrm>
          <a:prstGeom prst="rect">
            <a:avLst/>
          </a:prstGeom>
        </p:spPr>
      </p:pic>
      <p:sp>
        <p:nvSpPr>
          <p:cNvPr id="11" name="Rectangle 10">
            <a:extLst>
              <a:ext uri="{FF2B5EF4-FFF2-40B4-BE49-F238E27FC236}">
                <a16:creationId xmlns:a16="http://schemas.microsoft.com/office/drawing/2014/main" id="{9FDB3268-A181-C509-E484-BFC40E39290E}"/>
              </a:ext>
            </a:extLst>
          </p:cNvPr>
          <p:cNvSpPr/>
          <p:nvPr/>
        </p:nvSpPr>
        <p:spPr>
          <a:xfrm>
            <a:off x="2402746" y="3938822"/>
            <a:ext cx="370599" cy="211148"/>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Tree>
    <p:extLst>
      <p:ext uri="{BB962C8B-B14F-4D97-AF65-F5344CB8AC3E}">
        <p14:creationId xmlns:p14="http://schemas.microsoft.com/office/powerpoint/2010/main" val="57916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4739EB97-2FC8-4410-F451-881FBB52A99B}"/>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sz="4000" b="1" dirty="0"/>
              <a:t>Comprar</a:t>
            </a:r>
            <a:br>
              <a:rPr lang="en-US" sz="4000" b="1" dirty="0"/>
            </a:br>
            <a:endParaRPr lang="en-US" sz="4000" b="1" dirty="0"/>
          </a:p>
        </p:txBody>
      </p:sp>
      <p:sp>
        <p:nvSpPr>
          <p:cNvPr id="3" name="Espace réservé du texte 2">
            <a:extLst>
              <a:ext uri="{FF2B5EF4-FFF2-40B4-BE49-F238E27FC236}">
                <a16:creationId xmlns:a16="http://schemas.microsoft.com/office/drawing/2014/main" id="{64DBFBFE-94B7-BFBA-DC68-E7635AF8AA48}"/>
              </a:ext>
            </a:extLst>
          </p:cNvPr>
          <p:cNvSpPr>
            <a:spLocks noGrp="1"/>
          </p:cNvSpPr>
          <p:nvPr>
            <p:ph type="body" idx="1"/>
          </p:nvPr>
        </p:nvSpPr>
        <p:spPr>
          <a:xfrm>
            <a:off x="733427" y="1932487"/>
            <a:ext cx="3543298" cy="2993027"/>
          </a:xfrm>
        </p:spPr>
        <p:txBody>
          <a:bodyPr vert="horz" lIns="91440" tIns="45720" rIns="91440" bIns="45720" rtlCol="0">
            <a:normAutofit/>
          </a:bodyPr>
          <a:lstStyle/>
          <a:p>
            <a:pPr indent="-228600">
              <a:buFont typeface="Arial" panose="020B0604020202020204" pitchFamily="34" charset="0"/>
              <a:buChar char="•"/>
            </a:pPr>
            <a:r>
              <a:rPr lang="en-US" sz="2000" b="0" dirty="0"/>
              <a:t>O utilizador ao clicar em comprar tem de preencher um formulário com seus dados pessoais para facilitar a entregar da encomenda.</a:t>
            </a:r>
          </a:p>
          <a:p>
            <a:pPr indent="-228600">
              <a:buFont typeface="Arial" panose="020B0604020202020204" pitchFamily="34" charset="0"/>
              <a:buChar char="•"/>
            </a:pPr>
            <a:r>
              <a:rPr lang="en-US" sz="2000" b="0" dirty="0"/>
              <a:t>De  seguinda é so clicar em pagar.</a:t>
            </a:r>
          </a:p>
        </p:txBody>
      </p:sp>
      <p:pic>
        <p:nvPicPr>
          <p:cNvPr id="8" name="Espace réservé du contenu 7">
            <a:extLst>
              <a:ext uri="{FF2B5EF4-FFF2-40B4-BE49-F238E27FC236}">
                <a16:creationId xmlns:a16="http://schemas.microsoft.com/office/drawing/2014/main" id="{FC339DA7-DFA9-8CD5-5DC7-6CDA8EFDAB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00849" y="917424"/>
            <a:ext cx="2190302" cy="4710330"/>
          </a:xfrm>
          <a:prstGeom prst="rect">
            <a:avLst/>
          </a:prstGeom>
        </p:spPr>
      </p:pic>
      <p:pic>
        <p:nvPicPr>
          <p:cNvPr id="10" name="Espace réservé du contenu 9">
            <a:extLst>
              <a:ext uri="{FF2B5EF4-FFF2-40B4-BE49-F238E27FC236}">
                <a16:creationId xmlns:a16="http://schemas.microsoft.com/office/drawing/2014/main" id="{F887425B-17AD-FDD0-910E-0B7C29446E7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748337" y="1275347"/>
            <a:ext cx="4162926" cy="3355946"/>
          </a:xfrm>
          <a:prstGeom prst="rect">
            <a:avLst/>
          </a:prstGeom>
        </p:spPr>
      </p:pic>
    </p:spTree>
    <p:extLst>
      <p:ext uri="{BB962C8B-B14F-4D97-AF65-F5344CB8AC3E}">
        <p14:creationId xmlns:p14="http://schemas.microsoft.com/office/powerpoint/2010/main" val="225082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2863C096-7FF8-94E8-F763-7EB5A41FD476}"/>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b="1" dirty="0"/>
              <a:t>Pagamento</a:t>
            </a:r>
          </a:p>
        </p:txBody>
      </p:sp>
      <p:sp>
        <p:nvSpPr>
          <p:cNvPr id="3" name="Espace réservé du texte 2">
            <a:extLst>
              <a:ext uri="{FF2B5EF4-FFF2-40B4-BE49-F238E27FC236}">
                <a16:creationId xmlns:a16="http://schemas.microsoft.com/office/drawing/2014/main" id="{2942DC2A-5239-56C5-5049-FF741907466B}"/>
              </a:ext>
            </a:extLst>
          </p:cNvPr>
          <p:cNvSpPr>
            <a:spLocks noGrp="1"/>
          </p:cNvSpPr>
          <p:nvPr>
            <p:ph type="body" idx="1"/>
          </p:nvPr>
        </p:nvSpPr>
        <p:spPr>
          <a:xfrm>
            <a:off x="733427" y="2194101"/>
            <a:ext cx="3543298" cy="3973337"/>
          </a:xfrm>
        </p:spPr>
        <p:txBody>
          <a:bodyPr vert="horz" lIns="91440" tIns="45720" rIns="91440" bIns="45720" rtlCol="0">
            <a:normAutofit/>
          </a:bodyPr>
          <a:lstStyle/>
          <a:p>
            <a:pPr indent="-228600">
              <a:buFont typeface="Arial" panose="020B0604020202020204" pitchFamily="34" charset="0"/>
              <a:buChar char="•"/>
            </a:pPr>
            <a:r>
              <a:rPr lang="en-US" sz="2000" b="0" dirty="0"/>
              <a:t>O utilizador tem a possibilidade de escolher qual o método de pagamento deseja usar para terminar a sua compra. </a:t>
            </a:r>
          </a:p>
        </p:txBody>
      </p:sp>
      <p:pic>
        <p:nvPicPr>
          <p:cNvPr id="10" name="Espace réservé du contenu 9">
            <a:extLst>
              <a:ext uri="{FF2B5EF4-FFF2-40B4-BE49-F238E27FC236}">
                <a16:creationId xmlns:a16="http://schemas.microsoft.com/office/drawing/2014/main" id="{957546D7-8D7B-D31B-3970-163418AF9666}"/>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01310" y="1073835"/>
            <a:ext cx="2166752" cy="4710330"/>
          </a:xfrm>
          <a:prstGeom prst="rect">
            <a:avLst/>
          </a:prstGeom>
        </p:spPr>
      </p:pic>
      <p:pic>
        <p:nvPicPr>
          <p:cNvPr id="8" name="Espace réservé du contenu 7">
            <a:extLst>
              <a:ext uri="{FF2B5EF4-FFF2-40B4-BE49-F238E27FC236}">
                <a16:creationId xmlns:a16="http://schemas.microsoft.com/office/drawing/2014/main" id="{9A854ABB-1519-90D1-E8D4-C2B0B35C44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73211" y="2219635"/>
            <a:ext cx="2828925" cy="2418730"/>
          </a:xfrm>
          <a:prstGeom prst="rect">
            <a:avLst/>
          </a:prstGeom>
        </p:spPr>
      </p:pic>
    </p:spTree>
    <p:extLst>
      <p:ext uri="{BB962C8B-B14F-4D97-AF65-F5344CB8AC3E}">
        <p14:creationId xmlns:p14="http://schemas.microsoft.com/office/powerpoint/2010/main" val="331573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01D6AACE-A258-9EC3-09FF-112BD513B381}"/>
              </a:ext>
            </a:extLst>
          </p:cNvPr>
          <p:cNvSpPr>
            <a:spLocks noGrp="1"/>
          </p:cNvSpPr>
          <p:nvPr>
            <p:ph type="title"/>
          </p:nvPr>
        </p:nvSpPr>
        <p:spPr>
          <a:xfrm>
            <a:off x="1137036" y="548640"/>
            <a:ext cx="9543405" cy="1188720"/>
          </a:xfrm>
        </p:spPr>
        <p:txBody>
          <a:bodyPr>
            <a:normAutofit/>
          </a:bodyPr>
          <a:lstStyle/>
          <a:p>
            <a:r>
              <a:rPr lang="fr-FR" b="1" dirty="0">
                <a:solidFill>
                  <a:schemeClr val="tx1">
                    <a:lumMod val="85000"/>
                    <a:lumOff val="15000"/>
                  </a:schemeClr>
                </a:solidFill>
              </a:rPr>
              <a:t>Webgrafia</a:t>
            </a:r>
          </a:p>
        </p:txBody>
      </p:sp>
      <p:sp>
        <p:nvSpPr>
          <p:cNvPr id="3" name="Espace réservé du contenu 2">
            <a:extLst>
              <a:ext uri="{FF2B5EF4-FFF2-40B4-BE49-F238E27FC236}">
                <a16:creationId xmlns:a16="http://schemas.microsoft.com/office/drawing/2014/main" id="{E44DA556-98B8-32CD-FA17-C7D8DDA482B8}"/>
              </a:ext>
            </a:extLst>
          </p:cNvPr>
          <p:cNvSpPr>
            <a:spLocks noGrp="1"/>
          </p:cNvSpPr>
          <p:nvPr>
            <p:ph idx="1"/>
          </p:nvPr>
        </p:nvSpPr>
        <p:spPr>
          <a:xfrm>
            <a:off x="1957987" y="2431765"/>
            <a:ext cx="8276026" cy="3320031"/>
          </a:xfrm>
        </p:spPr>
        <p:txBody>
          <a:bodyPr anchor="ctr">
            <a:normAutofit/>
          </a:bodyPr>
          <a:lstStyle/>
          <a:p>
            <a:r>
              <a:rPr lang="fr-FR" sz="2000" dirty="0">
                <a:solidFill>
                  <a:schemeClr val="tx1">
                    <a:lumMod val="85000"/>
                    <a:lumOff val="15000"/>
                  </a:schemeClr>
                </a:solidFill>
              </a:rPr>
              <a:t> </a:t>
            </a:r>
            <a:r>
              <a:rPr lang="fr-FR" sz="2000" b="0" i="0" u="sng" strike="noStrike" dirty="0">
                <a:solidFill>
                  <a:schemeClr val="tx1">
                    <a:lumMod val="85000"/>
                    <a:lumOff val="15000"/>
                  </a:schemeClr>
                </a:solidFill>
                <a:effectLst/>
                <a:latin typeface="Arial" panose="020B0604020202020204" pitchFamily="34" charset="0"/>
                <a:hlinkClick r:id="rId2"/>
              </a:rPr>
              <a:t>MockFlow</a:t>
            </a:r>
            <a:r>
              <a:rPr lang="fr-FR" sz="2000" b="0" i="0" u="sng" strike="noStrike" dirty="0">
                <a:solidFill>
                  <a:schemeClr val="tx1">
                    <a:lumMod val="85000"/>
                    <a:lumOff val="15000"/>
                  </a:schemeClr>
                </a:solidFill>
                <a:effectLst/>
                <a:latin typeface="Arial" panose="020B0604020202020204" pitchFamily="34" charset="0"/>
              </a:rPr>
              <a:t>.</a:t>
            </a:r>
          </a:p>
          <a:p>
            <a:r>
              <a:rPr lang="fr-FR" sz="2000" dirty="0">
                <a:latin typeface="Arial" panose="020B0604020202020204" pitchFamily="34" charset="0"/>
                <a:cs typeface="Arial" panose="020B0604020202020204" pitchFamily="34" charset="0"/>
                <a:hlinkClick r:id="rId3"/>
              </a:rPr>
              <a:t>Diagrama em branco: Lucidchart</a:t>
            </a:r>
            <a:endParaRPr lang="fr-FR" sz="2000" b="0" i="0" u="sng" strike="noStrike" dirty="0">
              <a:solidFill>
                <a:schemeClr val="tx1">
                  <a:lumMod val="85000"/>
                  <a:lumOff val="15000"/>
                </a:schemeClr>
              </a:solidFill>
              <a:effectLst/>
              <a:latin typeface="Arial" panose="020B0604020202020204" pitchFamily="34" charset="0"/>
              <a:cs typeface="Arial" panose="020B0604020202020204" pitchFamily="34" charset="0"/>
            </a:endParaRPr>
          </a:p>
          <a:p>
            <a:r>
              <a:rPr lang="en-US" sz="2000" b="0" i="0" u="sng" strike="noStrike" dirty="0">
                <a:solidFill>
                  <a:schemeClr val="tx1">
                    <a:lumMod val="85000"/>
                    <a:lumOff val="15000"/>
                  </a:schemeClr>
                </a:solidFill>
                <a:effectLst/>
                <a:hlinkClick r:id="rId4"/>
              </a:rPr>
              <a:t>Exemplos de design para menus de dispositivos móveis</a:t>
            </a:r>
            <a:r>
              <a:rPr lang="en-US" sz="2000" b="0" i="0" u="sng" strike="noStrike" dirty="0">
                <a:solidFill>
                  <a:schemeClr val="tx1">
                    <a:lumMod val="85000"/>
                    <a:lumOff val="15000"/>
                  </a:schemeClr>
                </a:solidFill>
                <a:effectLst/>
              </a:rPr>
              <a:t>.</a:t>
            </a:r>
            <a:endParaRPr lang="fr-FR"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617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5DD70303-E0E1-581B-D021-15709A948A60}"/>
              </a:ext>
            </a:extLst>
          </p:cNvPr>
          <p:cNvSpPr>
            <a:spLocks noGrp="1"/>
          </p:cNvSpPr>
          <p:nvPr>
            <p:ph type="title"/>
          </p:nvPr>
        </p:nvSpPr>
        <p:spPr>
          <a:xfrm>
            <a:off x="1137036" y="548640"/>
            <a:ext cx="9543405" cy="1188720"/>
          </a:xfrm>
        </p:spPr>
        <p:txBody>
          <a:bodyPr>
            <a:normAutofit/>
          </a:bodyPr>
          <a:lstStyle/>
          <a:p>
            <a:r>
              <a:rPr lang="fr-FR" b="1">
                <a:solidFill>
                  <a:schemeClr val="tx1">
                    <a:lumMod val="85000"/>
                    <a:lumOff val="15000"/>
                  </a:schemeClr>
                </a:solidFill>
              </a:rPr>
              <a:t>Conclusão</a:t>
            </a:r>
          </a:p>
        </p:txBody>
      </p:sp>
      <p:sp>
        <p:nvSpPr>
          <p:cNvPr id="3" name="Espace réservé du contenu 2">
            <a:extLst>
              <a:ext uri="{FF2B5EF4-FFF2-40B4-BE49-F238E27FC236}">
                <a16:creationId xmlns:a16="http://schemas.microsoft.com/office/drawing/2014/main" id="{4832FEBD-D163-A9E0-4CAF-6C59E224E881}"/>
              </a:ext>
            </a:extLst>
          </p:cNvPr>
          <p:cNvSpPr>
            <a:spLocks noGrp="1"/>
          </p:cNvSpPr>
          <p:nvPr>
            <p:ph idx="1"/>
          </p:nvPr>
        </p:nvSpPr>
        <p:spPr>
          <a:xfrm>
            <a:off x="1957987" y="2431765"/>
            <a:ext cx="8276026" cy="3320031"/>
          </a:xfrm>
        </p:spPr>
        <p:txBody>
          <a:bodyPr anchor="ctr">
            <a:normAutofit/>
          </a:bodyPr>
          <a:lstStyle/>
          <a:p>
            <a:r>
              <a:rPr lang="fr-FR" sz="2000" dirty="0">
                <a:solidFill>
                  <a:schemeClr val="tx1">
                    <a:lumMod val="85000"/>
                    <a:lumOff val="15000"/>
                  </a:schemeClr>
                </a:solidFill>
              </a:rPr>
              <a:t>Ao longo deste trabalho adquire novo conhecimento , também consegui colocar em prática o que aprendi nas aulas teóricas e práticas. Com ajuda do relatório do meu colega do ano anteiror ,consegui fazer o design do meu projecto  que não tinha ideia de como  iria fazer . Gostei muito de realizar este projecto.  </a:t>
            </a:r>
          </a:p>
          <a:p>
            <a:pPr marL="0" indent="0">
              <a:buNone/>
            </a:pPr>
            <a:endParaRPr lang="fr-FR" sz="2000" dirty="0">
              <a:solidFill>
                <a:schemeClr val="tx1">
                  <a:lumMod val="85000"/>
                  <a:lumOff val="15000"/>
                </a:schemeClr>
              </a:solidFill>
            </a:endParaRPr>
          </a:p>
          <a:p>
            <a:endParaRPr lang="fr-FR" sz="2000" dirty="0">
              <a:solidFill>
                <a:schemeClr val="tx1">
                  <a:lumMod val="85000"/>
                  <a:lumOff val="15000"/>
                </a:schemeClr>
              </a:solidFill>
            </a:endParaRPr>
          </a:p>
        </p:txBody>
      </p:sp>
      <p:sp>
        <p:nvSpPr>
          <p:cNvPr id="25"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78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893C6ECA-0CFF-EA49-7E60-0AAC36CD57BB}"/>
              </a:ext>
            </a:extLst>
          </p:cNvPr>
          <p:cNvSpPr>
            <a:spLocks noGrp="1"/>
          </p:cNvSpPr>
          <p:nvPr>
            <p:ph type="title"/>
          </p:nvPr>
        </p:nvSpPr>
        <p:spPr>
          <a:xfrm>
            <a:off x="838200" y="838199"/>
            <a:ext cx="4191000" cy="5338763"/>
          </a:xfrm>
        </p:spPr>
        <p:txBody>
          <a:bodyPr>
            <a:normAutofit/>
          </a:bodyPr>
          <a:lstStyle/>
          <a:p>
            <a:r>
              <a:rPr lang="pt-PT" b="1" dirty="0"/>
              <a:t>Índice </a:t>
            </a:r>
          </a:p>
        </p:txBody>
      </p:sp>
      <p:sp>
        <p:nvSpPr>
          <p:cNvPr id="3" name="Marcador de Posição de Conteúdo 2">
            <a:extLst>
              <a:ext uri="{FF2B5EF4-FFF2-40B4-BE49-F238E27FC236}">
                <a16:creationId xmlns:a16="http://schemas.microsoft.com/office/drawing/2014/main" id="{EE7A0307-62F4-AB65-2921-F8DCDFDC11C3}"/>
              </a:ext>
            </a:extLst>
          </p:cNvPr>
          <p:cNvSpPr>
            <a:spLocks noGrp="1"/>
          </p:cNvSpPr>
          <p:nvPr>
            <p:ph idx="1"/>
          </p:nvPr>
        </p:nvSpPr>
        <p:spPr>
          <a:xfrm>
            <a:off x="5302332" y="2465831"/>
            <a:ext cx="6051468" cy="5338763"/>
          </a:xfrm>
        </p:spPr>
        <p:txBody>
          <a:bodyPr anchor="ctr">
            <a:normAutofit/>
          </a:bodyPr>
          <a:lstStyle/>
          <a:p>
            <a:r>
              <a:rPr lang="pt-PT" sz="2000" dirty="0"/>
              <a:t>Wireframes</a:t>
            </a:r>
          </a:p>
          <a:p>
            <a:r>
              <a:rPr lang="pt-PT" sz="2000" dirty="0"/>
              <a:t> Login</a:t>
            </a:r>
          </a:p>
          <a:p>
            <a:r>
              <a:rPr lang="pt-PT" sz="2000" dirty="0"/>
              <a:t>Página inicial</a:t>
            </a:r>
          </a:p>
          <a:p>
            <a:r>
              <a:rPr lang="pt-PT" sz="2000" dirty="0"/>
              <a:t>Menu</a:t>
            </a:r>
          </a:p>
          <a:p>
            <a:r>
              <a:rPr lang="pt-PT" sz="2000" dirty="0"/>
              <a:t>Registo do utilizador</a:t>
            </a:r>
          </a:p>
          <a:p>
            <a:r>
              <a:rPr lang="pt-PT" sz="2000" dirty="0"/>
              <a:t>Página dos bolos</a:t>
            </a:r>
          </a:p>
          <a:p>
            <a:r>
              <a:rPr lang="pt-PT" sz="2000" dirty="0"/>
              <a:t>Página dos brigadeiros</a:t>
            </a:r>
          </a:p>
          <a:p>
            <a:r>
              <a:rPr lang="pt-PT" sz="2000" dirty="0"/>
              <a:t>Bolos</a:t>
            </a:r>
          </a:p>
          <a:p>
            <a:r>
              <a:rPr lang="pt-PT" sz="2000" dirty="0"/>
              <a:t>Comprar</a:t>
            </a:r>
          </a:p>
          <a:p>
            <a:r>
              <a:rPr lang="pt-PT" sz="2000" dirty="0"/>
              <a:t> Pagamento</a:t>
            </a:r>
          </a:p>
          <a:p>
            <a:r>
              <a:rPr lang="pt-PT" sz="2000" dirty="0"/>
              <a:t>Webgrafia</a:t>
            </a:r>
          </a:p>
          <a:p>
            <a:r>
              <a:rPr lang="pt-PT" sz="2000" dirty="0"/>
              <a:t>Conclusão </a:t>
            </a:r>
          </a:p>
          <a:p>
            <a:endParaRPr lang="pt-PT" sz="2000" dirty="0"/>
          </a:p>
          <a:p>
            <a:endParaRPr lang="pt-PT" sz="2000" dirty="0"/>
          </a:p>
          <a:p>
            <a:endParaRPr lang="pt-PT" sz="2000" dirty="0"/>
          </a:p>
          <a:p>
            <a:endParaRPr lang="pt-PT" sz="2000" dirty="0"/>
          </a:p>
          <a:p>
            <a:endParaRPr lang="pt-PT" sz="2000" dirty="0"/>
          </a:p>
          <a:p>
            <a:endParaRPr lang="pt-PT" sz="2000" dirty="0"/>
          </a:p>
          <a:p>
            <a:endParaRPr lang="pt-PT" sz="2000" dirty="0"/>
          </a:p>
          <a:p>
            <a:endParaRPr lang="pt-PT" sz="2000" dirty="0"/>
          </a:p>
          <a:p>
            <a:endParaRPr lang="pt-PT" sz="2000" dirty="0"/>
          </a:p>
        </p:txBody>
      </p:sp>
    </p:spTree>
    <p:extLst>
      <p:ext uri="{BB962C8B-B14F-4D97-AF65-F5344CB8AC3E}">
        <p14:creationId xmlns:p14="http://schemas.microsoft.com/office/powerpoint/2010/main" val="393951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31B1D39-72A9-1A8D-5B7C-4C1F27F60B5C}"/>
              </a:ext>
            </a:extLst>
          </p:cNvPr>
          <p:cNvSpPr>
            <a:spLocks noGrp="1"/>
          </p:cNvSpPr>
          <p:nvPr>
            <p:ph type="title"/>
          </p:nvPr>
        </p:nvSpPr>
        <p:spPr>
          <a:xfrm>
            <a:off x="1137035" y="609600"/>
            <a:ext cx="3595678" cy="1330839"/>
          </a:xfrm>
        </p:spPr>
        <p:txBody>
          <a:bodyPr vert="horz" lIns="91440" tIns="45720" rIns="91440" bIns="45720" rtlCol="0" anchor="ctr">
            <a:normAutofit/>
          </a:bodyPr>
          <a:lstStyle/>
          <a:p>
            <a:r>
              <a:rPr lang="en-US" sz="4400" b="1"/>
              <a:t>Sitemap</a:t>
            </a:r>
            <a:r>
              <a:rPr lang="en-US" sz="4400"/>
              <a:t> </a:t>
            </a:r>
            <a:br>
              <a:rPr lang="en-US" sz="4400"/>
            </a:br>
            <a:endParaRPr lang="en-US" sz="4400"/>
          </a:p>
        </p:txBody>
      </p:sp>
      <p:sp>
        <p:nvSpPr>
          <p:cNvPr id="4" name="Espace réservé du texte 3">
            <a:extLst>
              <a:ext uri="{FF2B5EF4-FFF2-40B4-BE49-F238E27FC236}">
                <a16:creationId xmlns:a16="http://schemas.microsoft.com/office/drawing/2014/main" id="{3BCC37DC-FBDE-8307-D69B-CF34A7075376}"/>
              </a:ext>
            </a:extLst>
          </p:cNvPr>
          <p:cNvSpPr>
            <a:spLocks noGrp="1"/>
          </p:cNvSpPr>
          <p:nvPr>
            <p:ph type="body" sz="half" idx="2"/>
          </p:nvPr>
        </p:nvSpPr>
        <p:spPr>
          <a:xfrm>
            <a:off x="1137034" y="2194102"/>
            <a:ext cx="3158741" cy="3908586"/>
          </a:xfrm>
        </p:spPr>
        <p:txBody>
          <a:bodyPr vert="horz" lIns="91440" tIns="45720" rIns="91440" bIns="45720" rtlCol="0">
            <a:normAutofit/>
          </a:bodyPr>
          <a:lstStyle/>
          <a:p>
            <a:pPr indent="-228600">
              <a:buFont typeface="Arial" panose="020B0604020202020204" pitchFamily="34" charset="0"/>
              <a:buChar char="•"/>
            </a:pPr>
            <a:r>
              <a:rPr lang="en-US" sz="1700" dirty="0"/>
              <a:t>Quando o utilizador acessar a pagina web pela primeira vez, vai encontrar a pagina inicial não precisa fazer o login porque o login não obrigatorio para ter aceso ao conteùdo da pagina,enquanto que no aplicativo movel para ter acesso ao conteùdo do aplicativo deve fazer o login. </a:t>
            </a:r>
          </a:p>
          <a:p>
            <a:pPr indent="-228600">
              <a:buFont typeface="Arial" panose="020B0604020202020204" pitchFamily="34" charset="0"/>
              <a:buChar char="•"/>
            </a:pPr>
            <a:r>
              <a:rPr lang="en-US" sz="1700" dirty="0"/>
              <a:t> Ao clicar em produtos o utilizador vai ter escolher qual é o produto que deseja comprar, em seguida é colocar no carinho e feitar o pagamento da compra.</a:t>
            </a:r>
          </a:p>
          <a:p>
            <a:pPr indent="-228600">
              <a:buFont typeface="Arial" panose="020B0604020202020204" pitchFamily="34" charset="0"/>
              <a:buChar char="•"/>
            </a:pPr>
            <a:endParaRPr lang="en-US" sz="1700" dirty="0"/>
          </a:p>
        </p:txBody>
      </p:sp>
      <p:pic>
        <p:nvPicPr>
          <p:cNvPr id="6" name="Espace réservé pour une image  5">
            <a:extLst>
              <a:ext uri="{FF2B5EF4-FFF2-40B4-BE49-F238E27FC236}">
                <a16:creationId xmlns:a16="http://schemas.microsoft.com/office/drawing/2014/main" id="{5BF57EF5-CE10-8316-7EDD-2A9DC1FBE37D}"/>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9980" r="10274" b="2"/>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234006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EC786190-401C-17FF-043A-1814782CD750}"/>
              </a:ext>
            </a:extLst>
          </p:cNvPr>
          <p:cNvSpPr>
            <a:spLocks noGrp="1"/>
          </p:cNvSpPr>
          <p:nvPr>
            <p:ph type="title"/>
          </p:nvPr>
        </p:nvSpPr>
        <p:spPr>
          <a:xfrm>
            <a:off x="838200" y="609600"/>
            <a:ext cx="3739341" cy="1330839"/>
          </a:xfrm>
        </p:spPr>
        <p:txBody>
          <a:bodyPr>
            <a:normAutofit/>
          </a:bodyPr>
          <a:lstStyle/>
          <a:p>
            <a:r>
              <a:rPr lang="fr-FR" sz="4000" b="1" dirty="0"/>
              <a:t>Wireframes</a:t>
            </a:r>
          </a:p>
        </p:txBody>
      </p:sp>
      <p:sp>
        <p:nvSpPr>
          <p:cNvPr id="3" name="Espace réservé du contenu 2">
            <a:extLst>
              <a:ext uri="{FF2B5EF4-FFF2-40B4-BE49-F238E27FC236}">
                <a16:creationId xmlns:a16="http://schemas.microsoft.com/office/drawing/2014/main" id="{122EE192-8030-E6D5-433C-2B98E8052682}"/>
              </a:ext>
            </a:extLst>
          </p:cNvPr>
          <p:cNvSpPr>
            <a:spLocks noGrp="1"/>
          </p:cNvSpPr>
          <p:nvPr>
            <p:ph idx="1"/>
          </p:nvPr>
        </p:nvSpPr>
        <p:spPr>
          <a:xfrm>
            <a:off x="862366" y="2194102"/>
            <a:ext cx="3427001" cy="3908586"/>
          </a:xfrm>
        </p:spPr>
        <p:txBody>
          <a:bodyPr>
            <a:normAutofit/>
          </a:bodyPr>
          <a:lstStyle/>
          <a:p>
            <a:r>
              <a:rPr lang="fr-FR" sz="2000" dirty="0"/>
              <a:t>Wireframe vai apresentar e </a:t>
            </a:r>
            <a:r>
              <a:rPr lang="pt-PT" sz="2000" dirty="0"/>
              <a:t>explicar</a:t>
            </a:r>
            <a:r>
              <a:rPr lang="fr-FR" sz="2000" dirty="0"/>
              <a:t> com vai funcionar o meu projecto. </a:t>
            </a:r>
          </a:p>
          <a:p>
            <a:r>
              <a:rPr lang="fr-FR" sz="2000" dirty="0"/>
              <a:t>Utilizei o </a:t>
            </a:r>
            <a:r>
              <a:rPr lang="fr-FR" sz="2000" b="0" i="0" u="sng" strike="noStrike" dirty="0">
                <a:effectLst/>
                <a:hlinkClick r:id="rId2"/>
              </a:rPr>
              <a:t>MockFlow</a:t>
            </a:r>
            <a:r>
              <a:rPr lang="fr-FR" sz="2000" u="sng" dirty="0"/>
              <a:t>. </a:t>
            </a:r>
            <a:endParaRPr lang="fr-FR" sz="2000" dirty="0"/>
          </a:p>
        </p:txBody>
      </p:sp>
      <p:pic>
        <p:nvPicPr>
          <p:cNvPr id="23" name="Graphic 6" descr="Contorno do robô">
            <a:extLst>
              <a:ext uri="{FF2B5EF4-FFF2-40B4-BE49-F238E27FC236}">
                <a16:creationId xmlns:a16="http://schemas.microsoft.com/office/drawing/2014/main" id="{33030F51-9788-53FD-5FE6-5BD0F0DF58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4073" y="661916"/>
            <a:ext cx="5557909" cy="5557909"/>
          </a:xfrm>
          <a:prstGeom prst="rect">
            <a:avLst/>
          </a:prstGeom>
        </p:spPr>
      </p:pic>
    </p:spTree>
    <p:extLst>
      <p:ext uri="{BB962C8B-B14F-4D97-AF65-F5344CB8AC3E}">
        <p14:creationId xmlns:p14="http://schemas.microsoft.com/office/powerpoint/2010/main" val="235321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3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35">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601D4D73-682D-6406-2B73-542FDCDA7238}"/>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b="1"/>
              <a:t>Login </a:t>
            </a:r>
          </a:p>
        </p:txBody>
      </p:sp>
      <p:sp>
        <p:nvSpPr>
          <p:cNvPr id="3" name="Espace réservé du texte 2">
            <a:extLst>
              <a:ext uri="{FF2B5EF4-FFF2-40B4-BE49-F238E27FC236}">
                <a16:creationId xmlns:a16="http://schemas.microsoft.com/office/drawing/2014/main" id="{EA0C5375-3EC8-5A04-4E47-B6D2E80E450A}"/>
              </a:ext>
            </a:extLst>
          </p:cNvPr>
          <p:cNvSpPr>
            <a:spLocks noGrp="1"/>
          </p:cNvSpPr>
          <p:nvPr>
            <p:ph type="body" idx="1"/>
          </p:nvPr>
        </p:nvSpPr>
        <p:spPr>
          <a:xfrm>
            <a:off x="733427" y="2194101"/>
            <a:ext cx="3543298" cy="3973337"/>
          </a:xfrm>
        </p:spPr>
        <p:txBody>
          <a:bodyPr vert="horz" lIns="91440" tIns="45720" rIns="91440" bIns="45720" rtlCol="0">
            <a:normAutofit/>
          </a:bodyPr>
          <a:lstStyle/>
          <a:p>
            <a:pPr indent="-228600">
              <a:buFont typeface="Arial" panose="020B0604020202020204" pitchFamily="34" charset="0"/>
              <a:buChar char="•"/>
            </a:pPr>
            <a:r>
              <a:rPr lang="en-US" sz="2000" b="0" dirty="0"/>
              <a:t>Para fazer o login o utilizador pode iniciar a sessão com a sua conta sweet desesrts ,colocar email e palavra-passe ou também pode iniciar a sessão com o facebook ou instagram.</a:t>
            </a:r>
          </a:p>
        </p:txBody>
      </p:sp>
      <p:pic>
        <p:nvPicPr>
          <p:cNvPr id="8" name="Espace réservé du contenu 7">
            <a:extLst>
              <a:ext uri="{FF2B5EF4-FFF2-40B4-BE49-F238E27FC236}">
                <a16:creationId xmlns:a16="http://schemas.microsoft.com/office/drawing/2014/main" id="{43AC3096-059B-3E75-E54D-4CE1644D31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71778" y="1073835"/>
            <a:ext cx="2296285" cy="4710330"/>
          </a:xfrm>
          <a:prstGeom prst="rect">
            <a:avLst/>
          </a:prstGeom>
        </p:spPr>
      </p:pic>
      <p:pic>
        <p:nvPicPr>
          <p:cNvPr id="10" name="Espace réservé du contenu 9">
            <a:extLst>
              <a:ext uri="{FF2B5EF4-FFF2-40B4-BE49-F238E27FC236}">
                <a16:creationId xmlns:a16="http://schemas.microsoft.com/office/drawing/2014/main" id="{29B59348-7ED7-8FA6-3E78-D9CDBC06049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73211" y="2223171"/>
            <a:ext cx="2828925" cy="2411658"/>
          </a:xfrm>
          <a:prstGeom prst="rect">
            <a:avLst/>
          </a:prstGeom>
        </p:spPr>
      </p:pic>
    </p:spTree>
    <p:extLst>
      <p:ext uri="{BB962C8B-B14F-4D97-AF65-F5344CB8AC3E}">
        <p14:creationId xmlns:p14="http://schemas.microsoft.com/office/powerpoint/2010/main" val="179257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F84DAA7B-24D3-665F-7E0A-1443453F3A13}"/>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b="1" dirty="0"/>
              <a:t>Página Inicial </a:t>
            </a:r>
          </a:p>
        </p:txBody>
      </p:sp>
      <p:sp>
        <p:nvSpPr>
          <p:cNvPr id="3" name="Espace réservé du texte 2">
            <a:extLst>
              <a:ext uri="{FF2B5EF4-FFF2-40B4-BE49-F238E27FC236}">
                <a16:creationId xmlns:a16="http://schemas.microsoft.com/office/drawing/2014/main" id="{AF9ED9A4-2A96-6BAF-D299-A3CB4863E6C6}"/>
              </a:ext>
            </a:extLst>
          </p:cNvPr>
          <p:cNvSpPr>
            <a:spLocks noGrp="1"/>
          </p:cNvSpPr>
          <p:nvPr>
            <p:ph type="body" idx="1"/>
          </p:nvPr>
        </p:nvSpPr>
        <p:spPr>
          <a:xfrm>
            <a:off x="733427" y="2194101"/>
            <a:ext cx="3543298" cy="3973337"/>
          </a:xfrm>
        </p:spPr>
        <p:txBody>
          <a:bodyPr vert="horz" lIns="91440" tIns="45720" rIns="91440" bIns="45720" rtlCol="0">
            <a:normAutofit/>
          </a:bodyPr>
          <a:lstStyle/>
          <a:p>
            <a:pPr indent="-228600">
              <a:buFont typeface="Arial" panose="020B0604020202020204" pitchFamily="34" charset="0"/>
              <a:buChar char="•"/>
            </a:pPr>
            <a:r>
              <a:rPr lang="en-US" sz="2000" b="0" dirty="0"/>
              <a:t>O utilizador pode ter acesso a página inicial sem precisar de fazer o login tanto para web e para o  aplicativo móvel. Para ambos aparece os bolos e brigadeiros mais populares , para ver mais opções  é preciso pesquisar o que deseja e  fazer a encomeda  ou arrastar para o lado.</a:t>
            </a:r>
          </a:p>
        </p:txBody>
      </p:sp>
      <p:pic>
        <p:nvPicPr>
          <p:cNvPr id="10" name="Espace réservé du contenu 9">
            <a:extLst>
              <a:ext uri="{FF2B5EF4-FFF2-40B4-BE49-F238E27FC236}">
                <a16:creationId xmlns:a16="http://schemas.microsoft.com/office/drawing/2014/main" id="{35760D27-9F84-9E09-15F8-FB4E6CA1495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13088" y="1073835"/>
            <a:ext cx="2154975" cy="4710330"/>
          </a:xfrm>
          <a:prstGeom prst="rect">
            <a:avLst/>
          </a:prstGeom>
        </p:spPr>
      </p:pic>
      <p:pic>
        <p:nvPicPr>
          <p:cNvPr id="8" name="Espace réservé du contenu 7">
            <a:extLst>
              <a:ext uri="{FF2B5EF4-FFF2-40B4-BE49-F238E27FC236}">
                <a16:creationId xmlns:a16="http://schemas.microsoft.com/office/drawing/2014/main" id="{D5D1778C-59A1-9D46-8A31-0EE4359C7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73211" y="2300966"/>
            <a:ext cx="2828925" cy="2256067"/>
          </a:xfrm>
          <a:prstGeom prst="rect">
            <a:avLst/>
          </a:prstGeom>
        </p:spPr>
      </p:pic>
    </p:spTree>
    <p:extLst>
      <p:ext uri="{BB962C8B-B14F-4D97-AF65-F5344CB8AC3E}">
        <p14:creationId xmlns:p14="http://schemas.microsoft.com/office/powerpoint/2010/main" val="337740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DC09A0A-5EF7-45F4-B8EE-54903540B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77009B8-4C7F-AE6D-B183-A384B385D21E}"/>
              </a:ext>
            </a:extLst>
          </p:cNvPr>
          <p:cNvSpPr>
            <a:spLocks noGrp="1"/>
          </p:cNvSpPr>
          <p:nvPr>
            <p:ph type="title"/>
          </p:nvPr>
        </p:nvSpPr>
        <p:spPr>
          <a:xfrm>
            <a:off x="5192766" y="627604"/>
            <a:ext cx="6017562" cy="1544062"/>
          </a:xfrm>
        </p:spPr>
        <p:txBody>
          <a:bodyPr vert="horz" lIns="91440" tIns="45720" rIns="91440" bIns="45720" rtlCol="0" anchor="ctr">
            <a:normAutofit/>
          </a:bodyPr>
          <a:lstStyle/>
          <a:p>
            <a:r>
              <a:rPr lang="en-US" sz="4000" b="1" dirty="0"/>
              <a:t>Menu </a:t>
            </a:r>
            <a:br>
              <a:rPr lang="en-US" sz="4000" b="1" dirty="0"/>
            </a:br>
            <a:endParaRPr lang="en-US" sz="4000" b="1" dirty="0"/>
          </a:p>
        </p:txBody>
      </p:sp>
      <p:pic>
        <p:nvPicPr>
          <p:cNvPr id="16" name="Image 15" descr="Une image contenant texte&#10;&#10;Description générée automatiquement">
            <a:extLst>
              <a:ext uri="{FF2B5EF4-FFF2-40B4-BE49-F238E27FC236}">
                <a16:creationId xmlns:a16="http://schemas.microsoft.com/office/drawing/2014/main" id="{F18E14C6-44E8-6480-E66C-5167CB4AD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0" y="1050120"/>
            <a:ext cx="4795285" cy="1414609"/>
          </a:xfrm>
          <a:prstGeom prst="rect">
            <a:avLst/>
          </a:prstGeom>
        </p:spPr>
      </p:pic>
      <p:pic>
        <p:nvPicPr>
          <p:cNvPr id="10" name="Espace réservé du contenu 9">
            <a:extLst>
              <a:ext uri="{FF2B5EF4-FFF2-40B4-BE49-F238E27FC236}">
                <a16:creationId xmlns:a16="http://schemas.microsoft.com/office/drawing/2014/main" id="{3DBB3A52-47B5-6273-AA03-C8FD625DAD8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43116" y="3131127"/>
            <a:ext cx="1741466" cy="3334328"/>
          </a:xfrm>
          <a:prstGeom prst="rect">
            <a:avLst/>
          </a:prstGeom>
        </p:spPr>
      </p:pic>
      <p:pic>
        <p:nvPicPr>
          <p:cNvPr id="14" name="Espace réservé du contenu 13">
            <a:extLst>
              <a:ext uri="{FF2B5EF4-FFF2-40B4-BE49-F238E27FC236}">
                <a16:creationId xmlns:a16="http://schemas.microsoft.com/office/drawing/2014/main" id="{E3989E6F-69DF-4803-4188-D7D91E4433E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715152" y="3512881"/>
            <a:ext cx="2249936" cy="2616206"/>
          </a:xfrm>
          <a:prstGeom prst="rect">
            <a:avLst/>
          </a:prstGeom>
        </p:spPr>
      </p:pic>
      <p:sp>
        <p:nvSpPr>
          <p:cNvPr id="3" name="Espace réservé du texte 2">
            <a:extLst>
              <a:ext uri="{FF2B5EF4-FFF2-40B4-BE49-F238E27FC236}">
                <a16:creationId xmlns:a16="http://schemas.microsoft.com/office/drawing/2014/main" id="{1F370F92-0FE2-9BD4-67DB-75510077804D}"/>
              </a:ext>
            </a:extLst>
          </p:cNvPr>
          <p:cNvSpPr>
            <a:spLocks noGrp="1"/>
          </p:cNvSpPr>
          <p:nvPr>
            <p:ph type="body" idx="1"/>
          </p:nvPr>
        </p:nvSpPr>
        <p:spPr>
          <a:xfrm>
            <a:off x="5336238" y="2230733"/>
            <a:ext cx="6017562" cy="3946229"/>
          </a:xfrm>
        </p:spPr>
        <p:txBody>
          <a:bodyPr vert="horz" lIns="91440" tIns="45720" rIns="91440" bIns="45720" rtlCol="0">
            <a:normAutofit/>
          </a:bodyPr>
          <a:lstStyle/>
          <a:p>
            <a:pPr indent="-228600">
              <a:buFont typeface="Arial" panose="020B0604020202020204" pitchFamily="34" charset="0"/>
              <a:buChar char="•"/>
            </a:pPr>
            <a:r>
              <a:rPr lang="en-US" sz="2000" b="0" dirty="0"/>
              <a:t>Para o menu da Web escolhi o menu dropdown porque quando se clica no utilizador   mostra  para iniciar a sessão ou para terminar.</a:t>
            </a:r>
          </a:p>
          <a:p>
            <a:pPr indent="-228600">
              <a:buFont typeface="Arial" panose="020B0604020202020204" pitchFamily="34" charset="0"/>
              <a:buChar char="•"/>
            </a:pPr>
            <a:r>
              <a:rPr lang="en-US" sz="2000" b="0" dirty="0"/>
              <a:t> No aplicativo móvel  escolhi o meu hambuguer pois é o menu mais utilizado hoje em dia e  pode conter maior número de itens e também o menu é  de barra porque quando temos mais de 5 opções de nagewaza nivel superior e comunicam facilmente a localização .</a:t>
            </a:r>
          </a:p>
          <a:p>
            <a:pPr indent="-228600">
              <a:buFont typeface="Arial" panose="020B0604020202020204" pitchFamily="34" charset="0"/>
              <a:buChar char="•"/>
            </a:pPr>
            <a:r>
              <a:rPr lang="en-US" sz="2000" b="0" dirty="0"/>
              <a:t>Os menus são fixo não é presico  voltar para trás para ver o menu.</a:t>
            </a:r>
          </a:p>
          <a:p>
            <a:pPr indent="-228600">
              <a:buFont typeface="Arial" panose="020B0604020202020204" pitchFamily="34" charset="0"/>
              <a:buChar char="•"/>
            </a:pPr>
            <a:r>
              <a:rPr lang="en-US" sz="2000" b="0" dirty="0"/>
              <a:t>( ref: </a:t>
            </a:r>
            <a:r>
              <a:rPr lang="en-US" sz="2000" b="0" i="0" u="sng" strike="noStrike" dirty="0">
                <a:effectLst/>
                <a:hlinkClick r:id="rId5"/>
              </a:rPr>
              <a:t>Exemplos de design para menus de dispositivos móveis</a:t>
            </a:r>
            <a:r>
              <a:rPr lang="en-US" sz="2000" b="0" u="sng" dirty="0"/>
              <a:t> ).</a:t>
            </a:r>
            <a:endParaRPr lang="en-US" sz="2000" b="0" dirty="0"/>
          </a:p>
        </p:txBody>
      </p:sp>
      <p:sp>
        <p:nvSpPr>
          <p:cNvPr id="17" name="Rectangle 16">
            <a:extLst>
              <a:ext uri="{FF2B5EF4-FFF2-40B4-BE49-F238E27FC236}">
                <a16:creationId xmlns:a16="http://schemas.microsoft.com/office/drawing/2014/main" id="{5AC38DC9-F656-2365-0A8C-2D2B56B1FD47}"/>
              </a:ext>
            </a:extLst>
          </p:cNvPr>
          <p:cNvSpPr/>
          <p:nvPr/>
        </p:nvSpPr>
        <p:spPr>
          <a:xfrm>
            <a:off x="838200" y="3364302"/>
            <a:ext cx="334992" cy="25879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63C74FBF-05AE-F57A-2F27-2A1FCEF24E63}"/>
              </a:ext>
            </a:extLst>
          </p:cNvPr>
          <p:cNvSpPr/>
          <p:nvPr/>
        </p:nvSpPr>
        <p:spPr>
          <a:xfrm>
            <a:off x="838200" y="6129087"/>
            <a:ext cx="1505802" cy="20981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Tree>
    <p:extLst>
      <p:ext uri="{BB962C8B-B14F-4D97-AF65-F5344CB8AC3E}">
        <p14:creationId xmlns:p14="http://schemas.microsoft.com/office/powerpoint/2010/main" val="316737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2935D522-9C11-6879-9F59-6B2CD165EF65}"/>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b="1" dirty="0"/>
              <a:t>Registo do utilizador </a:t>
            </a:r>
          </a:p>
        </p:txBody>
      </p:sp>
      <p:sp>
        <p:nvSpPr>
          <p:cNvPr id="3" name="Espace réservé du texte 2">
            <a:extLst>
              <a:ext uri="{FF2B5EF4-FFF2-40B4-BE49-F238E27FC236}">
                <a16:creationId xmlns:a16="http://schemas.microsoft.com/office/drawing/2014/main" id="{41774D40-AF70-4089-40A3-3D5BF40763A4}"/>
              </a:ext>
            </a:extLst>
          </p:cNvPr>
          <p:cNvSpPr>
            <a:spLocks noGrp="1"/>
          </p:cNvSpPr>
          <p:nvPr>
            <p:ph type="body" idx="1"/>
          </p:nvPr>
        </p:nvSpPr>
        <p:spPr>
          <a:xfrm>
            <a:off x="733427" y="2194101"/>
            <a:ext cx="3543298" cy="3973337"/>
          </a:xfrm>
        </p:spPr>
        <p:txBody>
          <a:bodyPr vert="horz" lIns="91440" tIns="45720" rIns="91440" bIns="45720" rtlCol="0">
            <a:normAutofit/>
          </a:bodyPr>
          <a:lstStyle/>
          <a:p>
            <a:pPr indent="-228600">
              <a:buFont typeface="Arial" panose="020B0604020202020204" pitchFamily="34" charset="0"/>
              <a:buChar char="•"/>
            </a:pPr>
            <a:r>
              <a:rPr lang="en-US" sz="2000" b="0" dirty="0"/>
              <a:t>Para o utilizador se  registar deve inserir os dados em seguida clicar em registar, após isso é  enviado um email de confirmação do seu registo.</a:t>
            </a:r>
          </a:p>
        </p:txBody>
      </p:sp>
      <p:pic>
        <p:nvPicPr>
          <p:cNvPr id="10" name="Espace réservé du contenu 9">
            <a:extLst>
              <a:ext uri="{FF2B5EF4-FFF2-40B4-BE49-F238E27FC236}">
                <a16:creationId xmlns:a16="http://schemas.microsoft.com/office/drawing/2014/main" id="{45F41C71-A9ED-40DC-AB84-A2FD1C379E0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60000" y="1073835"/>
            <a:ext cx="2308062" cy="4710330"/>
          </a:xfrm>
          <a:prstGeom prst="rect">
            <a:avLst/>
          </a:prstGeom>
        </p:spPr>
      </p:pic>
      <p:pic>
        <p:nvPicPr>
          <p:cNvPr id="8" name="Espace réservé du contenu 7">
            <a:extLst>
              <a:ext uri="{FF2B5EF4-FFF2-40B4-BE49-F238E27FC236}">
                <a16:creationId xmlns:a16="http://schemas.microsoft.com/office/drawing/2014/main" id="{F9FAB4EC-35F4-E50D-BFDB-395C52EAE7B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673211" y="2226707"/>
            <a:ext cx="2828925" cy="2404586"/>
          </a:xfrm>
          <a:prstGeom prst="rect">
            <a:avLst/>
          </a:prstGeom>
        </p:spPr>
      </p:pic>
    </p:spTree>
    <p:extLst>
      <p:ext uri="{BB962C8B-B14F-4D97-AF65-F5344CB8AC3E}">
        <p14:creationId xmlns:p14="http://schemas.microsoft.com/office/powerpoint/2010/main" val="211018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3">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0E68661-002F-C80A-B611-FFAA349B022A}"/>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sz="4100" b="1" dirty="0"/>
              <a:t>Página dos bolos </a:t>
            </a:r>
            <a:br>
              <a:rPr lang="en-US" sz="4100" dirty="0"/>
            </a:br>
            <a:endParaRPr lang="en-US" sz="4100" dirty="0"/>
          </a:p>
        </p:txBody>
      </p:sp>
      <p:sp>
        <p:nvSpPr>
          <p:cNvPr id="3" name="Espace réservé du texte 2">
            <a:extLst>
              <a:ext uri="{FF2B5EF4-FFF2-40B4-BE49-F238E27FC236}">
                <a16:creationId xmlns:a16="http://schemas.microsoft.com/office/drawing/2014/main" id="{259BB276-61B1-E983-D409-D88E07C16FDA}"/>
              </a:ext>
            </a:extLst>
          </p:cNvPr>
          <p:cNvSpPr>
            <a:spLocks noGrp="1"/>
          </p:cNvSpPr>
          <p:nvPr>
            <p:ph type="body" idx="1"/>
          </p:nvPr>
        </p:nvSpPr>
        <p:spPr>
          <a:xfrm>
            <a:off x="733427" y="2194101"/>
            <a:ext cx="3543298" cy="3973337"/>
          </a:xfrm>
        </p:spPr>
        <p:txBody>
          <a:bodyPr vert="horz" lIns="91440" tIns="45720" rIns="91440" bIns="45720" rtlCol="0">
            <a:normAutofit/>
          </a:bodyPr>
          <a:lstStyle/>
          <a:p>
            <a:pPr indent="-228600">
              <a:buFont typeface="Arial" panose="020B0604020202020204" pitchFamily="34" charset="0"/>
              <a:buChar char="•"/>
            </a:pPr>
            <a:r>
              <a:rPr lang="en-US" sz="2000" b="0" dirty="0"/>
              <a:t>É onde os utilizadores podem escolher qual o tipo de bolo  querem para  fazer a encomeda. No aplicativo móvel para ver os bolos de anversário o utilizador deve clicar no  botão onde esta escrito bolos de aniversários que vai abrir uma nova página só como esse tipo de produto enquanto que no website aparece tudo na mesma página.</a:t>
            </a:r>
          </a:p>
        </p:txBody>
      </p:sp>
      <p:pic>
        <p:nvPicPr>
          <p:cNvPr id="8" name="Espace réservé du contenu 7">
            <a:extLst>
              <a:ext uri="{FF2B5EF4-FFF2-40B4-BE49-F238E27FC236}">
                <a16:creationId xmlns:a16="http://schemas.microsoft.com/office/drawing/2014/main" id="{74FBB4E1-0137-4016-3534-6389F579805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54208" y="1073835"/>
            <a:ext cx="2213855" cy="4710330"/>
          </a:xfrm>
          <a:prstGeom prst="rect">
            <a:avLst/>
          </a:prstGeom>
        </p:spPr>
      </p:pic>
      <p:pic>
        <p:nvPicPr>
          <p:cNvPr id="10" name="Espace réservé du contenu 9">
            <a:extLst>
              <a:ext uri="{FF2B5EF4-FFF2-40B4-BE49-F238E27FC236}">
                <a16:creationId xmlns:a16="http://schemas.microsoft.com/office/drawing/2014/main" id="{BDB89051-130B-B715-D968-D5556702265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8673211" y="2290358"/>
            <a:ext cx="2828925" cy="2277284"/>
          </a:xfrm>
          <a:prstGeom prst="rect">
            <a:avLst/>
          </a:prstGeom>
        </p:spPr>
      </p:pic>
    </p:spTree>
    <p:extLst>
      <p:ext uri="{BB962C8B-B14F-4D97-AF65-F5344CB8AC3E}">
        <p14:creationId xmlns:p14="http://schemas.microsoft.com/office/powerpoint/2010/main" val="864939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63A6D95770884D9999C5930AB32906" ma:contentTypeVersion="11" ma:contentTypeDescription="Create a new document." ma:contentTypeScope="" ma:versionID="eb4d3a540fb720830fef07f130f70a9b">
  <xsd:schema xmlns:xsd="http://www.w3.org/2001/XMLSchema" xmlns:xs="http://www.w3.org/2001/XMLSchema" xmlns:p="http://schemas.microsoft.com/office/2006/metadata/properties" xmlns:ns3="4fe177c8-bbfa-4719-b873-18c733521ebd" xmlns:ns4="b596091e-1d5f-4e86-bc4c-bb60a1b72075" targetNamespace="http://schemas.microsoft.com/office/2006/metadata/properties" ma:root="true" ma:fieldsID="236a01469793e36960837384a7647fa1" ns3:_="" ns4:_="">
    <xsd:import namespace="4fe177c8-bbfa-4719-b873-18c733521ebd"/>
    <xsd:import namespace="b596091e-1d5f-4e86-bc4c-bb60a1b7207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e177c8-bbfa-4719-b873-18c733521e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96091e-1d5f-4e86-bc4c-bb60a1b7207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760B75-16F5-4060-88F5-164083E0D6EA}">
  <ds:schemaRefs>
    <ds:schemaRef ds:uri="b596091e-1d5f-4e86-bc4c-bb60a1b72075"/>
    <ds:schemaRef ds:uri="http://purl.org/dc/dcmitype/"/>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4fe177c8-bbfa-4719-b873-18c733521ebd"/>
    <ds:schemaRef ds:uri="http://www.w3.org/XML/1998/namespace"/>
  </ds:schemaRefs>
</ds:datastoreItem>
</file>

<file path=customXml/itemProps2.xml><?xml version="1.0" encoding="utf-8"?>
<ds:datastoreItem xmlns:ds="http://schemas.openxmlformats.org/officeDocument/2006/customXml" ds:itemID="{8924377C-FDD8-4BA4-8BE2-18B8D774048E}">
  <ds:schemaRefs>
    <ds:schemaRef ds:uri="http://schemas.microsoft.com/sharepoint/v3/contenttype/forms"/>
  </ds:schemaRefs>
</ds:datastoreItem>
</file>

<file path=customXml/itemProps3.xml><?xml version="1.0" encoding="utf-8"?>
<ds:datastoreItem xmlns:ds="http://schemas.openxmlformats.org/officeDocument/2006/customXml" ds:itemID="{9C3B625E-7782-42C2-B433-C1693D0C3A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e177c8-bbfa-4719-b873-18c733521ebd"/>
    <ds:schemaRef ds:uri="b596091e-1d5f-4e86-bc4c-bb60a1b720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Grand écran</PresentationFormat>
  <Paragraphs>64</Paragraphs>
  <Slides>15</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Calibri Light</vt:lpstr>
      <vt:lpstr>Thème Office</vt:lpstr>
      <vt:lpstr>SWEET DESSERTS </vt:lpstr>
      <vt:lpstr>Índice </vt:lpstr>
      <vt:lpstr>Sitemap  </vt:lpstr>
      <vt:lpstr>Wireframes</vt:lpstr>
      <vt:lpstr>Login </vt:lpstr>
      <vt:lpstr>Página Inicial </vt:lpstr>
      <vt:lpstr>Menu  </vt:lpstr>
      <vt:lpstr>Registo do utilizador </vt:lpstr>
      <vt:lpstr>Página dos bolos  </vt:lpstr>
      <vt:lpstr>Página dos Brigadeiro </vt:lpstr>
      <vt:lpstr>Bolos</vt:lpstr>
      <vt:lpstr>Comprar </vt:lpstr>
      <vt:lpstr>Pagamento</vt:lpstr>
      <vt:lpstr>Webgrafia</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Sweet Desserts</dc:title>
  <dc:creator>Irana Ronilde Silva Cardoso</dc:creator>
  <cp:lastModifiedBy>irana ronilde silva cardoso</cp:lastModifiedBy>
  <cp:revision>5</cp:revision>
  <dcterms:created xsi:type="dcterms:W3CDTF">2022-12-26T14:14:33Z</dcterms:created>
  <dcterms:modified xsi:type="dcterms:W3CDTF">2023-01-16T09:39:49Z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0x010100AC63A6D95770884D9999C5930AB32906</vt:lpwstr>
  </property>
</Properties>
</file>