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0" r:id="rId4"/>
    <p:sldId id="265" r:id="rId5"/>
    <p:sldId id="273" r:id="rId6"/>
    <p:sldId id="274" r:id="rId7"/>
    <p:sldId id="275" r:id="rId8"/>
    <p:sldId id="258" r:id="rId9"/>
    <p:sldId id="259" r:id="rId10"/>
    <p:sldId id="271" r:id="rId11"/>
    <p:sldId id="272" r:id="rId12"/>
    <p:sldId id="261" r:id="rId13"/>
    <p:sldId id="276" r:id="rId14"/>
    <p:sldId id="262" r:id="rId15"/>
    <p:sldId id="266" r:id="rId16"/>
    <p:sldId id="263" r:id="rId17"/>
    <p:sldId id="278" r:id="rId18"/>
    <p:sldId id="264" r:id="rId19"/>
    <p:sldId id="277" r:id="rId20"/>
    <p:sldId id="267" r:id="rId21"/>
    <p:sldId id="270" r:id="rId22"/>
    <p:sldId id="279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E7F53-197D-47C6-999D-9D4D3B43009E}" type="datetimeFigureOut">
              <a:rPr lang="pt-PT" smtClean="0"/>
              <a:t>15/01/2023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B81C3-2675-4460-9204-0AB63ECA1A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9553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B81C3-2675-4460-9204-0AB63ECA1A5B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4967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B81C3-2675-4460-9204-0AB63ECA1A5B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832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75C65F-B1BD-4E5E-9385-9C96B14048E3}" type="datetimeFigureOut">
              <a:rPr lang="pt-PT" smtClean="0"/>
              <a:t>15/01/2023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91424E-9FFF-4D9A-8D19-6B6DD381D4DE}" type="slidenum">
              <a:rPr lang="pt-PT" smtClean="0"/>
              <a:t>‹nº›</a:t>
            </a:fld>
            <a:endParaRPr lang="pt-P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25923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C65F-B1BD-4E5E-9385-9C96B14048E3}" type="datetimeFigureOut">
              <a:rPr lang="pt-PT" smtClean="0"/>
              <a:t>15/01/2023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424E-9FFF-4D9A-8D19-6B6DD381D4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784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C65F-B1BD-4E5E-9385-9C96B14048E3}" type="datetimeFigureOut">
              <a:rPr lang="pt-PT" smtClean="0"/>
              <a:t>15/01/2023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424E-9FFF-4D9A-8D19-6B6DD381D4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157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C65F-B1BD-4E5E-9385-9C96B14048E3}" type="datetimeFigureOut">
              <a:rPr lang="pt-PT" smtClean="0"/>
              <a:t>15/01/2023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424E-9FFF-4D9A-8D19-6B6DD381D4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219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5C65F-B1BD-4E5E-9385-9C96B14048E3}" type="datetimeFigureOut">
              <a:rPr lang="pt-PT" smtClean="0"/>
              <a:t>15/01/2023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91424E-9FFF-4D9A-8D19-6B6DD381D4DE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79586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C65F-B1BD-4E5E-9385-9C96B14048E3}" type="datetimeFigureOut">
              <a:rPr lang="pt-PT" smtClean="0"/>
              <a:t>15/01/2023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424E-9FFF-4D9A-8D19-6B6DD381D4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547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C65F-B1BD-4E5E-9385-9C96B14048E3}" type="datetimeFigureOut">
              <a:rPr lang="pt-PT" smtClean="0"/>
              <a:t>15/01/2023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424E-9FFF-4D9A-8D19-6B6DD381D4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140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C65F-B1BD-4E5E-9385-9C96B14048E3}" type="datetimeFigureOut">
              <a:rPr lang="pt-PT" smtClean="0"/>
              <a:t>15/01/2023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424E-9FFF-4D9A-8D19-6B6DD381D4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674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C65F-B1BD-4E5E-9385-9C96B14048E3}" type="datetimeFigureOut">
              <a:rPr lang="pt-PT" smtClean="0"/>
              <a:t>15/01/2023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424E-9FFF-4D9A-8D19-6B6DD381D4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484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5C65F-B1BD-4E5E-9385-9C96B14048E3}" type="datetimeFigureOut">
              <a:rPr lang="pt-PT" smtClean="0"/>
              <a:t>15/01/2023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91424E-9FFF-4D9A-8D19-6B6DD381D4DE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873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5C65F-B1BD-4E5E-9385-9C96B14048E3}" type="datetimeFigureOut">
              <a:rPr lang="pt-PT" smtClean="0"/>
              <a:t>15/01/2023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91424E-9FFF-4D9A-8D19-6B6DD381D4DE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786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075C65F-B1BD-4E5E-9385-9C96B14048E3}" type="datetimeFigureOut">
              <a:rPr lang="pt-PT" smtClean="0"/>
              <a:t>15/01/2023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B91424E-9FFF-4D9A-8D19-6B6DD381D4DE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297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6.xml"/><Relationship Id="rId18" Type="http://schemas.openxmlformats.org/officeDocument/2006/relationships/slide" Target="slide21.xml"/><Relationship Id="rId3" Type="http://schemas.openxmlformats.org/officeDocument/2006/relationships/slide" Target="slide4.xml"/><Relationship Id="rId21" Type="http://schemas.openxmlformats.org/officeDocument/2006/relationships/image" Target="../media/image1.png"/><Relationship Id="rId7" Type="http://schemas.openxmlformats.org/officeDocument/2006/relationships/slide" Target="slide10.xml"/><Relationship Id="rId12" Type="http://schemas.openxmlformats.org/officeDocument/2006/relationships/slide" Target="slide15.xml"/><Relationship Id="rId17" Type="http://schemas.openxmlformats.org/officeDocument/2006/relationships/slide" Target="slide20.xml"/><Relationship Id="rId2" Type="http://schemas.openxmlformats.org/officeDocument/2006/relationships/slide" Target="slide3.xml"/><Relationship Id="rId16" Type="http://schemas.openxmlformats.org/officeDocument/2006/relationships/slide" Target="slide19.xml"/><Relationship Id="rId20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4.xml"/><Relationship Id="rId5" Type="http://schemas.openxmlformats.org/officeDocument/2006/relationships/slide" Target="slide8.xml"/><Relationship Id="rId15" Type="http://schemas.openxmlformats.org/officeDocument/2006/relationships/slide" Target="slide18.xml"/><Relationship Id="rId10" Type="http://schemas.openxmlformats.org/officeDocument/2006/relationships/slide" Target="slide13.xml"/><Relationship Id="rId19" Type="http://schemas.openxmlformats.org/officeDocument/2006/relationships/slide" Target="slide22.xml"/><Relationship Id="rId4" Type="http://schemas.openxmlformats.org/officeDocument/2006/relationships/slide" Target="slide7.xml"/><Relationship Id="rId9" Type="http://schemas.openxmlformats.org/officeDocument/2006/relationships/slide" Target="slide12.xml"/><Relationship Id="rId1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agrams.net/" TargetMode="External"/><Relationship Id="rId2" Type="http://schemas.openxmlformats.org/officeDocument/2006/relationships/hyperlink" Target="https://wireframepro.mockflow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AB0C9-0104-29BD-5494-51A943844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5229" y="341327"/>
            <a:ext cx="8361229" cy="1086238"/>
          </a:xfrm>
        </p:spPr>
        <p:txBody>
          <a:bodyPr/>
          <a:lstStyle/>
          <a:p>
            <a:r>
              <a:rPr lang="pt-PT" dirty="0" err="1"/>
              <a:t>eBOOK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73D4D4-2935-49AB-501F-D77563437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7106" y="1677880"/>
            <a:ext cx="5996022" cy="403933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PT" dirty="0"/>
              <a:t>Este projeto, foi desenvolvido para a unidade curricular de </a:t>
            </a:r>
            <a:r>
              <a:rPr lang="pt-PT" b="0" i="0" dirty="0">
                <a:solidFill>
                  <a:srgbClr val="212529"/>
                </a:solidFill>
                <a:effectLst/>
                <a:latin typeface="-apple-system"/>
              </a:rPr>
              <a:t>Arquitetura de Informação para a Web e Dispositivos Móveis, tem como objetivo criar um serviço com uma página web e uma aplicação mobile.</a:t>
            </a:r>
          </a:p>
          <a:p>
            <a:pPr algn="just"/>
            <a:r>
              <a:rPr lang="pt-PT" dirty="0">
                <a:solidFill>
                  <a:srgbClr val="212529"/>
                </a:solidFill>
                <a:latin typeface="-apple-system"/>
              </a:rPr>
              <a:t>Este projeto pretende mostrar a criação de um serviço que chama-se “</a:t>
            </a:r>
            <a:r>
              <a:rPr lang="pt-PT" dirty="0" err="1">
                <a:solidFill>
                  <a:srgbClr val="212529"/>
                </a:solidFill>
                <a:latin typeface="-apple-system"/>
              </a:rPr>
              <a:t>Ebook</a:t>
            </a:r>
            <a:r>
              <a:rPr lang="pt-PT" dirty="0">
                <a:solidFill>
                  <a:srgbClr val="212529"/>
                </a:solidFill>
                <a:latin typeface="-apple-system"/>
              </a:rPr>
              <a:t>” que ira permitir aos utilizadores, comprarem ou escreverem livros , com possibilidade de utilização em leitores de livros digitais.</a:t>
            </a:r>
          </a:p>
          <a:p>
            <a:pPr algn="just"/>
            <a:r>
              <a:rPr lang="pt-PT" b="0" i="0" dirty="0">
                <a:solidFill>
                  <a:srgbClr val="212529"/>
                </a:solidFill>
                <a:effectLst/>
                <a:latin typeface="-apple-system"/>
              </a:rPr>
              <a:t>Os utilizadores d</a:t>
            </a:r>
            <a:r>
              <a:rPr lang="pt-PT" dirty="0">
                <a:solidFill>
                  <a:srgbClr val="212529"/>
                </a:solidFill>
                <a:latin typeface="-apple-system"/>
              </a:rPr>
              <a:t>este serviço também puderam dar feedback e dar as suas opiniões sobre os livros que compram, ou sobre livros escritos sobre outros utilizadores.</a:t>
            </a:r>
          </a:p>
          <a:p>
            <a:pPr algn="just"/>
            <a:r>
              <a:rPr lang="pt-PT" b="0" i="0" dirty="0">
                <a:solidFill>
                  <a:srgbClr val="212529"/>
                </a:solidFill>
                <a:effectLst/>
                <a:latin typeface="-apple-system"/>
              </a:rPr>
              <a:t>Ambas as aplicações tanto mobile como web terão ambas as mesmas funcionalidades.</a:t>
            </a:r>
          </a:p>
          <a:p>
            <a:endParaRPr lang="pt-PT" dirty="0"/>
          </a:p>
        </p:txBody>
      </p:sp>
      <p:pic>
        <p:nvPicPr>
          <p:cNvPr id="4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6F3B5E86-66F8-77A4-0189-82F58A8E5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774" y="341327"/>
            <a:ext cx="1071042" cy="108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Uma imagem com homem, pessoa, parede, pose&#10;&#10;Descrição gerada automaticamente">
            <a:extLst>
              <a:ext uri="{FF2B5EF4-FFF2-40B4-BE49-F238E27FC236}">
                <a16:creationId xmlns:a16="http://schemas.microsoft.com/office/drawing/2014/main" id="{A57E6CD6-FB81-E8C9-8C07-0E08AC21C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249" y="1981501"/>
            <a:ext cx="1877627" cy="20862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7335F10-D777-BAB3-7858-4198782E2F7A}"/>
              </a:ext>
            </a:extLst>
          </p:cNvPr>
          <p:cNvSpPr txBox="1"/>
          <p:nvPr/>
        </p:nvSpPr>
        <p:spPr>
          <a:xfrm>
            <a:off x="1835228" y="4238726"/>
            <a:ext cx="24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A036976 - Diogo Silva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651B37-55FD-52FF-8849-BBC8ACD3D58F}"/>
              </a:ext>
            </a:extLst>
          </p:cNvPr>
          <p:cNvSpPr txBox="1"/>
          <p:nvPr/>
        </p:nvSpPr>
        <p:spPr>
          <a:xfrm>
            <a:off x="372731" y="5717219"/>
            <a:ext cx="3611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/>
              <a:t>IPMaia</a:t>
            </a:r>
            <a:r>
              <a:rPr lang="pt-PT" sz="2800"/>
              <a:t>, 09/01/2023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1165688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40E27-C6FB-CCEB-A7F7-1FA1806C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718457"/>
          </a:xfrm>
        </p:spPr>
        <p:txBody>
          <a:bodyPr/>
          <a:lstStyle/>
          <a:p>
            <a:r>
              <a:rPr lang="pt-PT" dirty="0"/>
              <a:t>Login/Registar - Registar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8D192F2-F945-2F7F-B418-FF1EA2D84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447712"/>
            <a:ext cx="9601200" cy="2410287"/>
          </a:xfrm>
        </p:spPr>
        <p:txBody>
          <a:bodyPr>
            <a:normAutofit fontScale="77500" lnSpcReduction="20000"/>
          </a:bodyPr>
          <a:lstStyle/>
          <a:p>
            <a:r>
              <a:rPr lang="pt-PT" dirty="0"/>
              <a:t>Quando o utilizador seleciona a opção de registar é reencaminhado para esta página, os parâmetros que considerados para a criação de uma conta neste website, são o nome completo, nome de utilizador, e-mail e password.</a:t>
            </a:r>
          </a:p>
          <a:p>
            <a:r>
              <a:rPr lang="pt-PT" dirty="0"/>
              <a:t>O utilizador é obrigado a aceitar os termos e condições, caso o mesmo os queira ler apenas tem clicar sobre o texto que será redirecionado para uma página web onde os poderá ler.</a:t>
            </a:r>
          </a:p>
          <a:p>
            <a:r>
              <a:rPr lang="pt-PT" dirty="0"/>
              <a:t>Caso o utilizador pretenda receber a newsletter existe uma “</a:t>
            </a:r>
            <a:r>
              <a:rPr lang="pt-PT" dirty="0" err="1"/>
              <a:t>checkbox</a:t>
            </a:r>
            <a:r>
              <a:rPr lang="pt-PT" dirty="0"/>
              <a:t>” que o utilizador pode selecionar, a “newsletter será enviada para o endereço de e-mail que o utilizador introduzir.</a:t>
            </a:r>
          </a:p>
          <a:p>
            <a:r>
              <a:rPr lang="pt-PT" dirty="0"/>
              <a:t>Existe uma pequena diferença entre a versão web e mobile que é a opção de adiciona a biometria, esta opção existe devido aos dispositivos mobile terem sensores que permitem utilizar como por exemplo a impressão digital para login.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EFD1EE4-5321-4044-DEAC-669BDBA8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745984"/>
            <a:ext cx="4914883" cy="34653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C6BB990-BE60-4AA7-CA34-5792C6EF0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01" y="634962"/>
            <a:ext cx="1469324" cy="36874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84A3C8EB-493C-6290-4B3D-C5F34D781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774" y="341327"/>
            <a:ext cx="1071042" cy="108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216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40E27-C6FB-CCEB-A7F7-1FA1806C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718457"/>
          </a:xfrm>
        </p:spPr>
        <p:txBody>
          <a:bodyPr/>
          <a:lstStyle/>
          <a:p>
            <a:r>
              <a:rPr lang="pt-PT" dirty="0"/>
              <a:t>Login/Registar - Login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8D192F2-F945-2F7F-B418-FF1EA2D84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066522"/>
            <a:ext cx="9601200" cy="1791478"/>
          </a:xfrm>
        </p:spPr>
        <p:txBody>
          <a:bodyPr>
            <a:normAutofit/>
          </a:bodyPr>
          <a:lstStyle/>
          <a:p>
            <a:r>
              <a:rPr lang="pt-PT" dirty="0"/>
              <a:t>Quando o utilizador seleciona a opção de login é reencaminhado para esta página, onde ira ter de introduzir o seu nome de utilizador ou e-mail e a sua password para ter acesso ao website.</a:t>
            </a:r>
          </a:p>
          <a:p>
            <a:r>
              <a:rPr lang="pt-PT" dirty="0"/>
              <a:t>Como na zona de registo, na versão mobile existe a possibilidade de realizar o login utilizando biometria.</a:t>
            </a:r>
          </a:p>
          <a:p>
            <a:endParaRPr lang="pt-PT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F0B1F79-BB08-03EE-A7BA-380736648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53048"/>
            <a:ext cx="5784980" cy="40788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705CA52-4C65-C1C7-4239-008C745FF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470" y="853048"/>
            <a:ext cx="1635681" cy="40839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EF294126-D841-F05E-401B-C8BC3F5D2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774" y="341327"/>
            <a:ext cx="1071042" cy="108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02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05E73-F44E-4CBE-B0A2-51E79C57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737118"/>
          </a:xfrm>
        </p:spPr>
        <p:txBody>
          <a:bodyPr/>
          <a:lstStyle/>
          <a:p>
            <a:r>
              <a:rPr lang="pt-PT" dirty="0"/>
              <a:t>Pesquisa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4B19A19-560F-FE0E-94F5-556B2D3ED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707790"/>
            <a:ext cx="9601200" cy="2150209"/>
          </a:xfrm>
        </p:spPr>
        <p:txBody>
          <a:bodyPr/>
          <a:lstStyle/>
          <a:p>
            <a:r>
              <a:rPr lang="pt-PT" dirty="0"/>
              <a:t>Na página inicial o utilizado tem uma barra de pesquisa, os resultados da pesquisa são apresentados sempre que o utilizador insere algum caracter…</a:t>
            </a:r>
          </a:p>
          <a:p>
            <a:r>
              <a:rPr lang="pt-PT" dirty="0"/>
              <a:t>Devido ao tamanho da tela dos dispositivos moveis apenas aparecem 3 resultados de cada vez, enquanto no browser aparece em lista e devido a isso conseguem aparecer muitos mais resultados.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8F5BC6B-C153-A2DD-7392-D3DAC7E93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779604"/>
            <a:ext cx="5514392" cy="38845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5DAB8A4-3CAD-AD71-6490-ACF03B5FC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442" y="779604"/>
            <a:ext cx="1547358" cy="38536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CE703D7E-58C7-A31C-1B8C-6C254D456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313" y="-4167"/>
            <a:ext cx="1071042" cy="108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0800F60-C060-87D0-4AF6-94CE95C9B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292" y="737118"/>
            <a:ext cx="1593359" cy="39706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071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B5CA4-3D25-A589-12D8-3BC69E7B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674703"/>
          </a:xfrm>
        </p:spPr>
        <p:txBody>
          <a:bodyPr>
            <a:normAutofit fontScale="90000"/>
          </a:bodyPr>
          <a:lstStyle/>
          <a:p>
            <a:r>
              <a:rPr lang="pt-PT" dirty="0"/>
              <a:t>Todos os livros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4131AA-5EE1-A12A-79F1-668B1F4E3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785286"/>
            <a:ext cx="9601200" cy="2072714"/>
          </a:xfrm>
        </p:spPr>
        <p:txBody>
          <a:bodyPr/>
          <a:lstStyle/>
          <a:p>
            <a:r>
              <a:rPr lang="pt-PT" dirty="0"/>
              <a:t>Nesta página o utilizador poderá ver todos os livros que tem no website/aplicação, devido ao tamanho da tela aparece uma quantidade de livros diferentes, e no website, é possível ter acesso aos filtros no lado esquerdo da tela, enquanto na aplicação existe uma opção para colocar os filtros.</a:t>
            </a:r>
          </a:p>
          <a:p>
            <a:endParaRPr lang="pt-PT" dirty="0"/>
          </a:p>
        </p:txBody>
      </p:sp>
      <p:pic>
        <p:nvPicPr>
          <p:cNvPr id="4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A6FC4181-89ED-8BAA-6A87-DF7EA0CC3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774" y="341327"/>
            <a:ext cx="1071042" cy="108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425C07D-0E89-1DE5-CD35-D5A116929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74703"/>
            <a:ext cx="5364551" cy="37818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17D6E8C-004A-A96F-2783-C03CBB6EC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381" y="674945"/>
            <a:ext cx="1519567" cy="37843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C83FF9A-1B13-6F84-DE16-DFA599E22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9207" y="674703"/>
            <a:ext cx="1519567" cy="37772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9345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ED198-DAF6-2172-A85D-A721B7CB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754602"/>
          </a:xfrm>
        </p:spPr>
        <p:txBody>
          <a:bodyPr/>
          <a:lstStyle/>
          <a:p>
            <a:r>
              <a:rPr lang="pt-PT" dirty="0"/>
              <a:t>página sobre o livro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4C4CC0-BB09-5196-DFE2-D65723D4F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4714042"/>
            <a:ext cx="10746419" cy="2143957"/>
          </a:xfrm>
        </p:spPr>
        <p:txBody>
          <a:bodyPr/>
          <a:lstStyle/>
          <a:p>
            <a:r>
              <a:rPr lang="pt-PT" dirty="0"/>
              <a:t>Esta é a página que mostra as informações sobre o livro e permite a compra do mesmo, aqui é apresentado a capa do livro, algumas informações sobre o livro(titulo, autor, classificação(em estrelas), categorias e sinopse).</a:t>
            </a:r>
          </a:p>
          <a:p>
            <a:r>
              <a:rPr lang="pt-PT" dirty="0"/>
              <a:t>Existe uma zona de feedback, onde qualquer um pode comentar o livro, mas caso o comentário tenha sido feito por um utilizador que já tenha lido o livro esse comentário fica identificado, que foi realizado por alguém que já leu.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582BF4-9E06-2183-0E3E-3FF15FF54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754602"/>
            <a:ext cx="5529108" cy="38864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1BB2A6A-9659-699A-1E50-B36532653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066" y="751062"/>
            <a:ext cx="1559951" cy="38899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A70F79D-4F37-DF09-4C59-5E0797D5C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913" y="751062"/>
            <a:ext cx="1569887" cy="38899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A971E2A0-4316-2A43-FE2B-1585AD670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976" y="209524"/>
            <a:ext cx="1071042" cy="108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09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46666-6221-D8B3-8B7E-39945D43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737118"/>
          </a:xfrm>
        </p:spPr>
        <p:txBody>
          <a:bodyPr/>
          <a:lstStyle/>
          <a:p>
            <a:r>
              <a:rPr lang="pt-PT" dirty="0"/>
              <a:t>Compra de livros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2F6F58-7DFC-E5B0-F46A-8515166C3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450702"/>
            <a:ext cx="10346924" cy="2407297"/>
          </a:xfrm>
        </p:spPr>
        <p:txBody>
          <a:bodyPr>
            <a:normAutofit fontScale="92500"/>
          </a:bodyPr>
          <a:lstStyle/>
          <a:p>
            <a:r>
              <a:rPr lang="pt-PT" dirty="0"/>
              <a:t>Para realizar a compra de um livro, o utilizador é apresentado com as opções de pagamento, apos a escolha o utilizador pode realizar o pagamento, o pagamento é realizado numa outra página web ou aplicação, dependendo de onde esta a realizar a compra.</a:t>
            </a:r>
          </a:p>
          <a:p>
            <a:r>
              <a:rPr lang="pt-PT" dirty="0"/>
              <a:t>Os métodos de pagamento foram escolhidos tendo em conta a sua popularidade e segurança. </a:t>
            </a:r>
          </a:p>
          <a:p>
            <a:r>
              <a:rPr lang="pt-PT" dirty="0"/>
              <a:t>O utilizador será redirecionado para uma página web do serviço que escolheu para realizar o pagamento.</a:t>
            </a:r>
          </a:p>
          <a:p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884CAF0-C885-31E4-F39F-C40E8E65D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733857"/>
            <a:ext cx="5159829" cy="36348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6585F86-D293-165E-5FB3-2DE9D9E87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688" y="733857"/>
            <a:ext cx="1454851" cy="36348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25697243-9DD9-0532-855F-6B0FE798E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774" y="341327"/>
            <a:ext cx="1071042" cy="108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48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1E61A-EF45-A972-9F40-4BDC020B3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709127"/>
          </a:xfrm>
        </p:spPr>
        <p:txBody>
          <a:bodyPr/>
          <a:lstStyle/>
          <a:p>
            <a:r>
              <a:rPr lang="pt-PT" dirty="0"/>
              <a:t>Perfil do utilizador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3280430-1E14-0510-0EE5-E011A5389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625266"/>
            <a:ext cx="10648765" cy="2232734"/>
          </a:xfrm>
        </p:spPr>
        <p:txBody>
          <a:bodyPr/>
          <a:lstStyle/>
          <a:p>
            <a:r>
              <a:rPr lang="pt-PT" dirty="0"/>
              <a:t>Aqui é apresentada a página do utilizador para todos os utilizadores do website ou da aplicação, onde contem alguma informação sobre o utilizador e contem informação sobre os livros que o utilizador, viu recentemente e escreveu.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7CE5499-B5C6-7D4A-2CA2-D364F147F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45978"/>
            <a:ext cx="5164021" cy="36424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48B385A-5694-0B01-A219-6BD711BC1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567" y="845977"/>
            <a:ext cx="1457906" cy="36424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75630CF8-AE0A-56C8-3198-E73DC1B8F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774" y="341327"/>
            <a:ext cx="1071042" cy="108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010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C4FF3-DA48-9DA0-DE9D-B3596AF4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710214"/>
          </a:xfrm>
        </p:spPr>
        <p:txBody>
          <a:bodyPr/>
          <a:lstStyle/>
          <a:p>
            <a:r>
              <a:rPr lang="pt-PT" dirty="0"/>
              <a:t>Editar perfil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35CB68-597A-485C-93DF-16E718F7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181382"/>
            <a:ext cx="9601200" cy="2676617"/>
          </a:xfrm>
        </p:spPr>
        <p:txBody>
          <a:bodyPr>
            <a:normAutofit lnSpcReduction="10000"/>
          </a:bodyPr>
          <a:lstStyle/>
          <a:p>
            <a:r>
              <a:rPr lang="pt-PT" dirty="0"/>
              <a:t>O utilizador por motivos de privacidade pode escolher a informação que pretende que os outros utilizadores vejam sobre ele, ou ate mesmo tornar o perfil dele totalmente privado.</a:t>
            </a:r>
          </a:p>
          <a:p>
            <a:endParaRPr lang="pt-PT" dirty="0"/>
          </a:p>
          <a:p>
            <a:r>
              <a:rPr lang="pt-PT" dirty="0"/>
              <a:t>Na aplicação mobile apenas é possível escolher se o utilizador pretende o perfil publico ou privado, isto acontece principalmente devido ao tamanho da tela, não é preciso ter toda as opções, mas também porque espera-se que o utilizador use a plataforma tanto como em dispositivos moveis como em dispositivos fixos.</a:t>
            </a:r>
          </a:p>
        </p:txBody>
      </p:sp>
      <p:pic>
        <p:nvPicPr>
          <p:cNvPr id="4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E31DCEAC-8B6E-894D-D750-4AAEEB229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774" y="341327"/>
            <a:ext cx="1071042" cy="108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FD3BEA4-44B9-80F2-70EF-45A41C034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868285"/>
            <a:ext cx="4477054" cy="3155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F1A24AE-77BD-1870-0A07-70A845010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795" y="868285"/>
            <a:ext cx="1259596" cy="3155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317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2B4F6-8F1E-C4CB-7E46-B7C28206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727788"/>
          </a:xfrm>
        </p:spPr>
        <p:txBody>
          <a:bodyPr/>
          <a:lstStyle/>
          <a:p>
            <a:r>
              <a:rPr lang="pt-PT" dirty="0"/>
              <a:t>Zona para escrita de livros/Textos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136F6A2-46A9-1C4A-D18C-03BE8A7F5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310742"/>
            <a:ext cx="10133860" cy="2547257"/>
          </a:xfrm>
        </p:spPr>
        <p:txBody>
          <a:bodyPr>
            <a:normAutofit fontScale="85000" lnSpcReduction="10000"/>
          </a:bodyPr>
          <a:lstStyle/>
          <a:p>
            <a:r>
              <a:rPr lang="pt-PT" dirty="0"/>
              <a:t>Como uma das funções desta aplicação é permitir aos utilizadores escrever e publicar textos.</a:t>
            </a:r>
          </a:p>
          <a:p>
            <a:r>
              <a:rPr lang="pt-PT" dirty="0"/>
              <a:t>Esta zona permite a criação de livros / textos, para isso a tela é maioritariamente ocupada por um editor de texto, com as opções consideradas essenciais para escrever texto. Na versão mobile, apenas existe uma zona para escrita, porque o teclado dos smartphones já permitem editar a letra.</a:t>
            </a:r>
          </a:p>
          <a:p>
            <a:r>
              <a:rPr lang="pt-PT" dirty="0"/>
              <a:t>Existe uma opção para inserir a capa, que vai permitir aos utilizadores colocar como capa imagens que tenham no seu dispositivo.</a:t>
            </a:r>
          </a:p>
          <a:p>
            <a:r>
              <a:rPr lang="pt-PT" dirty="0"/>
              <a:t>Por fim o utilizador pode guardar como rascunho para poder continuar mais tarde, ou pode concluir o livro e publicar. O utilizador terá de dizer qual a categoria do texto, apos selecionar esta opção.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18116E-2A26-B6CC-158E-5788CBB98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48" y="727788"/>
            <a:ext cx="4913439" cy="34523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6FF1E8B9-2800-C46F-8BFE-FBB9968AC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774" y="341327"/>
            <a:ext cx="1071042" cy="108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36E342B-0B8B-BBE2-C120-B599BCA17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803" y="727788"/>
            <a:ext cx="1393276" cy="34523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4989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182E7-7336-2A54-9C2B-1C6E216B3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736847"/>
          </a:xfrm>
        </p:spPr>
        <p:txBody>
          <a:bodyPr/>
          <a:lstStyle/>
          <a:p>
            <a:r>
              <a:rPr lang="pt-PT" dirty="0"/>
              <a:t>Definições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33B28E-1890-DC66-434A-76C236DF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51722"/>
            <a:ext cx="5514392" cy="5906277"/>
          </a:xfrm>
        </p:spPr>
        <p:txBody>
          <a:bodyPr/>
          <a:lstStyle/>
          <a:p>
            <a:r>
              <a:rPr lang="pt-PT" dirty="0"/>
              <a:t>Na aplicação existe uma zona de definições que permite ao utilizador fazer algumas alterações na aplicação.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As alterações disponíveis foram pensadas, na poupança de recursos, devido a ser um dispositivo móvel estes podem ser limitados.</a:t>
            </a:r>
          </a:p>
          <a:p>
            <a:endParaRPr lang="pt-PT" dirty="0"/>
          </a:p>
          <a:p>
            <a:r>
              <a:rPr lang="pt-PT" dirty="0"/>
              <a:t>Também foram colocadas opções para aumentar o conforto do utilizador(Modo noturno e luz para leitura).</a:t>
            </a:r>
          </a:p>
          <a:p>
            <a:endParaRPr lang="pt-PT" dirty="0"/>
          </a:p>
          <a:p>
            <a:r>
              <a:rPr lang="pt-PT" dirty="0"/>
              <a:t>Aqui o utilizador também pode alterar a sua palavra passe.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4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7A3D1849-B72E-2B4C-4FFB-F5E37A1D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774" y="341327"/>
            <a:ext cx="1071042" cy="108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171F987-C3E1-ECE1-F27B-4E32BEF26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509" y="475861"/>
            <a:ext cx="2447200" cy="61612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416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1FCF7-8431-9812-9865-0C1646DE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4424"/>
          </a:xfrm>
        </p:spPr>
        <p:txBody>
          <a:bodyPr/>
          <a:lstStyle/>
          <a:p>
            <a:r>
              <a:rPr lang="pt-PT" dirty="0"/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5B4FD2-6558-2E31-D246-0273E36C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0225"/>
            <a:ext cx="4079289" cy="4927107"/>
          </a:xfrm>
        </p:spPr>
        <p:txBody>
          <a:bodyPr/>
          <a:lstStyle/>
          <a:p>
            <a:r>
              <a:rPr lang="pt-PT" dirty="0">
                <a:hlinkClick r:id="rId2" action="ppaction://hlinksldjump"/>
              </a:rPr>
              <a:t>Sobre o serviço</a:t>
            </a:r>
            <a:endParaRPr lang="pt-PT" dirty="0"/>
          </a:p>
          <a:p>
            <a:r>
              <a:rPr lang="pt-PT" dirty="0" err="1">
                <a:hlinkClick r:id="rId3" action="ppaction://hlinksldjump"/>
              </a:rPr>
              <a:t>SiteMap</a:t>
            </a:r>
            <a:r>
              <a:rPr lang="pt-PT" dirty="0">
                <a:hlinkClick r:id="rId3" action="ppaction://hlinksldjump"/>
              </a:rPr>
              <a:t> – Web</a:t>
            </a:r>
            <a:endParaRPr lang="pt-PT" dirty="0"/>
          </a:p>
          <a:p>
            <a:r>
              <a:rPr lang="pt-PT" dirty="0" err="1">
                <a:hlinkClick r:id="rId4" action="ppaction://hlinksldjump"/>
              </a:rPr>
              <a:t>SiteMap</a:t>
            </a:r>
            <a:r>
              <a:rPr lang="pt-PT" dirty="0">
                <a:hlinkClick r:id="rId4" action="ppaction://hlinksldjump"/>
              </a:rPr>
              <a:t> – Aplicação mobile</a:t>
            </a:r>
            <a:endParaRPr lang="pt-PT" dirty="0"/>
          </a:p>
          <a:p>
            <a:r>
              <a:rPr lang="pt-PT" dirty="0" err="1">
                <a:hlinkClick r:id="rId5" action="ppaction://hlinksldjump"/>
              </a:rPr>
              <a:t>HomePage</a:t>
            </a:r>
            <a:endParaRPr lang="pt-PT" dirty="0"/>
          </a:p>
          <a:p>
            <a:r>
              <a:rPr lang="pt-PT" dirty="0">
                <a:hlinkClick r:id="rId6" action="ppaction://hlinksldjump"/>
              </a:rPr>
              <a:t>Login/Registar</a:t>
            </a:r>
            <a:endParaRPr lang="pt-PT" dirty="0"/>
          </a:p>
          <a:p>
            <a:r>
              <a:rPr lang="pt-PT" dirty="0">
                <a:hlinkClick r:id="rId7" action="ppaction://hlinksldjump"/>
              </a:rPr>
              <a:t>Login/Registar – Registar</a:t>
            </a:r>
            <a:endParaRPr lang="pt-PT" dirty="0"/>
          </a:p>
          <a:p>
            <a:r>
              <a:rPr lang="pt-PT" dirty="0">
                <a:hlinkClick r:id="rId8" action="ppaction://hlinksldjump"/>
              </a:rPr>
              <a:t>Login/Registar – Login</a:t>
            </a:r>
            <a:endParaRPr lang="pt-PT" dirty="0"/>
          </a:p>
          <a:p>
            <a:r>
              <a:rPr lang="pt-PT" dirty="0">
                <a:hlinkClick r:id="rId9" action="ppaction://hlinksldjump"/>
              </a:rPr>
              <a:t>Pesquisa</a:t>
            </a:r>
            <a:endParaRPr lang="pt-PT" dirty="0"/>
          </a:p>
          <a:p>
            <a:r>
              <a:rPr lang="pt-PT" dirty="0">
                <a:hlinkClick r:id="rId10" action="ppaction://hlinksldjump"/>
              </a:rPr>
              <a:t>Todos os livros</a:t>
            </a:r>
            <a:endParaRPr lang="pt-PT" dirty="0"/>
          </a:p>
          <a:p>
            <a:r>
              <a:rPr lang="pt-PT" dirty="0">
                <a:hlinkClick r:id="rId11" action="ppaction://hlinksldjump"/>
              </a:rPr>
              <a:t>página sobre o livro</a:t>
            </a:r>
            <a:endParaRPr lang="pt-PT" dirty="0"/>
          </a:p>
          <a:p>
            <a:r>
              <a:rPr lang="pt-PT" dirty="0">
                <a:hlinkClick r:id="rId12" action="ppaction://hlinksldjump"/>
              </a:rPr>
              <a:t>Compra de livros</a:t>
            </a:r>
            <a:endParaRPr lang="pt-PT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3A739175-953B-8479-40B6-362447657319}"/>
              </a:ext>
            </a:extLst>
          </p:cNvPr>
          <p:cNvSpPr txBox="1">
            <a:spLocks/>
          </p:cNvSpPr>
          <p:nvPr/>
        </p:nvSpPr>
        <p:spPr>
          <a:xfrm>
            <a:off x="5758648" y="1580224"/>
            <a:ext cx="4601593" cy="4927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>
                <a:hlinkClick r:id="rId13" action="ppaction://hlinksldjump"/>
              </a:rPr>
              <a:t>Perfil do utilizador</a:t>
            </a:r>
            <a:endParaRPr lang="pt-PT" dirty="0"/>
          </a:p>
          <a:p>
            <a:r>
              <a:rPr lang="pt-PT" dirty="0">
                <a:hlinkClick r:id="rId14" action="ppaction://hlinksldjump"/>
              </a:rPr>
              <a:t>Editar perfil</a:t>
            </a:r>
            <a:endParaRPr lang="pt-PT" dirty="0"/>
          </a:p>
          <a:p>
            <a:r>
              <a:rPr lang="pt-PT" dirty="0">
                <a:hlinkClick r:id="rId15" action="ppaction://hlinksldjump"/>
              </a:rPr>
              <a:t>Zona para escrita de livros/Textos</a:t>
            </a:r>
            <a:endParaRPr lang="pt-PT" dirty="0"/>
          </a:p>
          <a:p>
            <a:r>
              <a:rPr lang="pt-PT" dirty="0">
                <a:hlinkClick r:id="rId16" action="ppaction://hlinksldjump"/>
              </a:rPr>
              <a:t>Definições</a:t>
            </a:r>
            <a:endParaRPr lang="pt-PT" dirty="0"/>
          </a:p>
          <a:p>
            <a:r>
              <a:rPr lang="pt-PT" dirty="0">
                <a:hlinkClick r:id="rId17" action="ppaction://hlinksldjump"/>
              </a:rPr>
              <a:t>Características técnicas</a:t>
            </a:r>
            <a:endParaRPr lang="pt-PT" dirty="0"/>
          </a:p>
          <a:p>
            <a:r>
              <a:rPr lang="pt-PT" dirty="0">
                <a:hlinkClick r:id="rId18" action="ppaction://hlinksldjump"/>
              </a:rPr>
              <a:t>Segurança</a:t>
            </a:r>
            <a:endParaRPr lang="pt-PT" dirty="0"/>
          </a:p>
          <a:p>
            <a:r>
              <a:rPr lang="pt-PT" dirty="0">
                <a:hlinkClick r:id="rId19" action="ppaction://hlinksldjump"/>
              </a:rPr>
              <a:t>Ferramentas utilizadas</a:t>
            </a:r>
            <a:endParaRPr lang="pt-PT" dirty="0"/>
          </a:p>
          <a:p>
            <a:r>
              <a:rPr lang="pt-PT" dirty="0">
                <a:hlinkClick r:id="rId20" action="ppaction://hlinksldjump"/>
              </a:rPr>
              <a:t>Conclusão</a:t>
            </a:r>
            <a:endParaRPr lang="pt-PT" dirty="0"/>
          </a:p>
          <a:p>
            <a:endParaRPr lang="pt-PT" dirty="0"/>
          </a:p>
        </p:txBody>
      </p:sp>
      <p:pic>
        <p:nvPicPr>
          <p:cNvPr id="5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943068B7-8F4F-AA1F-D327-2564EEFF9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774" y="341327"/>
            <a:ext cx="1071042" cy="108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241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12F28-2E1C-0539-3C8B-F7C0D6A8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Características técnicas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A24015-9BAC-4B18-B441-A5D1288F2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aplicação mobile não devera usar mais que 50% do processador do smartphone.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Em relação a consumo de bateria a aplicação não devera consumir mais de 10% de bateria por hora sem a poupança de bateria ativa, com a poupança ativa não devera consumir mais de 5</a:t>
            </a:r>
            <a:r>
              <a:rPr lang="pt-PT"/>
              <a:t>%. 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Devido a sua baixa necessidade de recursos a aplicação pode ser usada em </a:t>
            </a:r>
            <a:r>
              <a:rPr lang="pt-PT" dirty="0" err="1"/>
              <a:t>ebook</a:t>
            </a:r>
            <a:r>
              <a:rPr lang="pt-PT" dirty="0"/>
              <a:t> </a:t>
            </a:r>
            <a:r>
              <a:rPr lang="pt-PT" dirty="0" err="1"/>
              <a:t>reader</a:t>
            </a:r>
            <a:r>
              <a:rPr lang="pt-PT" dirty="0"/>
              <a:t>. </a:t>
            </a:r>
          </a:p>
          <a:p>
            <a:endParaRPr lang="pt-PT" dirty="0"/>
          </a:p>
        </p:txBody>
      </p:sp>
      <p:pic>
        <p:nvPicPr>
          <p:cNvPr id="4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A0CF22D3-3063-76B4-8524-B3DA528F7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774" y="341327"/>
            <a:ext cx="1071042" cy="108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881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6FE94-22FF-8C69-B91C-A1EB4087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Segurança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40A716B-F7B5-FB9E-A629-7B30B90BF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53087"/>
            <a:ext cx="9601200" cy="4421079"/>
          </a:xfrm>
        </p:spPr>
        <p:txBody>
          <a:bodyPr>
            <a:normAutofit/>
          </a:bodyPr>
          <a:lstStyle/>
          <a:p>
            <a:r>
              <a:rPr lang="pt-PT" dirty="0"/>
              <a:t>Devido aos dispositivos moveis terem recursos que permitem a utilização de biometria, este método para aumentar a segurança existe na versão mobile.</a:t>
            </a:r>
          </a:p>
          <a:p>
            <a:r>
              <a:rPr lang="pt-PT" dirty="0"/>
              <a:t>O “</a:t>
            </a:r>
            <a:r>
              <a:rPr lang="pt-PT" dirty="0" err="1"/>
              <a:t>captcha</a:t>
            </a:r>
            <a:r>
              <a:rPr lang="pt-PT" dirty="0"/>
              <a:t>” é um método de segurança utilizado há muitos anos, e esta implementado quando o utilizador realiza o login.</a:t>
            </a:r>
          </a:p>
          <a:p>
            <a:r>
              <a:rPr lang="pt-PT" dirty="0"/>
              <a:t>De forma a aumentar a segurança, não é possível criar conta neste serviço caso a password não cumpra os seguintes requisitos:</a:t>
            </a:r>
          </a:p>
          <a:p>
            <a:pPr lvl="1"/>
            <a:r>
              <a:rPr lang="pt-PT" dirty="0"/>
              <a:t>Pelo menos 12 caracteres</a:t>
            </a:r>
          </a:p>
          <a:p>
            <a:pPr lvl="1"/>
            <a:r>
              <a:rPr lang="pt-PT" dirty="0"/>
              <a:t>Utilização de letras maiúsculas, letras minúsculas, números e símbolos. </a:t>
            </a:r>
          </a:p>
          <a:p>
            <a:r>
              <a:rPr lang="pt-PT" dirty="0"/>
              <a:t>Quando o utilizador realiza o download de algum livro para a sua leitura offline esse livro não pode ser lido, caso não exista nenhuma conta ligada na aplicação do dispositivo. </a:t>
            </a:r>
          </a:p>
          <a:p>
            <a:endParaRPr lang="pt-PT" dirty="0"/>
          </a:p>
        </p:txBody>
      </p:sp>
      <p:pic>
        <p:nvPicPr>
          <p:cNvPr id="4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35CF1F8C-5F28-17C4-CAF3-C3C26DB48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774" y="341327"/>
            <a:ext cx="1071042" cy="108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303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43CF3-467F-C3AB-2606-B0292C7B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Ferramentas utilizadas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53A560-EAB2-5703-E07E-E00E24534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a realização do trabalho foram necessárias utilizar as seguintes ferramentas:</a:t>
            </a:r>
          </a:p>
          <a:p>
            <a:pPr lvl="1"/>
            <a:r>
              <a:rPr lang="pt-PT" dirty="0" err="1">
                <a:hlinkClick r:id="rId2"/>
              </a:rPr>
              <a:t>MockFlow</a:t>
            </a:r>
            <a:r>
              <a:rPr lang="pt-PT" dirty="0">
                <a:hlinkClick r:id="rId2"/>
              </a:rPr>
              <a:t> </a:t>
            </a:r>
            <a:r>
              <a:rPr lang="pt-PT" dirty="0" err="1">
                <a:hlinkClick r:id="rId2"/>
              </a:rPr>
              <a:t>WireFramePro</a:t>
            </a:r>
            <a:r>
              <a:rPr lang="pt-PT" dirty="0"/>
              <a:t> (Fazer as imagens para representar o website/aplicação)</a:t>
            </a:r>
          </a:p>
          <a:p>
            <a:pPr lvl="1"/>
            <a:r>
              <a:rPr lang="pt-PT" dirty="0">
                <a:hlinkClick r:id="rId3"/>
              </a:rPr>
              <a:t>Diagrams.net </a:t>
            </a:r>
            <a:r>
              <a:rPr lang="pt-PT" dirty="0"/>
              <a:t> (Fazer os </a:t>
            </a:r>
            <a:r>
              <a:rPr lang="pt-PT" dirty="0" err="1"/>
              <a:t>sitemaps</a:t>
            </a:r>
            <a:r>
              <a:rPr lang="pt-P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017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B3909-3003-7F2F-74DD-EA405133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BB6B7D-1564-E2FD-51EF-3F81F3CB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a conclusão deste trabalho, tive que colocar todo o conhecimento obtido durante as aulas, e tirar proveito de algumas características dos dispositivos moveis como por exemplo, sensores de impressão digital.</a:t>
            </a:r>
          </a:p>
          <a:p>
            <a:r>
              <a:rPr lang="pt-PT" dirty="0"/>
              <a:t>Com este projeto concluído consigo observar melhor as diferenças entre dispositivos moveis e fixos e compreender o porque delas existirem.</a:t>
            </a:r>
          </a:p>
          <a:p>
            <a:r>
              <a:rPr lang="pt-PT" dirty="0"/>
              <a:t>Também pude entender as dificuldades que os desenvolvedores podem passar na execução de projetos semelhantes, um desses aspetos sendo a diferença do tamanho das telas.</a:t>
            </a:r>
          </a:p>
          <a:p>
            <a:endParaRPr lang="pt-PT" dirty="0"/>
          </a:p>
        </p:txBody>
      </p:sp>
      <p:pic>
        <p:nvPicPr>
          <p:cNvPr id="4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539C96F2-9A64-236F-08DA-052D7195F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774" y="341327"/>
            <a:ext cx="1071042" cy="108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9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2D4E2-A7A1-94AB-A6AE-3DA8D1B8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Sobre o serviço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23D1DE-EEB6-B36C-1EB4-08EDD81D4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Este serviço tem como objetivo, oferecer a possibilidade de comprar versões digitais de livros, e oferecer a possibilidade de puder ler em dispositivos moveis ou em dispositivos fixos.</a:t>
            </a:r>
          </a:p>
          <a:p>
            <a:pPr algn="just"/>
            <a:r>
              <a:rPr lang="pt-PT" dirty="0"/>
              <a:t>Um diferencial deste serviço é a possibilidade do utilizador escrever os seus próprios livros ou textos e puder torná-los públicos para qualquer utilizador deste serviço puder ler e caso ache conveniente fazer comentários.</a:t>
            </a:r>
          </a:p>
          <a:p>
            <a:pPr algn="just"/>
            <a:r>
              <a:rPr lang="pt-PT" dirty="0"/>
              <a:t>Este serviço tem como objetivo funcionar também em leitores de livros digitais.</a:t>
            </a:r>
          </a:p>
          <a:p>
            <a:pPr marL="0" indent="0">
              <a:buNone/>
            </a:pPr>
            <a:r>
              <a:rPr lang="pt-PT" dirty="0"/>
              <a:t> </a:t>
            </a:r>
          </a:p>
        </p:txBody>
      </p:sp>
      <p:pic>
        <p:nvPicPr>
          <p:cNvPr id="4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B3321861-F23F-8936-FFF6-707D40E4A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774" y="341327"/>
            <a:ext cx="1071042" cy="108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39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01527-B642-70E9-27C5-2D55C81C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270" y="156253"/>
            <a:ext cx="3282695" cy="628095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SiteMap</a:t>
            </a:r>
            <a:r>
              <a:rPr lang="pt-PT" dirty="0"/>
              <a:t> - Web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E439ED-9B30-2359-39D9-4613834CB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58" y="1019608"/>
            <a:ext cx="3851607" cy="575849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Quando</a:t>
            </a:r>
            <a:r>
              <a:rPr lang="en-US" dirty="0"/>
              <a:t> um </a:t>
            </a:r>
            <a:r>
              <a:rPr lang="en-US" dirty="0" err="1"/>
              <a:t>utilizador</a:t>
            </a:r>
            <a:r>
              <a:rPr lang="en-US" dirty="0"/>
              <a:t> </a:t>
            </a:r>
            <a:r>
              <a:rPr lang="en-US" dirty="0" err="1"/>
              <a:t>acede</a:t>
            </a:r>
            <a:r>
              <a:rPr lang="en-US" dirty="0"/>
              <a:t> à Plataforma web, </a:t>
            </a:r>
            <a:r>
              <a:rPr lang="en-US" dirty="0" err="1"/>
              <a:t>entra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pt-PT" dirty="0"/>
              <a:t>página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, </a:t>
            </a:r>
            <a:r>
              <a:rPr lang="en-US" dirty="0" err="1"/>
              <a:t>aqui</a:t>
            </a:r>
            <a:r>
              <a:rPr lang="en-US" dirty="0"/>
              <a:t> o </a:t>
            </a:r>
            <a:r>
              <a:rPr lang="en-US" dirty="0" err="1"/>
              <a:t>utilizador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livros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populares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Plataforma.</a:t>
            </a:r>
          </a:p>
          <a:p>
            <a:pPr algn="just"/>
            <a:r>
              <a:rPr lang="en-US" dirty="0"/>
              <a:t>A </a:t>
            </a:r>
            <a:r>
              <a:rPr lang="en-US" dirty="0" err="1"/>
              <a:t>partir</a:t>
            </a:r>
            <a:r>
              <a:rPr lang="en-US" dirty="0"/>
              <a:t> da </a:t>
            </a:r>
            <a:r>
              <a:rPr lang="en-US" dirty="0" err="1"/>
              <a:t>página</a:t>
            </a:r>
            <a:r>
              <a:rPr lang="en-US" dirty="0"/>
              <a:t> </a:t>
            </a:r>
            <a:r>
              <a:rPr lang="en-US" dirty="0" err="1"/>
              <a:t>incial</a:t>
            </a:r>
            <a:r>
              <a:rPr lang="en-US" dirty="0"/>
              <a:t> o </a:t>
            </a:r>
            <a:r>
              <a:rPr lang="en-US" dirty="0" err="1"/>
              <a:t>utilizador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a </a:t>
            </a:r>
            <a:r>
              <a:rPr lang="en-US" dirty="0" err="1"/>
              <a:t>pesquisa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livros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a barra de </a:t>
            </a:r>
            <a:r>
              <a:rPr lang="en-US" dirty="0" err="1"/>
              <a:t>pesquisa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as </a:t>
            </a:r>
            <a:r>
              <a:rPr lang="en-US" dirty="0" err="1"/>
              <a:t>categorias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tambem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livros</a:t>
            </a:r>
            <a:r>
              <a:rPr lang="en-US" dirty="0"/>
              <a:t> que </a:t>
            </a: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Plataforma.</a:t>
            </a:r>
          </a:p>
          <a:p>
            <a:pPr algn="just"/>
            <a:r>
              <a:rPr lang="en-US" dirty="0"/>
              <a:t>Caso o </a:t>
            </a:r>
            <a:r>
              <a:rPr lang="en-US" dirty="0" err="1"/>
              <a:t>utilizador</a:t>
            </a:r>
            <a:r>
              <a:rPr lang="en-US" dirty="0"/>
              <a:t> use a </a:t>
            </a:r>
            <a:r>
              <a:rPr lang="en-US" dirty="0" err="1"/>
              <a:t>pesquisa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apareceram</a:t>
            </a:r>
            <a:r>
              <a:rPr lang="en-US" dirty="0"/>
              <a:t> num menu dropdown, a </a:t>
            </a:r>
            <a:r>
              <a:rPr lang="en-US" dirty="0" err="1"/>
              <a:t>mostrar</a:t>
            </a:r>
            <a:r>
              <a:rPr lang="en-US" dirty="0"/>
              <a:t> o </a:t>
            </a:r>
            <a:r>
              <a:rPr lang="pt-PT" dirty="0"/>
              <a:t>nome</a:t>
            </a:r>
            <a:r>
              <a:rPr lang="en-US" dirty="0"/>
              <a:t> e </a:t>
            </a:r>
            <a:r>
              <a:rPr lang="en-US" dirty="0" err="1"/>
              <a:t>autor</a:t>
            </a:r>
            <a:r>
              <a:rPr lang="en-US" dirty="0"/>
              <a:t> do </a:t>
            </a:r>
            <a:r>
              <a:rPr lang="en-US" dirty="0" err="1"/>
              <a:t>livro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Se o </a:t>
            </a:r>
            <a:r>
              <a:rPr lang="en-US" dirty="0" err="1"/>
              <a:t>utilizador</a:t>
            </a:r>
            <a:r>
              <a:rPr lang="en-US" dirty="0"/>
              <a:t> </a:t>
            </a:r>
            <a:r>
              <a:rPr lang="en-US" dirty="0" err="1"/>
              <a:t>preferir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livros</a:t>
            </a:r>
            <a:r>
              <a:rPr lang="en-US" dirty="0"/>
              <a:t>, </a:t>
            </a:r>
            <a:r>
              <a:rPr lang="en-US" dirty="0" err="1"/>
              <a:t>estes</a:t>
            </a:r>
            <a:r>
              <a:rPr lang="en-US" dirty="0"/>
              <a:t> </a:t>
            </a:r>
            <a:r>
              <a:rPr lang="en-US" dirty="0" err="1"/>
              <a:t>irão</a:t>
            </a:r>
            <a:r>
              <a:rPr lang="en-US" dirty="0"/>
              <a:t> </a:t>
            </a:r>
            <a:r>
              <a:rPr lang="en-US" dirty="0" err="1"/>
              <a:t>aparecer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forma de </a:t>
            </a:r>
            <a:r>
              <a:rPr lang="en-US" dirty="0" err="1"/>
              <a:t>grelha</a:t>
            </a:r>
            <a:r>
              <a:rPr lang="en-US" dirty="0"/>
              <a:t> com 5 </a:t>
            </a:r>
            <a:r>
              <a:rPr lang="en-US" dirty="0" err="1"/>
              <a:t>livros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 a </a:t>
            </a:r>
            <a:r>
              <a:rPr lang="en-US" dirty="0" err="1"/>
              <a:t>mostrar</a:t>
            </a:r>
            <a:r>
              <a:rPr lang="en-US" dirty="0"/>
              <a:t> as </a:t>
            </a:r>
            <a:r>
              <a:rPr lang="en-US" dirty="0" err="1"/>
              <a:t>respetivas</a:t>
            </a:r>
            <a:r>
              <a:rPr lang="en-US" dirty="0"/>
              <a:t> </a:t>
            </a:r>
            <a:r>
              <a:rPr lang="en-US" dirty="0" err="1"/>
              <a:t>capas</a:t>
            </a:r>
            <a:r>
              <a:rPr lang="en-US" dirty="0"/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B5A1C9-9C6F-B21F-048B-D17EEEFDD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728" y="742065"/>
            <a:ext cx="7278268" cy="53738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8BF482B5-8617-95EC-BC88-63899F72C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774" y="341327"/>
            <a:ext cx="1071042" cy="108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41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01527-B642-70E9-27C5-2D55C81C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270" y="156253"/>
            <a:ext cx="3444458" cy="628095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SiteMap</a:t>
            </a:r>
            <a:r>
              <a:rPr lang="pt-PT" dirty="0"/>
              <a:t> - Web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E439ED-9B30-2359-39D9-4613834CB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58" y="1099507"/>
            <a:ext cx="3728622" cy="575849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utilizador</a:t>
            </a:r>
            <a:r>
              <a:rPr lang="en-US" dirty="0"/>
              <a:t> </a:t>
            </a:r>
            <a:r>
              <a:rPr lang="en-US" dirty="0" err="1"/>
              <a:t>selecionar</a:t>
            </a:r>
            <a:r>
              <a:rPr lang="en-US" dirty="0"/>
              <a:t> o </a:t>
            </a:r>
            <a:r>
              <a:rPr lang="en-US" dirty="0" err="1"/>
              <a:t>livro</a:t>
            </a:r>
            <a:r>
              <a:rPr lang="en-US" dirty="0"/>
              <a:t> que </a:t>
            </a:r>
            <a:r>
              <a:rPr lang="en-US" dirty="0" err="1"/>
              <a:t>deseja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, </a:t>
            </a:r>
            <a:r>
              <a:rPr lang="en-US" dirty="0" err="1"/>
              <a:t>ira</a:t>
            </a:r>
            <a:r>
              <a:rPr lang="en-US" dirty="0"/>
              <a:t> </a:t>
            </a:r>
            <a:r>
              <a:rPr lang="en-US" dirty="0" err="1"/>
              <a:t>mostrar</a:t>
            </a:r>
            <a:r>
              <a:rPr lang="en-US" dirty="0"/>
              <a:t> a </a:t>
            </a:r>
            <a:r>
              <a:rPr lang="en-US" dirty="0" err="1"/>
              <a:t>página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livro</a:t>
            </a:r>
            <a:r>
              <a:rPr lang="en-US" dirty="0"/>
              <a:t>,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apresentadas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livro</a:t>
            </a:r>
            <a:r>
              <a:rPr lang="en-US" dirty="0"/>
              <a:t>(</a:t>
            </a:r>
            <a:r>
              <a:rPr lang="en-US" dirty="0" err="1"/>
              <a:t>Titulo</a:t>
            </a:r>
            <a:r>
              <a:rPr lang="en-US" dirty="0"/>
              <a:t>, </a:t>
            </a:r>
            <a:r>
              <a:rPr lang="en-US" dirty="0" err="1"/>
              <a:t>autor</a:t>
            </a:r>
            <a:r>
              <a:rPr lang="en-US" dirty="0"/>
              <a:t>, </a:t>
            </a:r>
            <a:r>
              <a:rPr lang="en-US" dirty="0" err="1"/>
              <a:t>classificação</a:t>
            </a:r>
            <a:r>
              <a:rPr lang="en-US" dirty="0"/>
              <a:t>, </a:t>
            </a:r>
            <a:r>
              <a:rPr lang="en-US" dirty="0" err="1"/>
              <a:t>categorias</a:t>
            </a:r>
            <a:r>
              <a:rPr lang="en-US" dirty="0"/>
              <a:t> 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sinopse</a:t>
            </a:r>
            <a:r>
              <a:rPr lang="en-US" dirty="0"/>
              <a:t>), </a:t>
            </a:r>
            <a:r>
              <a:rPr lang="en-US" dirty="0" err="1"/>
              <a:t>nessa</a:t>
            </a:r>
            <a:r>
              <a:rPr lang="en-US" dirty="0"/>
              <a:t> </a:t>
            </a:r>
            <a:r>
              <a:rPr lang="en-US" dirty="0" err="1"/>
              <a:t>página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a </a:t>
            </a:r>
            <a:r>
              <a:rPr lang="en-US" dirty="0" err="1"/>
              <a:t>opção</a:t>
            </a:r>
            <a:r>
              <a:rPr lang="en-US" dirty="0"/>
              <a:t> para </a:t>
            </a:r>
            <a:r>
              <a:rPr lang="en-US" dirty="0" err="1"/>
              <a:t>comprar</a:t>
            </a:r>
            <a:r>
              <a:rPr lang="en-US" dirty="0"/>
              <a:t> o </a:t>
            </a:r>
            <a:r>
              <a:rPr lang="en-US" dirty="0" err="1"/>
              <a:t>livro</a:t>
            </a:r>
            <a:r>
              <a:rPr lang="en-US" dirty="0"/>
              <a:t> e </a:t>
            </a:r>
            <a:r>
              <a:rPr lang="en-US" dirty="0" err="1"/>
              <a:t>uma</a:t>
            </a:r>
            <a:r>
              <a:rPr lang="en-US" dirty="0"/>
              <a:t> zona </a:t>
            </a:r>
            <a:r>
              <a:rPr lang="en-US" dirty="0" err="1"/>
              <a:t>chamada</a:t>
            </a:r>
            <a:r>
              <a:rPr lang="en-US" dirty="0"/>
              <a:t> de feedback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utilizadores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comentários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livro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questão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comentários</a:t>
            </a:r>
            <a:r>
              <a:rPr lang="en-US" dirty="0"/>
              <a:t> </a:t>
            </a:r>
            <a:r>
              <a:rPr lang="en-US" dirty="0" err="1"/>
              <a:t>decidi</a:t>
            </a:r>
            <a:r>
              <a:rPr lang="en-US" dirty="0"/>
              <a:t> </a:t>
            </a:r>
            <a:r>
              <a:rPr lang="en-US" dirty="0" err="1"/>
              <a:t>deixar</a:t>
            </a:r>
            <a:r>
              <a:rPr lang="en-US" dirty="0"/>
              <a:t> para </a:t>
            </a:r>
            <a:r>
              <a:rPr lang="en-US" dirty="0" err="1"/>
              <a:t>qualquer</a:t>
            </a:r>
            <a:r>
              <a:rPr lang="en-US" dirty="0"/>
              <a:t> um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o </a:t>
            </a:r>
            <a:r>
              <a:rPr lang="en-US" dirty="0" err="1"/>
              <a:t>utilizador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ja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realizado</a:t>
            </a:r>
            <a:r>
              <a:rPr lang="en-US" dirty="0"/>
              <a:t> a </a:t>
            </a:r>
            <a:r>
              <a:rPr lang="en-US" dirty="0" err="1"/>
              <a:t>leitura</a:t>
            </a:r>
            <a:r>
              <a:rPr lang="en-US" dirty="0"/>
              <a:t> de um </a:t>
            </a:r>
            <a:r>
              <a:rPr lang="en-US" dirty="0" err="1"/>
              <a:t>livro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forma </a:t>
            </a:r>
            <a:r>
              <a:rPr lang="en-US" dirty="0" err="1"/>
              <a:t>fisica</a:t>
            </a:r>
            <a:r>
              <a:rPr lang="en-US" dirty="0"/>
              <a:t> 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querer</a:t>
            </a:r>
            <a:r>
              <a:rPr lang="en-US" dirty="0"/>
              <a:t> </a:t>
            </a:r>
            <a:r>
              <a:rPr lang="en-US" dirty="0" err="1"/>
              <a:t>tornar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opinião</a:t>
            </a:r>
            <a:r>
              <a:rPr lang="en-US" dirty="0"/>
              <a:t> publica.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2F7179-88F0-7ED5-4362-DDC6D282E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728" y="742065"/>
            <a:ext cx="7278268" cy="53738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433C1522-30A8-C0C5-EA80-BC52F61E1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774" y="341327"/>
            <a:ext cx="1071042" cy="108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16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01527-B642-70E9-27C5-2D55C81C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270" y="156253"/>
            <a:ext cx="3282695" cy="628095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SiteMap</a:t>
            </a:r>
            <a:r>
              <a:rPr lang="pt-PT" dirty="0"/>
              <a:t> - Web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E439ED-9B30-2359-39D9-4613834CB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58" y="1099507"/>
            <a:ext cx="3728622" cy="575849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Devido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deste</a:t>
            </a:r>
            <a:r>
              <a:rPr lang="en-US" dirty="0"/>
              <a:t> </a:t>
            </a:r>
            <a:r>
              <a:rPr lang="en-US" dirty="0" err="1"/>
              <a:t>serviço</a:t>
            </a:r>
            <a:r>
              <a:rPr lang="en-US" dirty="0"/>
              <a:t> ser </a:t>
            </a:r>
            <a:r>
              <a:rPr lang="en-US" dirty="0" err="1"/>
              <a:t>apenas</a:t>
            </a:r>
            <a:r>
              <a:rPr lang="en-US" dirty="0"/>
              <a:t> a </a:t>
            </a:r>
            <a:r>
              <a:rPr lang="en-US" dirty="0" err="1"/>
              <a:t>venda</a:t>
            </a:r>
            <a:r>
              <a:rPr lang="en-US" dirty="0"/>
              <a:t> da </a:t>
            </a:r>
            <a:r>
              <a:rPr lang="en-US" dirty="0" err="1"/>
              <a:t>versão</a:t>
            </a:r>
            <a:r>
              <a:rPr lang="en-US" dirty="0"/>
              <a:t> digital de </a:t>
            </a:r>
            <a:r>
              <a:rPr lang="en-US" dirty="0" err="1"/>
              <a:t>livros</a:t>
            </a:r>
            <a:r>
              <a:rPr lang="en-US" dirty="0"/>
              <a:t>, e de modo a ser </a:t>
            </a:r>
            <a:r>
              <a:rPr lang="en-US" dirty="0" err="1"/>
              <a:t>mais</a:t>
            </a:r>
            <a:r>
              <a:rPr lang="en-US" dirty="0"/>
              <a:t> Seguro,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compra</a:t>
            </a:r>
            <a:r>
              <a:rPr lang="en-US" dirty="0"/>
              <a:t> é </a:t>
            </a:r>
            <a:r>
              <a:rPr lang="en-US" dirty="0" err="1"/>
              <a:t>realizada</a:t>
            </a:r>
            <a:r>
              <a:rPr lang="en-US" dirty="0"/>
              <a:t> o </a:t>
            </a:r>
            <a:r>
              <a:rPr lang="en-US" dirty="0" err="1"/>
              <a:t>livro</a:t>
            </a:r>
            <a:r>
              <a:rPr lang="en-US" dirty="0"/>
              <a:t> </a:t>
            </a:r>
            <a:r>
              <a:rPr lang="en-US" dirty="0" err="1"/>
              <a:t>fica</a:t>
            </a:r>
            <a:r>
              <a:rPr lang="en-US" dirty="0"/>
              <a:t> </a:t>
            </a:r>
            <a:r>
              <a:rPr lang="en-US" dirty="0" err="1"/>
              <a:t>disponível</a:t>
            </a:r>
            <a:r>
              <a:rPr lang="en-US" dirty="0"/>
              <a:t> para </a:t>
            </a:r>
            <a:r>
              <a:rPr lang="en-US" dirty="0" err="1"/>
              <a:t>leitura</a:t>
            </a:r>
            <a:r>
              <a:rPr lang="en-US" dirty="0"/>
              <a:t> no </a:t>
            </a:r>
            <a:r>
              <a:rPr lang="en-US" dirty="0" err="1"/>
              <a:t>perfil</a:t>
            </a:r>
            <a:r>
              <a:rPr lang="en-US" dirty="0"/>
              <a:t> do </a:t>
            </a:r>
            <a:r>
              <a:rPr lang="en-US" dirty="0" err="1"/>
              <a:t>utilizador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utilizadores</a:t>
            </a:r>
            <a:r>
              <a:rPr lang="en-US" dirty="0"/>
              <a:t> </a:t>
            </a:r>
            <a:r>
              <a:rPr lang="en-US" dirty="0" err="1"/>
              <a:t>tambem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escrever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próprios</a:t>
            </a:r>
            <a:r>
              <a:rPr lang="en-US" dirty="0"/>
              <a:t> </a:t>
            </a:r>
            <a:r>
              <a:rPr lang="en-US" dirty="0" err="1"/>
              <a:t>livros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textos</a:t>
            </a:r>
            <a:r>
              <a:rPr lang="en-US" dirty="0"/>
              <a:t> </a:t>
            </a:r>
            <a:r>
              <a:rPr lang="en-US" dirty="0" err="1"/>
              <a:t>atraves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que se </a:t>
            </a:r>
            <a:r>
              <a:rPr lang="en-US" dirty="0" err="1"/>
              <a:t>encontra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homepage que </a:t>
            </a:r>
            <a:r>
              <a:rPr lang="en-US" dirty="0" err="1"/>
              <a:t>fica</a:t>
            </a:r>
            <a:r>
              <a:rPr lang="en-US" dirty="0"/>
              <a:t> </a:t>
            </a:r>
            <a:r>
              <a:rPr lang="en-US" dirty="0" err="1"/>
              <a:t>disponível</a:t>
            </a:r>
            <a:r>
              <a:rPr lang="en-US" dirty="0"/>
              <a:t> apos o login.</a:t>
            </a:r>
          </a:p>
          <a:p>
            <a:pPr algn="just"/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registo</a:t>
            </a:r>
            <a:r>
              <a:rPr lang="en-US" dirty="0"/>
              <a:t> e </a:t>
            </a:r>
            <a:r>
              <a:rPr lang="en-US" dirty="0" err="1"/>
              <a:t>ao</a:t>
            </a:r>
            <a:r>
              <a:rPr lang="en-US" dirty="0"/>
              <a:t> login do </a:t>
            </a:r>
            <a:r>
              <a:rPr lang="en-US" dirty="0" err="1"/>
              <a:t>utilizador</a:t>
            </a:r>
            <a:r>
              <a:rPr lang="en-US" dirty="0"/>
              <a:t> ambos </a:t>
            </a:r>
            <a:r>
              <a:rPr lang="en-US" dirty="0" err="1"/>
              <a:t>fazem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um captcha de forma a </a:t>
            </a:r>
            <a:r>
              <a:rPr lang="en-US" dirty="0" err="1"/>
              <a:t>melhorar</a:t>
            </a:r>
            <a:r>
              <a:rPr lang="en-US" dirty="0"/>
              <a:t> a </a:t>
            </a:r>
            <a:r>
              <a:rPr lang="en-US" dirty="0" err="1"/>
              <a:t>segurança</a:t>
            </a:r>
            <a:r>
              <a:rPr lang="en-US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2F7179-88F0-7ED5-4362-DDC6D282E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728" y="742065"/>
            <a:ext cx="7278268" cy="53738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0733DB37-2019-29D4-8561-F8B74B97C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774" y="341327"/>
            <a:ext cx="1071042" cy="108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31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01527-B642-70E9-27C5-2D55C81C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270" y="156253"/>
            <a:ext cx="6799553" cy="628095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SiteMap</a:t>
            </a:r>
            <a:r>
              <a:rPr lang="pt-PT" dirty="0"/>
              <a:t> – Aplicação mobile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E439ED-9B30-2359-39D9-4613834CB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58" y="1099507"/>
            <a:ext cx="3728622" cy="575849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sitemap para a </a:t>
            </a:r>
            <a:r>
              <a:rPr lang="en-US" dirty="0" err="1"/>
              <a:t>aplicação</a:t>
            </a:r>
            <a:r>
              <a:rPr lang="en-US" dirty="0"/>
              <a:t> mobile sera </a:t>
            </a:r>
            <a:r>
              <a:rPr lang="en-US" dirty="0" err="1"/>
              <a:t>semelhante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com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páginas</a:t>
            </a:r>
            <a:r>
              <a:rPr lang="en-US" dirty="0"/>
              <a:t>,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devido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dispositivo</a:t>
            </a:r>
            <a:r>
              <a:rPr lang="en-US" dirty="0"/>
              <a:t> </a:t>
            </a:r>
            <a:r>
              <a:rPr lang="en-US" dirty="0" err="1"/>
              <a:t>móvel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bateria</a:t>
            </a:r>
            <a:r>
              <a:rPr lang="en-US" dirty="0"/>
              <a:t> e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vezes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um </a:t>
            </a:r>
            <a:r>
              <a:rPr lang="en-US" dirty="0" err="1"/>
              <a:t>acesso</a:t>
            </a:r>
            <a:r>
              <a:rPr lang="en-US" dirty="0"/>
              <a:t> a internet </a:t>
            </a:r>
            <a:r>
              <a:rPr lang="en-US" dirty="0" err="1"/>
              <a:t>limitado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Na zona do </a:t>
            </a:r>
            <a:r>
              <a:rPr lang="en-US" dirty="0" err="1"/>
              <a:t>perfil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para </a:t>
            </a:r>
            <a:r>
              <a:rPr lang="en-US" dirty="0" err="1"/>
              <a:t>livros</a:t>
            </a:r>
            <a:r>
              <a:rPr lang="en-US" dirty="0"/>
              <a:t> offline,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livros</a:t>
            </a:r>
            <a:r>
              <a:rPr lang="en-US" dirty="0"/>
              <a:t> que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comprados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utilizador</a:t>
            </a:r>
            <a:r>
              <a:rPr lang="en-US" dirty="0"/>
              <a:t> e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transferiu</a:t>
            </a:r>
            <a:r>
              <a:rPr lang="en-US" dirty="0"/>
              <a:t> para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dispositivo</a:t>
            </a:r>
            <a:r>
              <a:rPr lang="en-US" dirty="0"/>
              <a:t> </a:t>
            </a:r>
            <a:r>
              <a:rPr lang="en-US" dirty="0" err="1"/>
              <a:t>móvel</a:t>
            </a:r>
            <a:r>
              <a:rPr lang="en-US" dirty="0"/>
              <a:t> para </a:t>
            </a:r>
            <a:r>
              <a:rPr lang="en-US" dirty="0" err="1"/>
              <a:t>puder</a:t>
            </a:r>
            <a:r>
              <a:rPr lang="en-US" dirty="0"/>
              <a:t>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conexão</a:t>
            </a:r>
            <a:r>
              <a:rPr lang="en-US" dirty="0"/>
              <a:t> à internet.</a:t>
            </a:r>
          </a:p>
          <a:p>
            <a:pPr algn="just"/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secção</a:t>
            </a:r>
            <a:r>
              <a:rPr lang="en-US" dirty="0"/>
              <a:t> de </a:t>
            </a:r>
            <a:r>
              <a:rPr lang="en-US" dirty="0" err="1"/>
              <a:t>definições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o </a:t>
            </a:r>
            <a:r>
              <a:rPr lang="en-US" dirty="0" err="1"/>
              <a:t>utilizador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definições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limite</a:t>
            </a:r>
            <a:r>
              <a:rPr lang="en-US" dirty="0"/>
              <a:t> de taxa de download e de upload e </a:t>
            </a:r>
            <a:r>
              <a:rPr lang="en-US" dirty="0" err="1"/>
              <a:t>alteração</a:t>
            </a:r>
            <a:r>
              <a:rPr lang="en-US" dirty="0"/>
              <a:t> do </a:t>
            </a:r>
            <a:r>
              <a:rPr lang="en-US" dirty="0" err="1"/>
              <a:t>brilho</a:t>
            </a:r>
            <a:r>
              <a:rPr lang="en-US" dirty="0"/>
              <a:t> e </a:t>
            </a:r>
            <a:r>
              <a:rPr lang="en-US" dirty="0" err="1"/>
              <a:t>ativar</a:t>
            </a:r>
            <a:r>
              <a:rPr lang="en-US" dirty="0"/>
              <a:t> o modo </a:t>
            </a:r>
            <a:r>
              <a:rPr lang="en-US" dirty="0" err="1"/>
              <a:t>leitura</a:t>
            </a:r>
            <a:r>
              <a:rPr lang="en-US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503027-0B65-BCA1-976B-913FB2E73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047" y="1382584"/>
            <a:ext cx="7304774" cy="48875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85E661B5-BF63-5C6F-DC19-E258FDF65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774" y="341327"/>
            <a:ext cx="1071042" cy="108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3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87813-799D-641A-7996-742CCE0DB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727788"/>
          </a:xfrm>
        </p:spPr>
        <p:txBody>
          <a:bodyPr/>
          <a:lstStyle/>
          <a:p>
            <a:r>
              <a:rPr lang="pt-PT" dirty="0" err="1"/>
              <a:t>HomePage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E342CC-37DB-A7D8-0CEA-5044E2A75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021062"/>
            <a:ext cx="9601200" cy="18369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PT" dirty="0"/>
              <a:t>Quando o website ou a aplicação é iniciado pela primeira vez, não é esperado existir nenhuma conta com login efetuado, devido ao tamanho do ecrã dos dispositivos fixos, é apresentada a página inicial e as opções para navegar no site, enquanto nos dispositivos moveis, como o ecrã é mais pequeno decidi quando a aplicação é iniciada caso não haja nenhuma conta com o login efetuado, são apresentados os livros mais populares e as opções para navegar na aplicação encontram-se num menu do tipo hamburger. Caso o utilizado não esteja </a:t>
            </a:r>
            <a:r>
              <a:rPr lang="pt-PT" dirty="0" err="1"/>
              <a:t>logado</a:t>
            </a:r>
            <a:r>
              <a:rPr lang="pt-PT" dirty="0"/>
              <a:t> o mesmo não pode realizar compras.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A02A21-640D-A965-7173-67B09B5F7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88" y="727788"/>
            <a:ext cx="5791682" cy="40694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4AC0384-7C8B-6343-FEA9-EC502E90C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158" y="727787"/>
            <a:ext cx="1627762" cy="4069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CCB21B3C-0B0B-BDEC-101F-32E32895E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86249"/>
            <a:ext cx="1071042" cy="108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70E86D0-6F00-4124-9A98-080B63AC28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0509" y="727787"/>
            <a:ext cx="1643561" cy="40697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720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40E27-C6FB-CCEB-A7F7-1FA1806C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718457"/>
          </a:xfrm>
        </p:spPr>
        <p:txBody>
          <a:bodyPr/>
          <a:lstStyle/>
          <a:p>
            <a:r>
              <a:rPr lang="pt-PT" dirty="0"/>
              <a:t>Login/Registar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8D192F2-F945-2F7F-B418-FF1EA2D84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066522"/>
            <a:ext cx="9601200" cy="1791478"/>
          </a:xfrm>
        </p:spPr>
        <p:txBody>
          <a:bodyPr/>
          <a:lstStyle/>
          <a:p>
            <a:r>
              <a:rPr lang="pt-PT" dirty="0"/>
              <a:t>Quando o utilizador pretender criar conta ao realizar login, pode faze-lo utilizando o botão que encontra-se na homepage de Login/Registar e será reencaminhado para esta página onde pode escolher entre login e criar conta.</a:t>
            </a:r>
          </a:p>
          <a:p>
            <a:r>
              <a:rPr lang="pt-PT" dirty="0"/>
              <a:t>Decidi criar esta página, de forma a deixar o website mais interativo e mais simples.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BFD8AA-1631-D039-3061-1215E1EFC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034" y="830425"/>
            <a:ext cx="5640861" cy="3965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2E65362-9547-11B7-3591-21A3E3E00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290" y="802432"/>
            <a:ext cx="1599439" cy="39935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B3B49883-44D4-0096-F015-253875F00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774" y="341327"/>
            <a:ext cx="1071042" cy="108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166203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517</TotalTime>
  <Words>1977</Words>
  <Application>Microsoft Office PowerPoint</Application>
  <PresentationFormat>Ecrã Panorâmico</PresentationFormat>
  <Paragraphs>119</Paragraphs>
  <Slides>23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7" baseType="lpstr">
      <vt:lpstr>-apple-system</vt:lpstr>
      <vt:lpstr>Calibri</vt:lpstr>
      <vt:lpstr>Franklin Gothic Book</vt:lpstr>
      <vt:lpstr>Recorte</vt:lpstr>
      <vt:lpstr>eBOOK</vt:lpstr>
      <vt:lpstr>Índice</vt:lpstr>
      <vt:lpstr>Sobre o serviço</vt:lpstr>
      <vt:lpstr>SiteMap - Web</vt:lpstr>
      <vt:lpstr>SiteMap - Web</vt:lpstr>
      <vt:lpstr>SiteMap - Web</vt:lpstr>
      <vt:lpstr>SiteMap – Aplicação mobile</vt:lpstr>
      <vt:lpstr>HomePage</vt:lpstr>
      <vt:lpstr>Login/Registar</vt:lpstr>
      <vt:lpstr>Login/Registar - Registar</vt:lpstr>
      <vt:lpstr>Login/Registar - Login</vt:lpstr>
      <vt:lpstr>Pesquisa</vt:lpstr>
      <vt:lpstr>Todos os livros</vt:lpstr>
      <vt:lpstr>página sobre o livro</vt:lpstr>
      <vt:lpstr>Compra de livros</vt:lpstr>
      <vt:lpstr>Perfil do utilizador</vt:lpstr>
      <vt:lpstr>Editar perfil</vt:lpstr>
      <vt:lpstr>Zona para escrita de livros/Textos</vt:lpstr>
      <vt:lpstr>Definições</vt:lpstr>
      <vt:lpstr>Características técnicas</vt:lpstr>
      <vt:lpstr>Segurança</vt:lpstr>
      <vt:lpstr>Ferramentas utilizadas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Teixeira da Silva</dc:creator>
  <cp:lastModifiedBy>Diogo Teixeira da Silva</cp:lastModifiedBy>
  <cp:revision>76</cp:revision>
  <dcterms:created xsi:type="dcterms:W3CDTF">2022-12-26T02:33:50Z</dcterms:created>
  <dcterms:modified xsi:type="dcterms:W3CDTF">2023-01-15T22:56:00Z</dcterms:modified>
</cp:coreProperties>
</file>