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Bebas Neue" panose="020B0606020202050201" pitchFamily="34" charset="0"/>
      <p:regular r:id="rId34"/>
    </p:embeddedFont>
    <p:embeddedFont>
      <p:font typeface="Nunito Light" pitchFamily="2" charset="0"/>
      <p:regular r:id="rId35"/>
      <p:italic r:id="rId36"/>
    </p:embeddedFont>
    <p:embeddedFont>
      <p:font typeface="Playfair Display ExtraBold" panose="020B0604020202020204" charset="0"/>
      <p:bold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4CE1D30-37CF-4A43-A8F9-FE92F62B6C52}">
  <a:tblStyle styleId="{24CE1D30-37CF-4A43-A8F9-FE92F62B6C5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0" d="100"/>
          <a:sy n="140" d="100"/>
        </p:scale>
        <p:origin x="102" y="1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1c5f694823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4" name="Google Shape;454;g1c5f69482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3c8230601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3c8230601d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c71cac1d6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c71cac1d6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1c71cac1d6f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1c71cac1d6f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c71cac1d6f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c71cac1d6f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9"/>
        <p:cNvGrpSpPr/>
        <p:nvPr/>
      </p:nvGrpSpPr>
      <p:grpSpPr>
        <a:xfrm>
          <a:off x="0" y="0"/>
          <a:ext cx="0" cy="0"/>
          <a:chOff x="0" y="0"/>
          <a:chExt cx="0" cy="0"/>
        </a:xfrm>
      </p:grpSpPr>
      <p:sp>
        <p:nvSpPr>
          <p:cNvPr id="610" name="Google Shape;610;g1c71cac1d6f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1" name="Google Shape;611;g1c71cac1d6f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1c71cac1d6f_0_1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1c71cac1d6f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c71cac1d6f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c71cac1d6f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1c71cac1d6f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1c71cac1d6f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c71cac1d6f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1c71cac1d6f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1c77a72bdf0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1c77a72bdf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c77a72bdf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1c77a72bdf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c77a72bdf0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c77a72bdf0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1c77a72bdf0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1c77a72bdf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c77a72bdf0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c77a72bdf0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1c77a72bdf0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1c77a72bdf0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1c77a72bdf0_0_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1c77a72bdf0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1"/>
        <p:cNvGrpSpPr/>
        <p:nvPr/>
      </p:nvGrpSpPr>
      <p:grpSpPr>
        <a:xfrm>
          <a:off x="0" y="0"/>
          <a:ext cx="0" cy="0"/>
          <a:chOff x="0" y="0"/>
          <a:chExt cx="0" cy="0"/>
        </a:xfrm>
      </p:grpSpPr>
      <p:sp>
        <p:nvSpPr>
          <p:cNvPr id="892" name="Google Shape;892;g1c77a72bdf0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3" name="Google Shape;893;g1c77a72bdf0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g1c77a72bdf0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8" name="Google Shape;918;g1c77a72bdf0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c77a72bdf0_0_2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c77a72bdf0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c8230601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c82306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g1c77a72bdf0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7" name="Google Shape;967;g1c77a72bdf0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1c77a72bdf0_0_3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1c77a72bdf0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54dda1946d_6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54dda1946d_6_3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cc38038fd7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cc38038fd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1c9efb28af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1c9efb28af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1c9efb28af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1c9efb28af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c9efb28af3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c9efb28af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4925" y="937300"/>
            <a:ext cx="6254700" cy="2502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6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440200"/>
            <a:ext cx="4528800" cy="475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1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7"/>
        <p:cNvGrpSpPr/>
        <p:nvPr/>
      </p:nvGrpSpPr>
      <p:grpSpPr>
        <a:xfrm>
          <a:off x="0" y="0"/>
          <a:ext cx="0" cy="0"/>
          <a:chOff x="0" y="0"/>
          <a:chExt cx="0" cy="0"/>
        </a:xfrm>
      </p:grpSpPr>
      <p:sp>
        <p:nvSpPr>
          <p:cNvPr id="38" name="Google Shape;38;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96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39" name="Google Shape;39;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6_1">
    <p:spTree>
      <p:nvGrpSpPr>
        <p:cNvPr id="1" name="Shape 41"/>
        <p:cNvGrpSpPr/>
        <p:nvPr/>
      </p:nvGrpSpPr>
      <p:grpSpPr>
        <a:xfrm>
          <a:off x="0" y="0"/>
          <a:ext cx="0" cy="0"/>
          <a:chOff x="0" y="0"/>
          <a:chExt cx="0" cy="0"/>
        </a:xfrm>
      </p:grpSpPr>
      <p:sp>
        <p:nvSpPr>
          <p:cNvPr id="42" name="Google Shape;4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3" name="Google Shape;43;p13"/>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4" name="Google Shape;44;p13"/>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5" name="Google Shape;45;p13"/>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6" name="Google Shape;46;p13"/>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7" name="Google Shape;47;p13"/>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48" name="Google Shape;48;p13"/>
          <p:cNvSpPr txBox="1">
            <a:spLocks noGrp="1"/>
          </p:cNvSpPr>
          <p:nvPr>
            <p:ph type="subTitle" idx="6"/>
          </p:nvPr>
        </p:nvSpPr>
        <p:spPr>
          <a:xfrm>
            <a:off x="6031073" y="2746761"/>
            <a:ext cx="2175300" cy="1246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sz="1100"/>
            </a:lvl2pPr>
            <a:lvl3pPr lvl="2" algn="ctr" rtl="0">
              <a:lnSpc>
                <a:spcPct val="100000"/>
              </a:lnSpc>
              <a:spcBef>
                <a:spcPts val="1600"/>
              </a:spcBef>
              <a:spcAft>
                <a:spcPts val="0"/>
              </a:spcAft>
              <a:buSzPts val="1100"/>
              <a:buNone/>
              <a:defRPr sz="1100"/>
            </a:lvl3pPr>
            <a:lvl4pPr lvl="3" algn="ctr" rtl="0">
              <a:lnSpc>
                <a:spcPct val="100000"/>
              </a:lnSpc>
              <a:spcBef>
                <a:spcPts val="1600"/>
              </a:spcBef>
              <a:spcAft>
                <a:spcPts val="0"/>
              </a:spcAft>
              <a:buSzPts val="1100"/>
              <a:buNone/>
              <a:defRPr sz="1100"/>
            </a:lvl4pPr>
            <a:lvl5pPr lvl="4" algn="ctr" rtl="0">
              <a:lnSpc>
                <a:spcPct val="100000"/>
              </a:lnSpc>
              <a:spcBef>
                <a:spcPts val="1600"/>
              </a:spcBef>
              <a:spcAft>
                <a:spcPts val="0"/>
              </a:spcAft>
              <a:buSzPts val="1100"/>
              <a:buNone/>
              <a:defRPr sz="1100"/>
            </a:lvl5pPr>
            <a:lvl6pPr lvl="5" algn="ctr" rtl="0">
              <a:lnSpc>
                <a:spcPct val="100000"/>
              </a:lnSpc>
              <a:spcBef>
                <a:spcPts val="1600"/>
              </a:spcBef>
              <a:spcAft>
                <a:spcPts val="0"/>
              </a:spcAft>
              <a:buSzPts val="1100"/>
              <a:buNone/>
              <a:defRPr sz="1100"/>
            </a:lvl6pPr>
            <a:lvl7pPr lvl="6" algn="ctr" rtl="0">
              <a:lnSpc>
                <a:spcPct val="100000"/>
              </a:lnSpc>
              <a:spcBef>
                <a:spcPts val="1600"/>
              </a:spcBef>
              <a:spcAft>
                <a:spcPts val="0"/>
              </a:spcAft>
              <a:buSzPts val="1100"/>
              <a:buNone/>
              <a:defRPr sz="1100"/>
            </a:lvl7pPr>
            <a:lvl8pPr lvl="7" algn="ctr" rtl="0">
              <a:lnSpc>
                <a:spcPct val="100000"/>
              </a:lnSpc>
              <a:spcBef>
                <a:spcPts val="1600"/>
              </a:spcBef>
              <a:spcAft>
                <a:spcPts val="0"/>
              </a:spcAft>
              <a:buSzPts val="1100"/>
              <a:buNone/>
              <a:defRPr sz="1100"/>
            </a:lvl8pPr>
            <a:lvl9pPr lvl="8" algn="ctr" rtl="0">
              <a:lnSpc>
                <a:spcPct val="100000"/>
              </a:lnSpc>
              <a:spcBef>
                <a:spcPts val="1600"/>
              </a:spcBef>
              <a:spcAft>
                <a:spcPts val="1600"/>
              </a:spcAft>
              <a:buSzPts val="1100"/>
              <a:buNone/>
              <a:defRPr sz="1100"/>
            </a:lvl9pPr>
          </a:lstStyle>
          <a:p>
            <a:endParaRPr/>
          </a:p>
        </p:txBody>
      </p:sp>
      <p:sp>
        <p:nvSpPr>
          <p:cNvPr id="49" name="Google Shape;49;p13"/>
          <p:cNvSpPr txBox="1">
            <a:spLocks noGrp="1"/>
          </p:cNvSpPr>
          <p:nvPr>
            <p:ph type="title" idx="7" hasCustomPrompt="1"/>
          </p:nvPr>
        </p:nvSpPr>
        <p:spPr>
          <a:xfrm>
            <a:off x="1657925"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0" name="Google Shape;50;p13"/>
          <p:cNvSpPr txBox="1">
            <a:spLocks noGrp="1"/>
          </p:cNvSpPr>
          <p:nvPr>
            <p:ph type="title" idx="8" hasCustomPrompt="1"/>
          </p:nvPr>
        </p:nvSpPr>
        <p:spPr>
          <a:xfrm>
            <a:off x="4204646"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1" name="Google Shape;51;p13"/>
          <p:cNvSpPr txBox="1">
            <a:spLocks noGrp="1"/>
          </p:cNvSpPr>
          <p:nvPr>
            <p:ph type="title" idx="9" hasCustomPrompt="1"/>
          </p:nvPr>
        </p:nvSpPr>
        <p:spPr>
          <a:xfrm>
            <a:off x="6751373" y="177477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b="1">
                <a:latin typeface="Roboto"/>
                <a:ea typeface="Roboto"/>
                <a:cs typeface="Roboto"/>
                <a:sym typeface="Robot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52"/>
        <p:cNvGrpSpPr/>
        <p:nvPr/>
      </p:nvGrpSpPr>
      <p:grpSpPr>
        <a:xfrm>
          <a:off x="0" y="0"/>
          <a:ext cx="0" cy="0"/>
          <a:chOff x="0" y="0"/>
          <a:chExt cx="0" cy="0"/>
        </a:xfrm>
      </p:grpSpPr>
      <p:sp>
        <p:nvSpPr>
          <p:cNvPr id="53" name="Google Shape;53;p14"/>
          <p:cNvSpPr>
            <a:spLocks noGrp="1"/>
          </p:cNvSpPr>
          <p:nvPr>
            <p:ph type="pic" idx="2"/>
          </p:nvPr>
        </p:nvSpPr>
        <p:spPr>
          <a:xfrm>
            <a:off x="983000" y="1346675"/>
            <a:ext cx="2755200" cy="3260700"/>
          </a:xfrm>
          <a:prstGeom prst="rect">
            <a:avLst/>
          </a:prstGeom>
          <a:noFill/>
          <a:ln>
            <a:noFill/>
          </a:ln>
        </p:spPr>
      </p:sp>
      <p:sp>
        <p:nvSpPr>
          <p:cNvPr id="54" name="Google Shape;54;p14"/>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14"/>
          <p:cNvSpPr txBox="1">
            <a:spLocks noGrp="1"/>
          </p:cNvSpPr>
          <p:nvPr>
            <p:ph type="subTitle" idx="1"/>
          </p:nvPr>
        </p:nvSpPr>
        <p:spPr>
          <a:xfrm>
            <a:off x="3840500" y="1343350"/>
            <a:ext cx="4590300" cy="326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Font typeface="Nunito Light"/>
              <a:buChar char="●"/>
              <a:defRPr sz="1100"/>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277000" y="2571750"/>
            <a:ext cx="45900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58" name="Google Shape;58;p15"/>
          <p:cNvSpPr txBox="1">
            <a:spLocks noGrp="1"/>
          </p:cNvSpPr>
          <p:nvPr>
            <p:ph type="subTitle" idx="1"/>
          </p:nvPr>
        </p:nvSpPr>
        <p:spPr>
          <a:xfrm>
            <a:off x="1444525" y="1687288"/>
            <a:ext cx="6255000" cy="83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9"/>
        <p:cNvGrpSpPr/>
        <p:nvPr/>
      </p:nvGrpSpPr>
      <p:grpSpPr>
        <a:xfrm>
          <a:off x="0" y="0"/>
          <a:ext cx="0" cy="0"/>
          <a:chOff x="0" y="0"/>
          <a:chExt cx="0" cy="0"/>
        </a:xfrm>
      </p:grpSpPr>
      <p:sp>
        <p:nvSpPr>
          <p:cNvPr id="60" name="Google Shape;6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1" name="Google Shape;61;p16"/>
          <p:cNvSpPr txBox="1">
            <a:spLocks noGrp="1"/>
          </p:cNvSpPr>
          <p:nvPr>
            <p:ph type="subTitle" idx="1"/>
          </p:nvPr>
        </p:nvSpPr>
        <p:spPr>
          <a:xfrm>
            <a:off x="4618950" y="1583600"/>
            <a:ext cx="38052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
        <p:nvSpPr>
          <p:cNvPr id="62" name="Google Shape;62;p16"/>
          <p:cNvSpPr txBox="1">
            <a:spLocks noGrp="1"/>
          </p:cNvSpPr>
          <p:nvPr>
            <p:ph type="subTitle" idx="2"/>
          </p:nvPr>
        </p:nvSpPr>
        <p:spPr>
          <a:xfrm>
            <a:off x="713225" y="1583600"/>
            <a:ext cx="3812100" cy="2991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100" b="0"/>
            </a:lvl1pPr>
            <a:lvl2pPr lvl="1" algn="ctr" rtl="0">
              <a:lnSpc>
                <a:spcPct val="100000"/>
              </a:lnSpc>
              <a:spcBef>
                <a:spcPts val="0"/>
              </a:spcBef>
              <a:spcAft>
                <a:spcPts val="0"/>
              </a:spcAft>
              <a:buSzPts val="1100"/>
              <a:buNone/>
              <a:defRPr sz="1100"/>
            </a:lvl2pPr>
            <a:lvl3pPr lvl="2" algn="ctr" rtl="0">
              <a:lnSpc>
                <a:spcPct val="100000"/>
              </a:lnSpc>
              <a:spcBef>
                <a:spcPts val="0"/>
              </a:spcBef>
              <a:spcAft>
                <a:spcPts val="0"/>
              </a:spcAft>
              <a:buSzPts val="1100"/>
              <a:buNone/>
              <a:defRPr sz="1100"/>
            </a:lvl3pPr>
            <a:lvl4pPr lvl="3" algn="ctr" rtl="0">
              <a:lnSpc>
                <a:spcPct val="100000"/>
              </a:lnSpc>
              <a:spcBef>
                <a:spcPts val="0"/>
              </a:spcBef>
              <a:spcAft>
                <a:spcPts val="0"/>
              </a:spcAft>
              <a:buSzPts val="1100"/>
              <a:buNone/>
              <a:defRPr sz="1100"/>
            </a:lvl4pPr>
            <a:lvl5pPr lvl="4" algn="ctr" rtl="0">
              <a:lnSpc>
                <a:spcPct val="100000"/>
              </a:lnSpc>
              <a:spcBef>
                <a:spcPts val="0"/>
              </a:spcBef>
              <a:spcAft>
                <a:spcPts val="0"/>
              </a:spcAft>
              <a:buSzPts val="1100"/>
              <a:buNone/>
              <a:defRPr sz="1100"/>
            </a:lvl5pPr>
            <a:lvl6pPr lvl="5" algn="ctr" rtl="0">
              <a:lnSpc>
                <a:spcPct val="100000"/>
              </a:lnSpc>
              <a:spcBef>
                <a:spcPts val="0"/>
              </a:spcBef>
              <a:spcAft>
                <a:spcPts val="0"/>
              </a:spcAft>
              <a:buSzPts val="1100"/>
              <a:buNone/>
              <a:defRPr sz="1100"/>
            </a:lvl6pPr>
            <a:lvl7pPr lvl="6" algn="ctr" rtl="0">
              <a:lnSpc>
                <a:spcPct val="100000"/>
              </a:lnSpc>
              <a:spcBef>
                <a:spcPts val="0"/>
              </a:spcBef>
              <a:spcAft>
                <a:spcPts val="0"/>
              </a:spcAft>
              <a:buSzPts val="1100"/>
              <a:buNone/>
              <a:defRPr sz="1100"/>
            </a:lvl7pPr>
            <a:lvl8pPr lvl="7" algn="ctr" rtl="0">
              <a:lnSpc>
                <a:spcPct val="100000"/>
              </a:lnSpc>
              <a:spcBef>
                <a:spcPts val="0"/>
              </a:spcBef>
              <a:spcAft>
                <a:spcPts val="0"/>
              </a:spcAft>
              <a:buSzPts val="1100"/>
              <a:buNone/>
              <a:defRPr sz="1100"/>
            </a:lvl8pPr>
            <a:lvl9pPr lvl="8" algn="ctr" rtl="0">
              <a:lnSpc>
                <a:spcPct val="100000"/>
              </a:lnSpc>
              <a:spcBef>
                <a:spcPts val="0"/>
              </a:spcBef>
              <a:spcAft>
                <a:spcPts val="0"/>
              </a:spcAft>
              <a:buSzPts val="1100"/>
              <a:buNone/>
              <a:defRPr sz="11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347938" y="54000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8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5" name="Google Shape;65;p17"/>
          <p:cNvSpPr txBox="1">
            <a:spLocks noGrp="1"/>
          </p:cNvSpPr>
          <p:nvPr>
            <p:ph type="subTitle" idx="1"/>
          </p:nvPr>
        </p:nvSpPr>
        <p:spPr>
          <a:xfrm>
            <a:off x="2347900" y="1671425"/>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
        <p:nvSpPr>
          <p:cNvPr id="66" name="Google Shape;66;p17"/>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chemeClr val="dk1"/>
                </a:solidFill>
                <a:latin typeface="Roboto"/>
                <a:ea typeface="Roboto"/>
                <a:cs typeface="Roboto"/>
                <a:sym typeface="Roboto"/>
              </a:rPr>
              <a:t>CREDITS: This presentation template was created by </a:t>
            </a:r>
            <a:r>
              <a:rPr lang="en" sz="1200" b="1">
                <a:solidFill>
                  <a:schemeClr val="hlink"/>
                </a:solidFill>
                <a:uFill>
                  <a:noFill/>
                </a:uFill>
                <a:latin typeface="Roboto"/>
                <a:ea typeface="Roboto"/>
                <a:cs typeface="Roboto"/>
                <a:sym typeface="Roboto"/>
                <a:hlinkClick r:id="rId2"/>
              </a:rPr>
              <a:t>Slidesgo</a:t>
            </a:r>
            <a:r>
              <a:rPr lang="en" sz="1200">
                <a:solidFill>
                  <a:schemeClr val="dk1"/>
                </a:solidFill>
                <a:latin typeface="Roboto"/>
                <a:ea typeface="Roboto"/>
                <a:cs typeface="Roboto"/>
                <a:sym typeface="Roboto"/>
              </a:rPr>
              <a:t>, and includes icons by </a:t>
            </a:r>
            <a:r>
              <a:rPr lang="en" sz="1200" b="1">
                <a:solidFill>
                  <a:schemeClr val="dk1"/>
                </a:solidFill>
                <a:uFill>
                  <a:noFill/>
                </a:uFill>
                <a:latin typeface="Roboto"/>
                <a:ea typeface="Roboto"/>
                <a:cs typeface="Roboto"/>
                <a:sym typeface="Roboto"/>
                <a:hlinkClick r:id="rId3">
                  <a:extLst>
                    <a:ext uri="{A12FA001-AC4F-418D-AE19-62706E023703}">
                      <ahyp:hlinkClr xmlns:ahyp="http://schemas.microsoft.com/office/drawing/2018/hyperlinkcolor" val="tx"/>
                    </a:ext>
                  </a:extLst>
                </a:hlinkClick>
              </a:rPr>
              <a:t>Flaticon</a:t>
            </a:r>
            <a:r>
              <a:rPr lang="en" sz="1200">
                <a:solidFill>
                  <a:schemeClr val="dk1"/>
                </a:solidFill>
                <a:latin typeface="Roboto"/>
                <a:ea typeface="Roboto"/>
                <a:cs typeface="Roboto"/>
                <a:sym typeface="Roboto"/>
              </a:rPr>
              <a:t>, and infographics &amp; images by </a:t>
            </a:r>
            <a:r>
              <a:rPr lang="en" sz="1200" b="1">
                <a:solidFill>
                  <a:schemeClr val="dk1"/>
                </a:solidFill>
                <a:uFill>
                  <a:noFill/>
                </a:uFill>
                <a:latin typeface="Roboto"/>
                <a:ea typeface="Roboto"/>
                <a:cs typeface="Roboto"/>
                <a:sym typeface="Roboto"/>
                <a:hlinkClick r:id="rId4">
                  <a:extLst>
                    <a:ext uri="{A12FA001-AC4F-418D-AE19-62706E023703}">
                      <ahyp:hlinkClr xmlns:ahyp="http://schemas.microsoft.com/office/drawing/2018/hyperlinkcolor" val="tx"/>
                    </a:ext>
                  </a:extLst>
                </a:hlinkClick>
              </a:rPr>
              <a:t>Freepik</a:t>
            </a:r>
            <a:r>
              <a:rPr lang="en" sz="1200" b="1">
                <a:solidFill>
                  <a:schemeClr val="dk1"/>
                </a:solidFill>
                <a:latin typeface="Roboto"/>
                <a:ea typeface="Roboto"/>
                <a:cs typeface="Roboto"/>
                <a:sym typeface="Roboto"/>
              </a:rPr>
              <a:t> </a:t>
            </a:r>
            <a:endParaRPr sz="1200" b="1">
              <a:solidFill>
                <a:schemeClr val="dk1"/>
              </a:solidFill>
              <a:latin typeface="Roboto"/>
              <a:ea typeface="Roboto"/>
              <a:cs typeface="Roboto"/>
              <a:sym typeface="Roboto"/>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9" name="Google Shape;69;p18"/>
          <p:cNvSpPr txBox="1">
            <a:spLocks noGrp="1"/>
          </p:cNvSpPr>
          <p:nvPr>
            <p:ph type="body" idx="1"/>
          </p:nvPr>
        </p:nvSpPr>
        <p:spPr>
          <a:xfrm>
            <a:off x="720000" y="1017796"/>
            <a:ext cx="7704000" cy="3810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200"/>
            </a:lvl1pPr>
            <a:lvl2pPr marL="914400" lvl="1" indent="-298450" rtl="0">
              <a:lnSpc>
                <a:spcPct val="115000"/>
              </a:lnSpc>
              <a:spcBef>
                <a:spcPts val="1000"/>
              </a:spcBef>
              <a:spcAft>
                <a:spcPts val="0"/>
              </a:spcAft>
              <a:buSzPts val="1100"/>
              <a:buFont typeface="Nunito Light"/>
              <a:buChar char="○"/>
              <a:defRPr sz="1100">
                <a:solidFill>
                  <a:srgbClr val="434343"/>
                </a:solidFill>
              </a:defRPr>
            </a:lvl2pPr>
            <a:lvl3pPr marL="1371600" lvl="2" indent="-298450" rtl="0">
              <a:lnSpc>
                <a:spcPct val="115000"/>
              </a:lnSpc>
              <a:spcBef>
                <a:spcPts val="1600"/>
              </a:spcBef>
              <a:spcAft>
                <a:spcPts val="0"/>
              </a:spcAft>
              <a:buSzPts val="1100"/>
              <a:buFont typeface="Nunito Light"/>
              <a:buChar char="■"/>
              <a:defRPr sz="1100">
                <a:solidFill>
                  <a:srgbClr val="434343"/>
                </a:solidFill>
              </a:defRPr>
            </a:lvl3pPr>
            <a:lvl4pPr marL="1828800" lvl="3" indent="-298450" rtl="0">
              <a:lnSpc>
                <a:spcPct val="115000"/>
              </a:lnSpc>
              <a:spcBef>
                <a:spcPts val="1600"/>
              </a:spcBef>
              <a:spcAft>
                <a:spcPts val="0"/>
              </a:spcAft>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05475" y="3075100"/>
            <a:ext cx="616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30939" y="1536024"/>
            <a:ext cx="14634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b="1">
                <a:latin typeface="Roboto"/>
                <a:ea typeface="Roboto"/>
                <a:cs typeface="Roboto"/>
                <a:sym typeface="Roboto"/>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05600" y="3855550"/>
            <a:ext cx="61617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100"/>
              <a:buNone/>
              <a:defRPr sz="14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 name="Google Shape;17;p4"/>
          <p:cNvSpPr txBox="1">
            <a:spLocks noGrp="1"/>
          </p:cNvSpPr>
          <p:nvPr>
            <p:ph type="body" idx="1"/>
          </p:nvPr>
        </p:nvSpPr>
        <p:spPr>
          <a:xfrm>
            <a:off x="720000" y="1017794"/>
            <a:ext cx="7704000" cy="3586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Font typeface="Nunito Light"/>
              <a:buChar char="●"/>
              <a:defRPr sz="1400"/>
            </a:lvl1pPr>
            <a:lvl2pPr marL="914400" lvl="1" indent="-298450" rtl="0">
              <a:lnSpc>
                <a:spcPct val="115000"/>
              </a:lnSpc>
              <a:spcBef>
                <a:spcPts val="0"/>
              </a:spcBef>
              <a:spcAft>
                <a:spcPts val="0"/>
              </a:spcAft>
              <a:buSzPts val="1100"/>
              <a:buFont typeface="Nunito Light"/>
              <a:buChar char="○"/>
              <a:defRPr sz="1100">
                <a:solidFill>
                  <a:srgbClr val="434343"/>
                </a:solidFill>
              </a:defRPr>
            </a:lvl2pPr>
            <a:lvl3pPr marL="1371600" lvl="2" indent="-298450" rtl="0">
              <a:lnSpc>
                <a:spcPct val="115000"/>
              </a:lnSpc>
              <a:spcBef>
                <a:spcPts val="1600"/>
              </a:spcBef>
              <a:spcAft>
                <a:spcPts val="0"/>
              </a:spcAft>
              <a:buSzPts val="1100"/>
              <a:buFont typeface="Nunito Light"/>
              <a:buChar char="■"/>
              <a:defRPr sz="1100">
                <a:solidFill>
                  <a:srgbClr val="434343"/>
                </a:solidFill>
              </a:defRPr>
            </a:lvl3pPr>
            <a:lvl4pPr marL="1828800" lvl="3" indent="-298450" rtl="0">
              <a:lnSpc>
                <a:spcPct val="115000"/>
              </a:lnSpc>
              <a:spcBef>
                <a:spcPts val="1600"/>
              </a:spcBef>
              <a:spcAft>
                <a:spcPts val="0"/>
              </a:spcAft>
              <a:buSzPts val="1100"/>
              <a:buFont typeface="Nunito Light"/>
              <a:buChar char="●"/>
              <a:defRPr sz="1100">
                <a:solidFill>
                  <a:srgbClr val="434343"/>
                </a:solidFill>
              </a:defRPr>
            </a:lvl4pPr>
            <a:lvl5pPr marL="2286000" lvl="4" indent="-298450" rtl="0">
              <a:lnSpc>
                <a:spcPct val="115000"/>
              </a:lnSpc>
              <a:spcBef>
                <a:spcPts val="1600"/>
              </a:spcBef>
              <a:spcAft>
                <a:spcPts val="0"/>
              </a:spcAft>
              <a:buClr>
                <a:srgbClr val="434343"/>
              </a:buClr>
              <a:buSzPts val="1100"/>
              <a:buFont typeface="Nunito Light"/>
              <a:buChar char="○"/>
              <a:defRPr sz="1100">
                <a:solidFill>
                  <a:srgbClr val="434343"/>
                </a:solidFill>
              </a:defRPr>
            </a:lvl5pPr>
            <a:lvl6pPr marL="2743200" lvl="5" indent="-298450" rtl="0">
              <a:lnSpc>
                <a:spcPct val="115000"/>
              </a:lnSpc>
              <a:spcBef>
                <a:spcPts val="1600"/>
              </a:spcBef>
              <a:spcAft>
                <a:spcPts val="0"/>
              </a:spcAft>
              <a:buClr>
                <a:srgbClr val="434343"/>
              </a:buClr>
              <a:buSzPts val="1100"/>
              <a:buFont typeface="Nunito Light"/>
              <a:buChar char="■"/>
              <a:defRPr sz="1100">
                <a:solidFill>
                  <a:srgbClr val="434343"/>
                </a:solidFill>
              </a:defRPr>
            </a:lvl6pPr>
            <a:lvl7pPr marL="3200400" lvl="6" indent="-298450" rtl="0">
              <a:lnSpc>
                <a:spcPct val="115000"/>
              </a:lnSpc>
              <a:spcBef>
                <a:spcPts val="1600"/>
              </a:spcBef>
              <a:spcAft>
                <a:spcPts val="0"/>
              </a:spcAft>
              <a:buClr>
                <a:srgbClr val="434343"/>
              </a:buClr>
              <a:buSzPts val="1100"/>
              <a:buFont typeface="Nunito Light"/>
              <a:buChar char="●"/>
              <a:defRPr sz="1100">
                <a:solidFill>
                  <a:srgbClr val="434343"/>
                </a:solidFill>
              </a:defRPr>
            </a:lvl7pPr>
            <a:lvl8pPr marL="3657600" lvl="7" indent="-298450" rtl="0">
              <a:lnSpc>
                <a:spcPct val="115000"/>
              </a:lnSpc>
              <a:spcBef>
                <a:spcPts val="1600"/>
              </a:spcBef>
              <a:spcAft>
                <a:spcPts val="0"/>
              </a:spcAft>
              <a:buClr>
                <a:srgbClr val="434343"/>
              </a:buClr>
              <a:buSzPts val="1100"/>
              <a:buFont typeface="Nunito Light"/>
              <a:buChar char="○"/>
              <a:defRPr sz="1100">
                <a:solidFill>
                  <a:srgbClr val="434343"/>
                </a:solidFill>
              </a:defRPr>
            </a:lvl8pPr>
            <a:lvl9pPr marL="4114800" lvl="8" indent="-298450" rtl="0">
              <a:lnSpc>
                <a:spcPct val="115000"/>
              </a:lnSpc>
              <a:spcBef>
                <a:spcPts val="1600"/>
              </a:spcBef>
              <a:spcAft>
                <a:spcPts val="1600"/>
              </a:spcAft>
              <a:buClr>
                <a:srgbClr val="434343"/>
              </a:buClr>
              <a:buSzPts val="1100"/>
              <a:buFont typeface="Nunito Light"/>
              <a:buChar char="■"/>
              <a:defRPr sz="1100">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20000" y="445025"/>
            <a:ext cx="7704000" cy="69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5"/>
          <p:cNvSpPr txBox="1">
            <a:spLocks noGrp="1"/>
          </p:cNvSpPr>
          <p:nvPr>
            <p:ph type="subTitle" idx="1"/>
          </p:nvPr>
        </p:nvSpPr>
        <p:spPr>
          <a:xfrm>
            <a:off x="4618950" y="2846750"/>
            <a:ext cx="3080400" cy="13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1" name="Google Shape;21;p5"/>
          <p:cNvSpPr txBox="1">
            <a:spLocks noGrp="1"/>
          </p:cNvSpPr>
          <p:nvPr>
            <p:ph type="subTitle" idx="2"/>
          </p:nvPr>
        </p:nvSpPr>
        <p:spPr>
          <a:xfrm>
            <a:off x="1444650" y="2846750"/>
            <a:ext cx="3080400" cy="138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1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2" name="Google Shape;22;p5"/>
          <p:cNvSpPr txBox="1">
            <a:spLocks noGrp="1"/>
          </p:cNvSpPr>
          <p:nvPr>
            <p:ph type="subTitle" idx="3"/>
          </p:nvPr>
        </p:nvSpPr>
        <p:spPr>
          <a:xfrm>
            <a:off x="4618950" y="2538725"/>
            <a:ext cx="3073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3" name="Google Shape;23;p5"/>
          <p:cNvSpPr txBox="1">
            <a:spLocks noGrp="1"/>
          </p:cNvSpPr>
          <p:nvPr>
            <p:ph type="subTitle" idx="4"/>
          </p:nvPr>
        </p:nvSpPr>
        <p:spPr>
          <a:xfrm>
            <a:off x="1444650" y="2538725"/>
            <a:ext cx="30804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solidFill>
                  <a:schemeClr val="dk1"/>
                </a:solidFill>
                <a:latin typeface="Playfair Display ExtraBold"/>
                <a:ea typeface="Playfair Display ExtraBold"/>
                <a:cs typeface="Playfair Display ExtraBold"/>
                <a:sym typeface="Playfair Display ExtraBold"/>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a:spLocks noGrp="1"/>
          </p:cNvSpPr>
          <p:nvPr>
            <p:ph type="pic" idx="2"/>
          </p:nvPr>
        </p:nvSpPr>
        <p:spPr>
          <a:xfrm>
            <a:off x="5083975" y="537575"/>
            <a:ext cx="3020100" cy="4064400"/>
          </a:xfrm>
          <a:prstGeom prst="rect">
            <a:avLst/>
          </a:prstGeom>
          <a:noFill/>
          <a:ln>
            <a:noFill/>
          </a:ln>
        </p:spPr>
      </p:sp>
      <p:sp>
        <p:nvSpPr>
          <p:cNvPr id="28" name="Google Shape;28;p7"/>
          <p:cNvSpPr txBox="1">
            <a:spLocks noGrp="1"/>
          </p:cNvSpPr>
          <p:nvPr>
            <p:ph type="title"/>
          </p:nvPr>
        </p:nvSpPr>
        <p:spPr>
          <a:xfrm>
            <a:off x="720000" y="445025"/>
            <a:ext cx="3852000" cy="7050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txBox="1">
            <a:spLocks noGrp="1"/>
          </p:cNvSpPr>
          <p:nvPr>
            <p:ph type="subTitle" idx="1"/>
          </p:nvPr>
        </p:nvSpPr>
        <p:spPr>
          <a:xfrm>
            <a:off x="705600" y="813850"/>
            <a:ext cx="3734700" cy="390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Font typeface="Nunito Light"/>
              <a:buChar char="●"/>
              <a:defRPr sz="1300">
                <a:latin typeface="Arial"/>
                <a:ea typeface="Arial"/>
                <a:cs typeface="Arial"/>
                <a:sym typeface="Arial"/>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100"/>
              <a:buFont typeface="Nunito Light"/>
              <a:buChar char="○"/>
              <a:defRPr/>
            </a:lvl5pPr>
            <a:lvl6pPr lvl="5" algn="ctr" rtl="0">
              <a:lnSpc>
                <a:spcPct val="100000"/>
              </a:lnSpc>
              <a:spcBef>
                <a:spcPts val="1600"/>
              </a:spcBef>
              <a:spcAft>
                <a:spcPts val="0"/>
              </a:spcAft>
              <a:buClr>
                <a:srgbClr val="999999"/>
              </a:buClr>
              <a:buSzPts val="11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100"/>
              <a:buFont typeface="Nunito Light"/>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 name="Google Shape;34;p9"/>
          <p:cNvSpPr txBox="1">
            <a:spLocks noGrp="1"/>
          </p:cNvSpPr>
          <p:nvPr>
            <p:ph type="subTitle" idx="1"/>
          </p:nvPr>
        </p:nvSpPr>
        <p:spPr>
          <a:xfrm>
            <a:off x="2135550" y="3153500"/>
            <a:ext cx="4872900" cy="801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100"/>
              <a:buNone/>
              <a:defRPr sz="1100"/>
            </a:lvl1pPr>
            <a:lvl2pPr lvl="1" algn="ctr" rtl="0">
              <a:lnSpc>
                <a:spcPct val="100000"/>
              </a:lnSpc>
              <a:spcBef>
                <a:spcPts val="0"/>
              </a:spcBef>
              <a:spcAft>
                <a:spcPts val="0"/>
              </a:spcAft>
              <a:buSzPts val="1100"/>
              <a:buNone/>
              <a:defRPr/>
            </a:lvl2pPr>
            <a:lvl3pPr lvl="2" algn="ctr" rtl="0">
              <a:lnSpc>
                <a:spcPct val="100000"/>
              </a:lnSpc>
              <a:spcBef>
                <a:spcPts val="1600"/>
              </a:spcBef>
              <a:spcAft>
                <a:spcPts val="0"/>
              </a:spcAft>
              <a:buSzPts val="1100"/>
              <a:buNone/>
              <a:defRPr/>
            </a:lvl3pPr>
            <a:lvl4pPr lvl="3" algn="ctr" rtl="0">
              <a:lnSpc>
                <a:spcPct val="100000"/>
              </a:lnSpc>
              <a:spcBef>
                <a:spcPts val="1600"/>
              </a:spcBef>
              <a:spcAft>
                <a:spcPts val="0"/>
              </a:spcAft>
              <a:buSzPts val="1100"/>
              <a:buNone/>
              <a:defRPr/>
            </a:lvl4pPr>
            <a:lvl5pPr lvl="4" algn="ctr" rtl="0">
              <a:lnSpc>
                <a:spcPct val="100000"/>
              </a:lnSpc>
              <a:spcBef>
                <a:spcPts val="1600"/>
              </a:spcBef>
              <a:spcAft>
                <a:spcPts val="0"/>
              </a:spcAft>
              <a:buSzPts val="1100"/>
              <a:buNone/>
              <a:defRPr/>
            </a:lvl5pPr>
            <a:lvl6pPr lvl="5" algn="ctr" rtl="0">
              <a:lnSpc>
                <a:spcPct val="100000"/>
              </a:lnSpc>
              <a:spcBef>
                <a:spcPts val="1600"/>
              </a:spcBef>
              <a:spcAft>
                <a:spcPts val="0"/>
              </a:spcAft>
              <a:buSzPts val="1100"/>
              <a:buNone/>
              <a:defRPr/>
            </a:lvl6pPr>
            <a:lvl7pPr lvl="6" algn="ctr" rtl="0">
              <a:lnSpc>
                <a:spcPct val="100000"/>
              </a:lnSpc>
              <a:spcBef>
                <a:spcPts val="1600"/>
              </a:spcBef>
              <a:spcAft>
                <a:spcPts val="0"/>
              </a:spcAft>
              <a:buSzPts val="1100"/>
              <a:buNone/>
              <a:defRPr/>
            </a:lvl7pPr>
            <a:lvl8pPr lvl="7" algn="ctr" rtl="0">
              <a:lnSpc>
                <a:spcPct val="100000"/>
              </a:lnSpc>
              <a:spcBef>
                <a:spcPts val="1600"/>
              </a:spcBef>
              <a:spcAft>
                <a:spcPts val="0"/>
              </a:spcAft>
              <a:buSzPts val="1100"/>
              <a:buNone/>
              <a:defRPr/>
            </a:lvl8pPr>
            <a:lvl9pPr lvl="8" algn="ctr" rtl="0">
              <a:lnSpc>
                <a:spcPct val="100000"/>
              </a:lnSpc>
              <a:spcBef>
                <a:spcPts val="1600"/>
              </a:spcBef>
              <a:spcAft>
                <a:spcPts val="160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layfair Display ExtraBold"/>
              <a:buNone/>
              <a:defRPr sz="3500">
                <a:solidFill>
                  <a:schemeClr val="dk1"/>
                </a:solidFill>
                <a:latin typeface="Playfair Display ExtraBold"/>
                <a:ea typeface="Playfair Display ExtraBold"/>
                <a:cs typeface="Playfair Display ExtraBold"/>
                <a:sym typeface="Playfair Display ExtraBold"/>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298450">
              <a:lnSpc>
                <a:spcPct val="115000"/>
              </a:lnSpc>
              <a:spcBef>
                <a:spcPts val="0"/>
              </a:spcBef>
              <a:spcAft>
                <a:spcPts val="0"/>
              </a:spcAft>
              <a:buClr>
                <a:schemeClr val="dk1"/>
              </a:buClr>
              <a:buSzPts val="1100"/>
              <a:buFont typeface="Roboto"/>
              <a:buChar char="●"/>
              <a:defRPr sz="1100">
                <a:solidFill>
                  <a:schemeClr val="dk1"/>
                </a:solidFill>
                <a:latin typeface="Roboto"/>
                <a:ea typeface="Roboto"/>
                <a:cs typeface="Roboto"/>
                <a:sym typeface="Roboto"/>
              </a:defRPr>
            </a:lvl1pPr>
            <a:lvl2pPr marL="914400" lvl="1"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2pPr>
            <a:lvl3pPr marL="1371600" lvl="2"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3pPr>
            <a:lvl4pPr marL="1828800" lvl="3"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4pPr>
            <a:lvl5pPr marL="2286000" lvl="4"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5pPr>
            <a:lvl6pPr marL="2743200" lvl="5"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6pPr>
            <a:lvl7pPr marL="3200400" lvl="6"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7pPr>
            <a:lvl8pPr marL="3657600" lvl="7" indent="-298450">
              <a:lnSpc>
                <a:spcPct val="115000"/>
              </a:lnSpc>
              <a:spcBef>
                <a:spcPts val="1600"/>
              </a:spcBef>
              <a:spcAft>
                <a:spcPts val="0"/>
              </a:spcAft>
              <a:buClr>
                <a:schemeClr val="dk1"/>
              </a:buClr>
              <a:buSzPts val="1100"/>
              <a:buFont typeface="Roboto"/>
              <a:buChar char="○"/>
              <a:defRPr sz="1100">
                <a:solidFill>
                  <a:schemeClr val="dk1"/>
                </a:solidFill>
                <a:latin typeface="Roboto"/>
                <a:ea typeface="Roboto"/>
                <a:cs typeface="Roboto"/>
                <a:sym typeface="Roboto"/>
              </a:defRPr>
            </a:lvl8pPr>
            <a:lvl9pPr marL="4114800" lvl="8" indent="-298450">
              <a:lnSpc>
                <a:spcPct val="115000"/>
              </a:lnSpc>
              <a:spcBef>
                <a:spcPts val="1600"/>
              </a:spcBef>
              <a:spcAft>
                <a:spcPts val="1600"/>
              </a:spcAft>
              <a:buClr>
                <a:schemeClr val="dk1"/>
              </a:buClr>
              <a:buSzPts val="1100"/>
              <a:buFont typeface="Roboto"/>
              <a:buChar char="■"/>
              <a:defRPr sz="11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hyperlink" Target="https://medium.com/@siftery/top-social-login-tools-compared-b350eae26118"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slide" Target="slide12.xml"/><Relationship Id="rId18" Type="http://schemas.openxmlformats.org/officeDocument/2006/relationships/slide" Target="slide30.xml"/><Relationship Id="rId3" Type="http://schemas.openxmlformats.org/officeDocument/2006/relationships/slide" Target="slide4.xml"/><Relationship Id="rId7" Type="http://schemas.openxmlformats.org/officeDocument/2006/relationships/slide" Target="slide9.xml"/><Relationship Id="rId12" Type="http://schemas.openxmlformats.org/officeDocument/2006/relationships/slide" Target="slide25.xml"/><Relationship Id="rId17" Type="http://schemas.openxmlformats.org/officeDocument/2006/relationships/slide" Target="slide14.xml"/><Relationship Id="rId2" Type="http://schemas.openxmlformats.org/officeDocument/2006/relationships/notesSlide" Target="../notesSlides/notesSlide2.xml"/><Relationship Id="rId16" Type="http://schemas.openxmlformats.org/officeDocument/2006/relationships/slide" Target="slide28.xml"/><Relationship Id="rId20" Type="http://schemas.openxmlformats.org/officeDocument/2006/relationships/slide" Target="slide31.xml"/><Relationship Id="rId1" Type="http://schemas.openxmlformats.org/officeDocument/2006/relationships/slideLayout" Target="../slideLayouts/slideLayout17.xml"/><Relationship Id="rId6" Type="http://schemas.openxmlformats.org/officeDocument/2006/relationships/slide" Target="slide18.xml"/><Relationship Id="rId11" Type="http://schemas.openxmlformats.org/officeDocument/2006/relationships/slide" Target="slide11.xml"/><Relationship Id="rId5" Type="http://schemas.openxmlformats.org/officeDocument/2006/relationships/slide" Target="slide5.xml"/><Relationship Id="rId15" Type="http://schemas.openxmlformats.org/officeDocument/2006/relationships/slide" Target="slide13.xml"/><Relationship Id="rId10" Type="http://schemas.openxmlformats.org/officeDocument/2006/relationships/slide" Target="slide22.xml"/><Relationship Id="rId19" Type="http://schemas.openxmlformats.org/officeDocument/2006/relationships/slide" Target="slide15.xml"/><Relationship Id="rId4" Type="http://schemas.openxmlformats.org/officeDocument/2006/relationships/slide" Target="slide16.xml"/><Relationship Id="rId9" Type="http://schemas.openxmlformats.org/officeDocument/2006/relationships/slide" Target="slide10.xml"/><Relationship Id="rId14" Type="http://schemas.openxmlformats.org/officeDocument/2006/relationships/slide" Target="slide2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hyperlink" Target="https://app.diagrams.net/?src=abou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hyperlink" Target="https://wireframepro.mockflow.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9"/>
          <p:cNvSpPr/>
          <p:nvPr/>
        </p:nvSpPr>
        <p:spPr>
          <a:xfrm>
            <a:off x="889925" y="1160675"/>
            <a:ext cx="3011400" cy="3267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9"/>
          <p:cNvSpPr txBox="1">
            <a:spLocks noGrp="1"/>
          </p:cNvSpPr>
          <p:nvPr>
            <p:ph type="ctrTitle"/>
          </p:nvPr>
        </p:nvSpPr>
        <p:spPr>
          <a:xfrm>
            <a:off x="977125" y="105550"/>
            <a:ext cx="6254700" cy="867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Manganimous</a:t>
            </a:r>
            <a:endParaRPr/>
          </a:p>
        </p:txBody>
      </p:sp>
      <p:sp>
        <p:nvSpPr>
          <p:cNvPr id="76" name="Google Shape;76;p19"/>
          <p:cNvSpPr txBox="1">
            <a:spLocks noGrp="1"/>
          </p:cNvSpPr>
          <p:nvPr>
            <p:ph type="subTitle" idx="1"/>
          </p:nvPr>
        </p:nvSpPr>
        <p:spPr>
          <a:xfrm>
            <a:off x="4031050" y="1249198"/>
            <a:ext cx="4851900" cy="26451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300">
                <a:latin typeface="Arial"/>
                <a:ea typeface="Arial"/>
                <a:cs typeface="Arial"/>
                <a:sym typeface="Arial"/>
              </a:rPr>
              <a:t>Este projeto, desenvolvido para a Unidade Curricular de Arquitetura de Informação para a Web e Dispositivos Móveis, consiste na criação de um serviço com uma página web e uma aplicação para telemóvel. O serviço que pensei em apresentar tem como nome “Manganimous” que permite a qualquer usuário ler os seus mangas favoritos. Permite que os utilizadores guardem os seus mangas, atribuem uma classificação e consultar o histórico de mangas.</a:t>
            </a:r>
            <a:endParaRPr sz="1300">
              <a:latin typeface="Arial"/>
              <a:ea typeface="Arial"/>
              <a:cs typeface="Arial"/>
              <a:sym typeface="Arial"/>
            </a:endParaRPr>
          </a:p>
          <a:p>
            <a:pPr marL="0" lvl="0" indent="0" algn="just" rtl="0">
              <a:lnSpc>
                <a:spcPct val="115000"/>
              </a:lnSpc>
              <a:spcBef>
                <a:spcPts val="0"/>
              </a:spcBef>
              <a:spcAft>
                <a:spcPts val="0"/>
              </a:spcAft>
              <a:buClr>
                <a:srgbClr val="000000"/>
              </a:buClr>
              <a:buSzPts val="2118"/>
              <a:buFont typeface="Arial"/>
              <a:buNone/>
            </a:pPr>
            <a:r>
              <a:rPr lang="en" sz="1300">
                <a:latin typeface="Arial"/>
                <a:ea typeface="Arial"/>
                <a:cs typeface="Arial"/>
                <a:sym typeface="Arial"/>
              </a:rPr>
              <a:t>A aplicação móvel terá uma funcionalidade exclusiva para o utilizador fazer </a:t>
            </a:r>
            <a:r>
              <a:rPr lang="en" sz="1300" i="1">
                <a:latin typeface="Arial"/>
                <a:ea typeface="Arial"/>
                <a:cs typeface="Arial"/>
                <a:sym typeface="Arial"/>
              </a:rPr>
              <a:t>download </a:t>
            </a:r>
            <a:r>
              <a:rPr lang="en" sz="1300">
                <a:latin typeface="Arial"/>
                <a:ea typeface="Arial"/>
                <a:cs typeface="Arial"/>
                <a:sym typeface="Arial"/>
              </a:rPr>
              <a:t>de capítulos, porque os telemóveis acompanham sempre as pessoas.</a:t>
            </a:r>
            <a:endParaRPr sz="900"/>
          </a:p>
        </p:txBody>
      </p:sp>
      <p:grpSp>
        <p:nvGrpSpPr>
          <p:cNvPr id="77" name="Google Shape;77;p19"/>
          <p:cNvGrpSpPr/>
          <p:nvPr/>
        </p:nvGrpSpPr>
        <p:grpSpPr>
          <a:xfrm>
            <a:off x="6967625" y="394825"/>
            <a:ext cx="2582400" cy="289350"/>
            <a:chOff x="6967625" y="394825"/>
            <a:chExt cx="2582400" cy="289350"/>
          </a:xfrm>
        </p:grpSpPr>
        <p:sp>
          <p:nvSpPr>
            <p:cNvPr id="78" name="Google Shape;78;p1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9"/>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9"/>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9"/>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9"/>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9"/>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9"/>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9"/>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9"/>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9"/>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9"/>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9"/>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9"/>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9"/>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9"/>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6" name="Google Shape;106;p1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07" name="Google Shape;107;p19"/>
          <p:cNvGrpSpPr/>
          <p:nvPr/>
        </p:nvGrpSpPr>
        <p:grpSpPr>
          <a:xfrm>
            <a:off x="1155575" y="394833"/>
            <a:ext cx="289350" cy="867900"/>
            <a:chOff x="1006725" y="1731408"/>
            <a:chExt cx="289350" cy="867900"/>
          </a:xfrm>
        </p:grpSpPr>
        <p:sp>
          <p:nvSpPr>
            <p:cNvPr id="108" name="Google Shape;108;p19"/>
            <p:cNvSpPr/>
            <p:nvPr/>
          </p:nvSpPr>
          <p:spPr>
            <a:xfrm>
              <a:off x="100672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9"/>
            <p:cNvSpPr/>
            <p:nvPr/>
          </p:nvSpPr>
          <p:spPr>
            <a:xfrm>
              <a:off x="1190175" y="1731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p:nvPr/>
          </p:nvSpPr>
          <p:spPr>
            <a:xfrm>
              <a:off x="100672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9"/>
            <p:cNvSpPr/>
            <p:nvPr/>
          </p:nvSpPr>
          <p:spPr>
            <a:xfrm>
              <a:off x="1190175" y="1921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9"/>
            <p:cNvSpPr/>
            <p:nvPr/>
          </p:nvSpPr>
          <p:spPr>
            <a:xfrm>
              <a:off x="100672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9"/>
            <p:cNvSpPr/>
            <p:nvPr/>
          </p:nvSpPr>
          <p:spPr>
            <a:xfrm>
              <a:off x="1190175" y="2112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9"/>
            <p:cNvSpPr/>
            <p:nvPr/>
          </p:nvSpPr>
          <p:spPr>
            <a:xfrm>
              <a:off x="100672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9"/>
            <p:cNvSpPr/>
            <p:nvPr/>
          </p:nvSpPr>
          <p:spPr>
            <a:xfrm>
              <a:off x="1190175" y="23029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9"/>
            <p:cNvSpPr/>
            <p:nvPr/>
          </p:nvSpPr>
          <p:spPr>
            <a:xfrm>
              <a:off x="100672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9"/>
            <p:cNvSpPr/>
            <p:nvPr/>
          </p:nvSpPr>
          <p:spPr>
            <a:xfrm>
              <a:off x="1190175" y="2493408"/>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8" name="Google Shape;118;p19"/>
          <p:cNvSpPr txBox="1"/>
          <p:nvPr/>
        </p:nvSpPr>
        <p:spPr>
          <a:xfrm>
            <a:off x="6429500" y="4122363"/>
            <a:ext cx="2662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rPr>
              <a:t>IPMaia, 03 de Janeiro de 2023</a:t>
            </a:r>
            <a:endParaRPr sz="1300">
              <a:solidFill>
                <a:schemeClr val="dk1"/>
              </a:solidFill>
              <a:latin typeface="Roboto"/>
              <a:ea typeface="Roboto"/>
              <a:cs typeface="Roboto"/>
              <a:sym typeface="Roboto"/>
            </a:endParaRPr>
          </a:p>
        </p:txBody>
      </p:sp>
      <p:pic>
        <p:nvPicPr>
          <p:cNvPr id="1026" name="Picture 2">
            <a:extLst>
              <a:ext uri="{FF2B5EF4-FFF2-40B4-BE49-F238E27FC236}">
                <a16:creationId xmlns:a16="http://schemas.microsoft.com/office/drawing/2014/main" id="{6D73F74A-13E0-7472-C34E-CEC080C95E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3" t="4453" r="2086" b="-3414"/>
          <a:stretch/>
        </p:blipFill>
        <p:spPr bwMode="auto">
          <a:xfrm>
            <a:off x="1575741" y="1723753"/>
            <a:ext cx="1639767" cy="2141743"/>
          </a:xfrm>
          <a:prstGeom prst="rect">
            <a:avLst/>
          </a:prstGeom>
          <a:noFill/>
          <a:extLst>
            <a:ext uri="{909E8E84-426E-40DD-AFC4-6F175D3DCCD1}">
              <a14:hiddenFill xmlns:a14="http://schemas.microsoft.com/office/drawing/2010/main">
                <a:solidFill>
                  <a:srgbClr val="FFFFFF"/>
                </a:solidFill>
              </a14:hiddenFill>
            </a:ext>
          </a:extLst>
        </p:spPr>
      </p:pic>
      <p:sp>
        <p:nvSpPr>
          <p:cNvPr id="3" name="CaixaDeTexto 2">
            <a:extLst>
              <a:ext uri="{FF2B5EF4-FFF2-40B4-BE49-F238E27FC236}">
                <a16:creationId xmlns:a16="http://schemas.microsoft.com/office/drawing/2014/main" id="{D3B8977D-1E39-02C1-E7E6-D90A0DF28468}"/>
              </a:ext>
            </a:extLst>
          </p:cNvPr>
          <p:cNvSpPr txBox="1"/>
          <p:nvPr/>
        </p:nvSpPr>
        <p:spPr>
          <a:xfrm>
            <a:off x="1483615" y="3779807"/>
            <a:ext cx="1824018" cy="892552"/>
          </a:xfrm>
          <a:prstGeom prst="rect">
            <a:avLst/>
          </a:prstGeom>
          <a:noFill/>
        </p:spPr>
        <p:txBody>
          <a:bodyPr wrap="square">
            <a:spAutoFit/>
          </a:bodyPr>
          <a:lstStyle/>
          <a:p>
            <a:pPr algn="ctr" rtl="0">
              <a:spcBef>
                <a:spcPts val="0"/>
              </a:spcBef>
              <a:spcAft>
                <a:spcPts val="0"/>
              </a:spcAft>
            </a:pPr>
            <a:r>
              <a:rPr lang="pt-PT" sz="1100" b="1" i="0" u="none" strike="noStrike" dirty="0">
                <a:solidFill>
                  <a:srgbClr val="000000"/>
                </a:solidFill>
                <a:effectLst/>
                <a:latin typeface="Arial" panose="020B0604020202020204" pitchFamily="34" charset="0"/>
              </a:rPr>
              <a:t>A036786 - David Tiago Pinto Ferreira</a:t>
            </a:r>
            <a:endParaRPr lang="pt-PT" sz="1100" b="0" dirty="0">
              <a:effectLst/>
            </a:endParaRPr>
          </a:p>
          <a:p>
            <a:br>
              <a:rPr lang="pt-PT" dirty="0"/>
            </a:br>
            <a:endParaRPr lang="pt-PT" dirty="0"/>
          </a:p>
        </p:txBody>
      </p:sp>
      <p:pic>
        <p:nvPicPr>
          <p:cNvPr id="1028" name="Picture 4">
            <a:extLst>
              <a:ext uri="{FF2B5EF4-FFF2-40B4-BE49-F238E27FC236}">
                <a16:creationId xmlns:a16="http://schemas.microsoft.com/office/drawing/2014/main" id="{756FD486-62A6-8786-3578-4DEF61052B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01125" y="0"/>
            <a:ext cx="863450" cy="431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grpSp>
        <p:nvGrpSpPr>
          <p:cNvPr id="456" name="Google Shape;456;p28"/>
          <p:cNvGrpSpPr/>
          <p:nvPr/>
        </p:nvGrpSpPr>
        <p:grpSpPr>
          <a:xfrm>
            <a:off x="263889" y="256849"/>
            <a:ext cx="2386800" cy="2386800"/>
            <a:chOff x="269239" y="624399"/>
            <a:chExt cx="2386800" cy="2386800"/>
          </a:xfrm>
        </p:grpSpPr>
        <p:sp>
          <p:nvSpPr>
            <p:cNvPr id="457" name="Google Shape;457;p28"/>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8"/>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28"/>
          <p:cNvSpPr/>
          <p:nvPr/>
        </p:nvSpPr>
        <p:spPr>
          <a:xfrm>
            <a:off x="741189" y="734149"/>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8"/>
          <p:cNvSpPr txBox="1">
            <a:spLocks noGrp="1"/>
          </p:cNvSpPr>
          <p:nvPr>
            <p:ph type="title"/>
          </p:nvPr>
        </p:nvSpPr>
        <p:spPr>
          <a:xfrm>
            <a:off x="700125" y="2568425"/>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i="1"/>
              <a:t>Wireframe</a:t>
            </a:r>
            <a:endParaRPr i="1"/>
          </a:p>
        </p:txBody>
      </p:sp>
      <p:sp>
        <p:nvSpPr>
          <p:cNvPr id="461" name="Google Shape;461;p28"/>
          <p:cNvSpPr txBox="1">
            <a:spLocks noGrp="1"/>
          </p:cNvSpPr>
          <p:nvPr>
            <p:ph type="title" idx="2"/>
          </p:nvPr>
        </p:nvSpPr>
        <p:spPr>
          <a:xfrm>
            <a:off x="725589" y="1029349"/>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62" name="Google Shape;462;p28"/>
          <p:cNvSpPr txBox="1">
            <a:spLocks noGrp="1"/>
          </p:cNvSpPr>
          <p:nvPr>
            <p:ph type="subTitle" idx="1"/>
          </p:nvPr>
        </p:nvSpPr>
        <p:spPr>
          <a:xfrm>
            <a:off x="700250" y="3348875"/>
            <a:ext cx="6161700" cy="114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a:t>Um wireframe é uma representação visual da estrutura e do conteúdo de um site. Ele é usado para planejar o layout de um site e normalmente inclui espaços reservados para texto, imagens e outros elementos. Wireframes são frequentemente usados ​​nos estágios iniciais do web design para ajudar designers e desenvolvedores a entender a estrutura de um site.</a:t>
            </a:r>
            <a:endParaRPr sz="1300"/>
          </a:p>
        </p:txBody>
      </p:sp>
      <p:grpSp>
        <p:nvGrpSpPr>
          <p:cNvPr id="463" name="Google Shape;463;p28"/>
          <p:cNvGrpSpPr/>
          <p:nvPr/>
        </p:nvGrpSpPr>
        <p:grpSpPr>
          <a:xfrm>
            <a:off x="5117075" y="1073814"/>
            <a:ext cx="2582400" cy="289350"/>
            <a:chOff x="6967625" y="394825"/>
            <a:chExt cx="2582400" cy="289350"/>
          </a:xfrm>
        </p:grpSpPr>
        <p:sp>
          <p:nvSpPr>
            <p:cNvPr id="464" name="Google Shape;464;p28"/>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8"/>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8"/>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8"/>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8"/>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8"/>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8"/>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8"/>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8"/>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8"/>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8"/>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8"/>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8"/>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8"/>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8"/>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8"/>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8"/>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8"/>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8"/>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8"/>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8"/>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8"/>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8"/>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8"/>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8"/>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8"/>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8"/>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8"/>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92" name="Google Shape;492;p28"/>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93" name="Google Shape;493;p28"/>
          <p:cNvGrpSpPr/>
          <p:nvPr/>
        </p:nvGrpSpPr>
        <p:grpSpPr>
          <a:xfrm rot="5400000">
            <a:off x="8092063" y="4120614"/>
            <a:ext cx="677400" cy="289350"/>
            <a:chOff x="7539125" y="394825"/>
            <a:chExt cx="677400" cy="289350"/>
          </a:xfrm>
        </p:grpSpPr>
        <p:sp>
          <p:nvSpPr>
            <p:cNvPr id="494" name="Google Shape;494;p28"/>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8"/>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8"/>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8"/>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8"/>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8"/>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8"/>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8"/>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29"/>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Menu</a:t>
            </a:r>
            <a:endParaRPr/>
          </a:p>
        </p:txBody>
      </p:sp>
      <p:sp>
        <p:nvSpPr>
          <p:cNvPr id="507" name="Google Shape;507;p29"/>
          <p:cNvSpPr txBox="1">
            <a:spLocks noGrp="1"/>
          </p:cNvSpPr>
          <p:nvPr>
            <p:ph type="subTitle" idx="1"/>
          </p:nvPr>
        </p:nvSpPr>
        <p:spPr>
          <a:xfrm>
            <a:off x="705600" y="792650"/>
            <a:ext cx="4590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dirty="0">
                <a:latin typeface="Arial"/>
                <a:ea typeface="Arial"/>
                <a:cs typeface="Arial"/>
                <a:sym typeface="Arial"/>
              </a:rPr>
              <a:t>Relativamente ao menu na página web, foi usado header, com um menu dropdown, que quando se clica em “my account” exibe um link para as definições e para terminar a sessão. Caso o utilizador não esteja logado, mostra um link para iniciar sessão. Os menus são sempre fixos no ecrã exceto quando está a ler um mangá.</a:t>
            </a:r>
            <a:endParaRPr sz="1300" dirty="0">
              <a:latin typeface="Arial"/>
              <a:ea typeface="Arial"/>
              <a:cs typeface="Arial"/>
              <a:sym typeface="Arial"/>
            </a:endParaRPr>
          </a:p>
        </p:txBody>
      </p:sp>
      <p:grpSp>
        <p:nvGrpSpPr>
          <p:cNvPr id="508" name="Google Shape;508;p29"/>
          <p:cNvGrpSpPr/>
          <p:nvPr/>
        </p:nvGrpSpPr>
        <p:grpSpPr>
          <a:xfrm rot="-5400000">
            <a:off x="7053942" y="-1380678"/>
            <a:ext cx="3151531" cy="3151531"/>
            <a:chOff x="269239" y="624399"/>
            <a:chExt cx="2386800" cy="2386800"/>
          </a:xfrm>
        </p:grpSpPr>
        <p:sp>
          <p:nvSpPr>
            <p:cNvPr id="509" name="Google Shape;509;p2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29"/>
          <p:cNvSpPr/>
          <p:nvPr/>
        </p:nvSpPr>
        <p:spPr>
          <a:xfrm>
            <a:off x="7684189" y="-750389"/>
            <a:ext cx="1891200" cy="1891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2" name="Google Shape;512;p2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513" name="Google Shape;513;p29"/>
          <p:cNvGrpSpPr/>
          <p:nvPr/>
        </p:nvGrpSpPr>
        <p:grpSpPr>
          <a:xfrm rot="5400000">
            <a:off x="-283562" y="1855039"/>
            <a:ext cx="1248900" cy="289350"/>
            <a:chOff x="6967625" y="394825"/>
            <a:chExt cx="1248900" cy="289350"/>
          </a:xfrm>
        </p:grpSpPr>
        <p:sp>
          <p:nvSpPr>
            <p:cNvPr id="514" name="Google Shape;514;p2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28" name="Google Shape;528;p29"/>
          <p:cNvPicPr preferRelativeResize="0"/>
          <p:nvPr/>
        </p:nvPicPr>
        <p:blipFill>
          <a:blip r:embed="rId3">
            <a:alphaModFix/>
          </a:blip>
          <a:stretch>
            <a:fillRect/>
          </a:stretch>
        </p:blipFill>
        <p:spPr>
          <a:xfrm>
            <a:off x="716551" y="2239950"/>
            <a:ext cx="2644098" cy="762075"/>
          </a:xfrm>
          <a:prstGeom prst="rect">
            <a:avLst/>
          </a:prstGeom>
          <a:noFill/>
          <a:ln>
            <a:noFill/>
          </a:ln>
        </p:spPr>
      </p:pic>
      <p:pic>
        <p:nvPicPr>
          <p:cNvPr id="529" name="Google Shape;529;p29"/>
          <p:cNvPicPr preferRelativeResize="0"/>
          <p:nvPr/>
        </p:nvPicPr>
        <p:blipFill>
          <a:blip r:embed="rId4">
            <a:alphaModFix/>
          </a:blip>
          <a:stretch>
            <a:fillRect/>
          </a:stretch>
        </p:blipFill>
        <p:spPr>
          <a:xfrm>
            <a:off x="3043625" y="3433875"/>
            <a:ext cx="5899750" cy="890175"/>
          </a:xfrm>
          <a:prstGeom prst="rect">
            <a:avLst/>
          </a:prstGeom>
          <a:noFill/>
          <a:ln>
            <a:noFill/>
          </a:ln>
        </p:spPr>
      </p:pic>
      <p:pic>
        <p:nvPicPr>
          <p:cNvPr id="530" name="Google Shape;530;p29"/>
          <p:cNvPicPr preferRelativeResize="0"/>
          <p:nvPr/>
        </p:nvPicPr>
        <p:blipFill>
          <a:blip r:embed="rId5">
            <a:alphaModFix/>
          </a:blip>
          <a:stretch>
            <a:fillRect/>
          </a:stretch>
        </p:blipFill>
        <p:spPr>
          <a:xfrm>
            <a:off x="3518600" y="1996525"/>
            <a:ext cx="5424774" cy="1248900"/>
          </a:xfrm>
          <a:prstGeom prst="rect">
            <a:avLst/>
          </a:prstGeom>
          <a:noFill/>
          <a:ln>
            <a:noFill/>
          </a:ln>
        </p:spPr>
      </p:pic>
      <p:sp>
        <p:nvSpPr>
          <p:cNvPr id="531" name="Google Shape;531;p29"/>
          <p:cNvSpPr txBox="1"/>
          <p:nvPr/>
        </p:nvSpPr>
        <p:spPr>
          <a:xfrm>
            <a:off x="3475100" y="3157200"/>
            <a:ext cx="5460600" cy="73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rgbClr val="000000"/>
              </a:buClr>
              <a:buSzPts val="1017"/>
              <a:buFont typeface="Arial"/>
              <a:buNone/>
            </a:pPr>
            <a:r>
              <a:rPr lang="en" sz="1000">
                <a:solidFill>
                  <a:schemeClr val="dk1"/>
                </a:solidFill>
              </a:rPr>
              <a:t>Menu Página Web com utilizador logado</a:t>
            </a:r>
            <a:endParaRPr sz="765" b="1">
              <a:solidFill>
                <a:schemeClr val="lt2"/>
              </a:solidFill>
            </a:endParaRPr>
          </a:p>
          <a:p>
            <a:pPr marL="0" lvl="0" indent="0" algn="l" rtl="0">
              <a:spcBef>
                <a:spcPts val="1200"/>
              </a:spcBef>
              <a:spcAft>
                <a:spcPts val="0"/>
              </a:spcAft>
              <a:buNone/>
            </a:pPr>
            <a:endParaRPr>
              <a:latin typeface="Roboto"/>
              <a:ea typeface="Roboto"/>
              <a:cs typeface="Roboto"/>
              <a:sym typeface="Roboto"/>
            </a:endParaRPr>
          </a:p>
        </p:txBody>
      </p:sp>
      <p:sp>
        <p:nvSpPr>
          <p:cNvPr id="532" name="Google Shape;532;p29"/>
          <p:cNvSpPr txBox="1"/>
          <p:nvPr/>
        </p:nvSpPr>
        <p:spPr>
          <a:xfrm>
            <a:off x="3043600" y="4210375"/>
            <a:ext cx="5899800" cy="7311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0"/>
              </a:spcAft>
              <a:buNone/>
            </a:pPr>
            <a:r>
              <a:rPr lang="en" sz="1000">
                <a:solidFill>
                  <a:schemeClr val="dk1"/>
                </a:solidFill>
              </a:rPr>
              <a:t>Menu Página Web sem utilizador logado</a:t>
            </a:r>
            <a:endParaRPr sz="1000">
              <a:solidFill>
                <a:schemeClr val="dk1"/>
              </a:solidFill>
            </a:endParaRPr>
          </a:p>
          <a:p>
            <a:pPr marL="0" lvl="0" indent="0" algn="l" rtl="0">
              <a:spcBef>
                <a:spcPts val="1200"/>
              </a:spcBef>
              <a:spcAft>
                <a:spcPts val="0"/>
              </a:spcAft>
              <a:buNone/>
            </a:pPr>
            <a:endParaRPr>
              <a:latin typeface="Roboto"/>
              <a:ea typeface="Roboto"/>
              <a:cs typeface="Roboto"/>
              <a:sym typeface="Roboto"/>
            </a:endParaRPr>
          </a:p>
        </p:txBody>
      </p:sp>
      <p:sp>
        <p:nvSpPr>
          <p:cNvPr id="533" name="Google Shape;533;p29"/>
          <p:cNvSpPr txBox="1"/>
          <p:nvPr/>
        </p:nvSpPr>
        <p:spPr>
          <a:xfrm>
            <a:off x="716500" y="2906725"/>
            <a:ext cx="2644200" cy="3387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00">
                <a:solidFill>
                  <a:schemeClr val="dk1"/>
                </a:solidFill>
              </a:rPr>
              <a:t>Menu aplicação móvel</a:t>
            </a:r>
            <a:endParaRPr sz="1000">
              <a:solidFill>
                <a:schemeClr val="dk1"/>
              </a:solidFill>
            </a:endParaRPr>
          </a:p>
        </p:txBody>
      </p:sp>
      <p:sp>
        <p:nvSpPr>
          <p:cNvPr id="3" name="Retângulo 2">
            <a:extLst>
              <a:ext uri="{FF2B5EF4-FFF2-40B4-BE49-F238E27FC236}">
                <a16:creationId xmlns:a16="http://schemas.microsoft.com/office/drawing/2014/main" id="{E9A501C3-D11A-0AAD-ECC1-FEAC17FE4022}"/>
              </a:ext>
            </a:extLst>
          </p:cNvPr>
          <p:cNvSpPr/>
          <p:nvPr/>
        </p:nvSpPr>
        <p:spPr>
          <a:xfrm>
            <a:off x="874353" y="2327764"/>
            <a:ext cx="1882196" cy="2439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6" name="Retângulo 5">
            <a:extLst>
              <a:ext uri="{FF2B5EF4-FFF2-40B4-BE49-F238E27FC236}">
                <a16:creationId xmlns:a16="http://schemas.microsoft.com/office/drawing/2014/main" id="{2EA815C3-0D9C-FD69-8B6E-3F08641F1632}"/>
              </a:ext>
            </a:extLst>
          </p:cNvPr>
          <p:cNvSpPr/>
          <p:nvPr/>
        </p:nvSpPr>
        <p:spPr>
          <a:xfrm>
            <a:off x="4177095" y="2376989"/>
            <a:ext cx="1596306" cy="2439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7" name="Retângulo 6">
            <a:extLst>
              <a:ext uri="{FF2B5EF4-FFF2-40B4-BE49-F238E27FC236}">
                <a16:creationId xmlns:a16="http://schemas.microsoft.com/office/drawing/2014/main" id="{CE7AC87F-38A5-0955-3204-DD7242D9624E}"/>
              </a:ext>
            </a:extLst>
          </p:cNvPr>
          <p:cNvSpPr/>
          <p:nvPr/>
        </p:nvSpPr>
        <p:spPr>
          <a:xfrm>
            <a:off x="7553522" y="2624635"/>
            <a:ext cx="798152" cy="24398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8" name="Retângulo 7">
            <a:extLst>
              <a:ext uri="{FF2B5EF4-FFF2-40B4-BE49-F238E27FC236}">
                <a16:creationId xmlns:a16="http://schemas.microsoft.com/office/drawing/2014/main" id="{098DBFB8-1E0E-7108-AD25-EBDE0828102C}"/>
              </a:ext>
            </a:extLst>
          </p:cNvPr>
          <p:cNvSpPr/>
          <p:nvPr/>
        </p:nvSpPr>
        <p:spPr>
          <a:xfrm>
            <a:off x="2778122" y="2324821"/>
            <a:ext cx="445639" cy="24398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9" name="Retângulo 8">
            <a:extLst>
              <a:ext uri="{FF2B5EF4-FFF2-40B4-BE49-F238E27FC236}">
                <a16:creationId xmlns:a16="http://schemas.microsoft.com/office/drawing/2014/main" id="{905349B1-19C7-9253-7D8A-9D8D42C5448D}"/>
              </a:ext>
            </a:extLst>
          </p:cNvPr>
          <p:cNvSpPr/>
          <p:nvPr/>
        </p:nvSpPr>
        <p:spPr>
          <a:xfrm>
            <a:off x="3699594" y="3862585"/>
            <a:ext cx="1312920" cy="24398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10" name="Fluxograma: Conexão 9">
            <a:extLst>
              <a:ext uri="{FF2B5EF4-FFF2-40B4-BE49-F238E27FC236}">
                <a16:creationId xmlns:a16="http://schemas.microsoft.com/office/drawing/2014/main" id="{A64DE549-18DA-373A-F46B-5C1605F0E10E}"/>
              </a:ext>
            </a:extLst>
          </p:cNvPr>
          <p:cNvSpPr/>
          <p:nvPr/>
        </p:nvSpPr>
        <p:spPr>
          <a:xfrm>
            <a:off x="1228099" y="2620975"/>
            <a:ext cx="280327" cy="2857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11" name="Fluxograma: Conexão 10">
            <a:extLst>
              <a:ext uri="{FF2B5EF4-FFF2-40B4-BE49-F238E27FC236}">
                <a16:creationId xmlns:a16="http://schemas.microsoft.com/office/drawing/2014/main" id="{C8276BE1-19EE-F249-69DE-0D50E0EF6AF1}"/>
              </a:ext>
            </a:extLst>
          </p:cNvPr>
          <p:cNvSpPr/>
          <p:nvPr/>
        </p:nvSpPr>
        <p:spPr>
          <a:xfrm>
            <a:off x="4275103" y="2655525"/>
            <a:ext cx="280327" cy="2857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12" name="Fluxograma: Conexão 11">
            <a:extLst>
              <a:ext uri="{FF2B5EF4-FFF2-40B4-BE49-F238E27FC236}">
                <a16:creationId xmlns:a16="http://schemas.microsoft.com/office/drawing/2014/main" id="{8C9EE7CE-B6C5-4677-C8F6-D0C0C8538153}"/>
              </a:ext>
            </a:extLst>
          </p:cNvPr>
          <p:cNvSpPr/>
          <p:nvPr/>
        </p:nvSpPr>
        <p:spPr>
          <a:xfrm>
            <a:off x="3823348" y="4157154"/>
            <a:ext cx="280327" cy="2857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13" name="Fluxograma: Conexão 12">
            <a:extLst>
              <a:ext uri="{FF2B5EF4-FFF2-40B4-BE49-F238E27FC236}">
                <a16:creationId xmlns:a16="http://schemas.microsoft.com/office/drawing/2014/main" id="{971DA8BA-8374-7ECF-24FB-A56347DF08AA}"/>
              </a:ext>
            </a:extLst>
          </p:cNvPr>
          <p:cNvSpPr/>
          <p:nvPr/>
        </p:nvSpPr>
        <p:spPr>
          <a:xfrm>
            <a:off x="2846605" y="2614382"/>
            <a:ext cx="280327" cy="2857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2</a:t>
            </a:r>
          </a:p>
        </p:txBody>
      </p:sp>
      <p:sp>
        <p:nvSpPr>
          <p:cNvPr id="14" name="Fluxograma: Conexão 13">
            <a:extLst>
              <a:ext uri="{FF2B5EF4-FFF2-40B4-BE49-F238E27FC236}">
                <a16:creationId xmlns:a16="http://schemas.microsoft.com/office/drawing/2014/main" id="{77D5312B-8030-FAE3-6A0C-5CE2048EE598}"/>
              </a:ext>
            </a:extLst>
          </p:cNvPr>
          <p:cNvSpPr/>
          <p:nvPr/>
        </p:nvSpPr>
        <p:spPr>
          <a:xfrm>
            <a:off x="7828573" y="2907586"/>
            <a:ext cx="280327" cy="2857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0"/>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Início</a:t>
            </a:r>
            <a:endParaRPr/>
          </a:p>
        </p:txBody>
      </p:sp>
      <p:sp>
        <p:nvSpPr>
          <p:cNvPr id="539" name="Google Shape;539;p30"/>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Quando iniciamos pela primeira vez a plataforma, tanto no dispositivo móvel como fixo, em princípio não iremos ter nenhum utilizador logado. Como os dispositivos fixos têm maior resolução de ecrã, é mostrado a página inicial e o menu. Nos dispositivos móveis, o ecrã é mais pequeno. Por esse motivo, foi criado um ecrã para o utilizador escolher se quer entrar com uma das suas contas quer seja Facebook, Twitter, Google ou Apple. Claro que o usuário pode criar uma conta normalmente sem usar uma das suas contas mencionadas em cima, clicando em “</a:t>
            </a:r>
            <a:r>
              <a:rPr lang="en" sz="1300" i="1">
                <a:latin typeface="Arial"/>
                <a:ea typeface="Arial"/>
                <a:cs typeface="Arial"/>
                <a:sym typeface="Arial"/>
              </a:rPr>
              <a:t>Sign up now!</a:t>
            </a:r>
            <a:r>
              <a:rPr lang="en" sz="1300">
                <a:latin typeface="Arial"/>
                <a:ea typeface="Arial"/>
                <a:cs typeface="Arial"/>
                <a:sym typeface="Arial"/>
              </a:rPr>
              <a:t>”.</a:t>
            </a:r>
            <a:endParaRPr sz="1300">
              <a:latin typeface="Arial"/>
              <a:ea typeface="Arial"/>
              <a:cs typeface="Arial"/>
              <a:sym typeface="Arial"/>
            </a:endParaRPr>
          </a:p>
          <a:p>
            <a:pPr marL="0" marR="0" lvl="0" indent="0" algn="just" rtl="0">
              <a:lnSpc>
                <a:spcPct val="100000"/>
              </a:lnSpc>
              <a:spcBef>
                <a:spcPts val="0"/>
              </a:spcBef>
              <a:spcAft>
                <a:spcPts val="0"/>
              </a:spcAft>
              <a:buNone/>
            </a:pPr>
            <a:endParaRPr sz="1300">
              <a:latin typeface="Arial"/>
              <a:ea typeface="Arial"/>
              <a:cs typeface="Arial"/>
              <a:sym typeface="Arial"/>
            </a:endParaRPr>
          </a:p>
        </p:txBody>
      </p:sp>
      <p:grpSp>
        <p:nvGrpSpPr>
          <p:cNvPr id="540" name="Google Shape;540;p30"/>
          <p:cNvGrpSpPr/>
          <p:nvPr/>
        </p:nvGrpSpPr>
        <p:grpSpPr>
          <a:xfrm rot="5400000">
            <a:off x="-283562" y="1855039"/>
            <a:ext cx="1248900" cy="289350"/>
            <a:chOff x="6967625" y="394825"/>
            <a:chExt cx="1248900" cy="289350"/>
          </a:xfrm>
        </p:grpSpPr>
        <p:sp>
          <p:nvSpPr>
            <p:cNvPr id="541" name="Google Shape;541;p3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55" name="Google Shape;555;p30"/>
          <p:cNvPicPr preferRelativeResize="0"/>
          <p:nvPr/>
        </p:nvPicPr>
        <p:blipFill>
          <a:blip r:embed="rId3">
            <a:alphaModFix/>
          </a:blip>
          <a:stretch>
            <a:fillRect/>
          </a:stretch>
        </p:blipFill>
        <p:spPr>
          <a:xfrm>
            <a:off x="7053889" y="617474"/>
            <a:ext cx="2050025" cy="4414613"/>
          </a:xfrm>
          <a:prstGeom prst="rect">
            <a:avLst/>
          </a:prstGeom>
          <a:noFill/>
          <a:ln>
            <a:noFill/>
          </a:ln>
        </p:spPr>
      </p:pic>
      <p:pic>
        <p:nvPicPr>
          <p:cNvPr id="556" name="Google Shape;556;p30"/>
          <p:cNvPicPr preferRelativeResize="0"/>
          <p:nvPr/>
        </p:nvPicPr>
        <p:blipFill rotWithShape="1">
          <a:blip r:embed="rId4">
            <a:alphaModFix/>
          </a:blip>
          <a:srcRect b="7749"/>
          <a:stretch/>
        </p:blipFill>
        <p:spPr>
          <a:xfrm>
            <a:off x="2887175" y="2292300"/>
            <a:ext cx="3803601" cy="2739775"/>
          </a:xfrm>
          <a:prstGeom prst="rect">
            <a:avLst/>
          </a:prstGeom>
          <a:noFill/>
          <a:ln>
            <a:noFill/>
          </a:ln>
        </p:spPr>
      </p:pic>
      <p:sp>
        <p:nvSpPr>
          <p:cNvPr id="557" name="Google Shape;557;p30"/>
          <p:cNvSpPr txBox="1"/>
          <p:nvPr/>
        </p:nvSpPr>
        <p:spPr>
          <a:xfrm>
            <a:off x="7006413" y="160975"/>
            <a:ext cx="2145000" cy="931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Clr>
                <a:srgbClr val="000000"/>
              </a:buClr>
              <a:buSzPts val="1017"/>
              <a:buFont typeface="Arial"/>
              <a:buNone/>
            </a:pPr>
            <a:r>
              <a:rPr lang="en" sz="1065" b="1">
                <a:solidFill>
                  <a:schemeClr val="dk1"/>
                </a:solidFill>
              </a:rPr>
              <a:t>Página que abre pela primeira vez no dispositivo móvel</a:t>
            </a:r>
            <a:endParaRPr sz="1065" b="1">
              <a:solidFill>
                <a:schemeClr val="dk1"/>
              </a:solidFill>
            </a:endParaRPr>
          </a:p>
          <a:p>
            <a:pPr marL="0" lvl="0" indent="0" algn="l" rtl="0">
              <a:spcBef>
                <a:spcPts val="1200"/>
              </a:spcBef>
              <a:spcAft>
                <a:spcPts val="0"/>
              </a:spcAft>
              <a:buNone/>
            </a:pPr>
            <a:endParaRPr>
              <a:latin typeface="Roboto"/>
              <a:ea typeface="Roboto"/>
              <a:cs typeface="Roboto"/>
              <a:sym typeface="Roboto"/>
            </a:endParaRPr>
          </a:p>
        </p:txBody>
      </p:sp>
      <p:sp>
        <p:nvSpPr>
          <p:cNvPr id="558" name="Google Shape;558;p30"/>
          <p:cNvSpPr txBox="1"/>
          <p:nvPr/>
        </p:nvSpPr>
        <p:spPr>
          <a:xfrm>
            <a:off x="652775" y="4495075"/>
            <a:ext cx="2234400" cy="53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que abre pela primeira vez no dispositivo fixo</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31"/>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Login</a:t>
            </a:r>
            <a:endParaRPr/>
          </a:p>
        </p:txBody>
      </p:sp>
      <p:sp>
        <p:nvSpPr>
          <p:cNvPr id="564" name="Google Shape;564;p31"/>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Na página login, o utilizador pode iniciar sessão com a sua conta de “Manganimous” ao introduzir o email e password, fazer login com Facebook, Twitter, Google ou Apple por serem os mais usados a nível mundial, segundo este </a:t>
            </a:r>
            <a:r>
              <a:rPr lang="en" sz="1300">
                <a:uFill>
                  <a:noFill/>
                </a:uFill>
                <a:latin typeface="Arial"/>
                <a:ea typeface="Arial"/>
                <a:cs typeface="Arial"/>
                <a:sym typeface="Arial"/>
                <a:hlinkClick r:id="rId3"/>
              </a:rPr>
              <a:t>site</a:t>
            </a:r>
            <a:r>
              <a:rPr lang="en" sz="1300">
                <a:latin typeface="Arial"/>
                <a:ea typeface="Arial"/>
                <a:cs typeface="Arial"/>
                <a:sym typeface="Arial"/>
              </a:rPr>
              <a:t> e oferecerem APIs de confiança e fácil de implementar. Se o utilizador preferir, pode criar uma conta “Manganimous”. Na versão para a web, o fundo é uma combinação de várias capas de mangás, enquanto que na versão móvel, o fundo é uma cor sólida. A diferença é devido ao pouco espaço livre para colocar um fundo no aplicativo móvel.</a:t>
            </a:r>
            <a:endParaRPr sz="1300">
              <a:latin typeface="Arial"/>
              <a:ea typeface="Arial"/>
              <a:cs typeface="Arial"/>
              <a:sym typeface="Arial"/>
            </a:endParaRPr>
          </a:p>
        </p:txBody>
      </p:sp>
      <p:grpSp>
        <p:nvGrpSpPr>
          <p:cNvPr id="565" name="Google Shape;565;p31"/>
          <p:cNvGrpSpPr/>
          <p:nvPr/>
        </p:nvGrpSpPr>
        <p:grpSpPr>
          <a:xfrm rot="5400000">
            <a:off x="-283562" y="1855039"/>
            <a:ext cx="1248900" cy="289350"/>
            <a:chOff x="6967625" y="394825"/>
            <a:chExt cx="1248900" cy="289350"/>
          </a:xfrm>
        </p:grpSpPr>
        <p:sp>
          <p:nvSpPr>
            <p:cNvPr id="566" name="Google Shape;566;p31"/>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1"/>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1"/>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1"/>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1"/>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1"/>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1"/>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1"/>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1"/>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1"/>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1"/>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1"/>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1"/>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1"/>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80" name="Google Shape;580;p31"/>
          <p:cNvPicPr preferRelativeResize="0"/>
          <p:nvPr/>
        </p:nvPicPr>
        <p:blipFill>
          <a:blip r:embed="rId4">
            <a:alphaModFix/>
          </a:blip>
          <a:stretch>
            <a:fillRect/>
          </a:stretch>
        </p:blipFill>
        <p:spPr>
          <a:xfrm>
            <a:off x="7053889" y="617474"/>
            <a:ext cx="2050025" cy="4414613"/>
          </a:xfrm>
          <a:prstGeom prst="rect">
            <a:avLst/>
          </a:prstGeom>
          <a:noFill/>
          <a:ln>
            <a:noFill/>
          </a:ln>
        </p:spPr>
      </p:pic>
      <p:pic>
        <p:nvPicPr>
          <p:cNvPr id="581" name="Google Shape;581;p31"/>
          <p:cNvPicPr preferRelativeResize="0"/>
          <p:nvPr/>
        </p:nvPicPr>
        <p:blipFill rotWithShape="1">
          <a:blip r:embed="rId5">
            <a:alphaModFix/>
          </a:blip>
          <a:srcRect b="26095"/>
          <a:stretch/>
        </p:blipFill>
        <p:spPr>
          <a:xfrm>
            <a:off x="2251938" y="2304750"/>
            <a:ext cx="4738075" cy="2727325"/>
          </a:xfrm>
          <a:prstGeom prst="rect">
            <a:avLst/>
          </a:prstGeom>
          <a:noFill/>
          <a:ln>
            <a:noFill/>
          </a:ln>
        </p:spPr>
      </p:pic>
      <p:sp>
        <p:nvSpPr>
          <p:cNvPr id="582" name="Google Shape;582;p31"/>
          <p:cNvSpPr txBox="1"/>
          <p:nvPr/>
        </p:nvSpPr>
        <p:spPr>
          <a:xfrm>
            <a:off x="7026963" y="176800"/>
            <a:ext cx="2103900" cy="53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de login no dispositivo móvel</a:t>
            </a:r>
            <a:endParaRPr>
              <a:solidFill>
                <a:schemeClr val="dk1"/>
              </a:solidFill>
              <a:latin typeface="Roboto"/>
              <a:ea typeface="Roboto"/>
              <a:cs typeface="Roboto"/>
              <a:sym typeface="Roboto"/>
            </a:endParaRPr>
          </a:p>
        </p:txBody>
      </p:sp>
      <p:sp>
        <p:nvSpPr>
          <p:cNvPr id="583" name="Google Shape;583;p31"/>
          <p:cNvSpPr txBox="1"/>
          <p:nvPr/>
        </p:nvSpPr>
        <p:spPr>
          <a:xfrm>
            <a:off x="165450" y="4495075"/>
            <a:ext cx="2086500" cy="53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de login no dispositivo fixo</a:t>
            </a:r>
            <a:endParaRPr>
              <a:solidFill>
                <a:schemeClr val="dk1"/>
              </a:solidFill>
              <a:latin typeface="Roboto"/>
              <a:ea typeface="Roboto"/>
              <a:cs typeface="Roboto"/>
              <a:sym typeface="Roboto"/>
            </a:endParaRPr>
          </a:p>
        </p:txBody>
      </p:sp>
      <p:sp>
        <p:nvSpPr>
          <p:cNvPr id="2" name="Retângulo 1">
            <a:extLst>
              <a:ext uri="{FF2B5EF4-FFF2-40B4-BE49-F238E27FC236}">
                <a16:creationId xmlns:a16="http://schemas.microsoft.com/office/drawing/2014/main" id="{154DB517-D3BF-AB6A-0DCA-B8A179518773}"/>
              </a:ext>
            </a:extLst>
          </p:cNvPr>
          <p:cNvSpPr/>
          <p:nvPr/>
        </p:nvSpPr>
        <p:spPr>
          <a:xfrm>
            <a:off x="4390678" y="3057783"/>
            <a:ext cx="1122420" cy="61316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3" name="Retângulo 2">
            <a:extLst>
              <a:ext uri="{FF2B5EF4-FFF2-40B4-BE49-F238E27FC236}">
                <a16:creationId xmlns:a16="http://schemas.microsoft.com/office/drawing/2014/main" id="{49A5A23B-B2F6-AD7D-5F75-11607DE9B25A}"/>
              </a:ext>
            </a:extLst>
          </p:cNvPr>
          <p:cNvSpPr/>
          <p:nvPr/>
        </p:nvSpPr>
        <p:spPr>
          <a:xfrm>
            <a:off x="7511189" y="2243164"/>
            <a:ext cx="1172273" cy="381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4" name="Retângulo 3">
            <a:extLst>
              <a:ext uri="{FF2B5EF4-FFF2-40B4-BE49-F238E27FC236}">
                <a16:creationId xmlns:a16="http://schemas.microsoft.com/office/drawing/2014/main" id="{A4EAAD9C-5B9D-B5BA-7712-0F95C4BD9E15}"/>
              </a:ext>
            </a:extLst>
          </p:cNvPr>
          <p:cNvSpPr/>
          <p:nvPr/>
        </p:nvSpPr>
        <p:spPr>
          <a:xfrm>
            <a:off x="7511189" y="2762791"/>
            <a:ext cx="1172273" cy="25889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5" name="Retângulo 4">
            <a:extLst>
              <a:ext uri="{FF2B5EF4-FFF2-40B4-BE49-F238E27FC236}">
                <a16:creationId xmlns:a16="http://schemas.microsoft.com/office/drawing/2014/main" id="{DAE650E3-D892-09DC-92FD-E2DFB63562D9}"/>
              </a:ext>
            </a:extLst>
          </p:cNvPr>
          <p:cNvSpPr/>
          <p:nvPr/>
        </p:nvSpPr>
        <p:spPr>
          <a:xfrm>
            <a:off x="4390679" y="3706512"/>
            <a:ext cx="1122420" cy="22731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6" name="Retângulo 5">
            <a:extLst>
              <a:ext uri="{FF2B5EF4-FFF2-40B4-BE49-F238E27FC236}">
                <a16:creationId xmlns:a16="http://schemas.microsoft.com/office/drawing/2014/main" id="{4C43639A-FD53-C3D6-B433-46854D1A417D}"/>
              </a:ext>
            </a:extLst>
          </p:cNvPr>
          <p:cNvSpPr/>
          <p:nvPr/>
        </p:nvSpPr>
        <p:spPr>
          <a:xfrm>
            <a:off x="7536115" y="3597617"/>
            <a:ext cx="1122420" cy="227313"/>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7" name="Retângulo 6">
            <a:extLst>
              <a:ext uri="{FF2B5EF4-FFF2-40B4-BE49-F238E27FC236}">
                <a16:creationId xmlns:a16="http://schemas.microsoft.com/office/drawing/2014/main" id="{7F46E638-175D-CEDF-091D-805E8CE9D3FC}"/>
              </a:ext>
            </a:extLst>
          </p:cNvPr>
          <p:cNvSpPr/>
          <p:nvPr/>
        </p:nvSpPr>
        <p:spPr>
          <a:xfrm>
            <a:off x="4390678" y="3939693"/>
            <a:ext cx="1122420" cy="192507"/>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cxnSp>
        <p:nvCxnSpPr>
          <p:cNvPr id="10" name="Conexão reta 9">
            <a:extLst>
              <a:ext uri="{FF2B5EF4-FFF2-40B4-BE49-F238E27FC236}">
                <a16:creationId xmlns:a16="http://schemas.microsoft.com/office/drawing/2014/main" id="{428BC275-F1F9-D80D-C050-E6A3FF48AB63}"/>
              </a:ext>
            </a:extLst>
          </p:cNvPr>
          <p:cNvCxnSpPr/>
          <p:nvPr/>
        </p:nvCxnSpPr>
        <p:spPr>
          <a:xfrm>
            <a:off x="8148638" y="2709863"/>
            <a:ext cx="534824" cy="0"/>
          </a:xfrm>
          <a:prstGeom prst="line">
            <a:avLst/>
          </a:prstGeom>
          <a:ln>
            <a:solidFill>
              <a:srgbClr val="92D050"/>
            </a:solidFill>
          </a:ln>
        </p:spPr>
        <p:style>
          <a:lnRef idx="1">
            <a:schemeClr val="dk1"/>
          </a:lnRef>
          <a:fillRef idx="0">
            <a:schemeClr val="dk1"/>
          </a:fillRef>
          <a:effectRef idx="0">
            <a:schemeClr val="dk1"/>
          </a:effectRef>
          <a:fontRef idx="minor">
            <a:schemeClr val="tx1"/>
          </a:fontRef>
        </p:style>
      </p:cxnSp>
      <p:sp>
        <p:nvSpPr>
          <p:cNvPr id="11" name="Retângulo 10">
            <a:extLst>
              <a:ext uri="{FF2B5EF4-FFF2-40B4-BE49-F238E27FC236}">
                <a16:creationId xmlns:a16="http://schemas.microsoft.com/office/drawing/2014/main" id="{F56738E7-B034-2F71-B2B2-E1A6F86C0E8C}"/>
              </a:ext>
            </a:extLst>
          </p:cNvPr>
          <p:cNvSpPr/>
          <p:nvPr/>
        </p:nvSpPr>
        <p:spPr>
          <a:xfrm>
            <a:off x="7536115" y="3358302"/>
            <a:ext cx="1128922" cy="22731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12" name="Retângulo 11">
            <a:extLst>
              <a:ext uri="{FF2B5EF4-FFF2-40B4-BE49-F238E27FC236}">
                <a16:creationId xmlns:a16="http://schemas.microsoft.com/office/drawing/2014/main" id="{21C56E0E-9131-E104-1DD4-3EDFC7650CDF}"/>
              </a:ext>
            </a:extLst>
          </p:cNvPr>
          <p:cNvSpPr/>
          <p:nvPr/>
        </p:nvSpPr>
        <p:spPr>
          <a:xfrm>
            <a:off x="3407027" y="4350302"/>
            <a:ext cx="1128922" cy="207412"/>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13" name="Fluxograma: Conexão 12">
            <a:extLst>
              <a:ext uri="{FF2B5EF4-FFF2-40B4-BE49-F238E27FC236}">
                <a16:creationId xmlns:a16="http://schemas.microsoft.com/office/drawing/2014/main" id="{91FFCFD0-AC4A-E57A-9129-BCF1FB97942E}"/>
              </a:ext>
            </a:extLst>
          </p:cNvPr>
          <p:cNvSpPr/>
          <p:nvPr/>
        </p:nvSpPr>
        <p:spPr>
          <a:xfrm>
            <a:off x="5573227" y="3262048"/>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14" name="Fluxograma: Conexão 13">
            <a:extLst>
              <a:ext uri="{FF2B5EF4-FFF2-40B4-BE49-F238E27FC236}">
                <a16:creationId xmlns:a16="http://schemas.microsoft.com/office/drawing/2014/main" id="{1E22D3FE-073F-1719-C9D0-8B2C7095AD23}"/>
              </a:ext>
            </a:extLst>
          </p:cNvPr>
          <p:cNvSpPr/>
          <p:nvPr/>
        </p:nvSpPr>
        <p:spPr>
          <a:xfrm>
            <a:off x="5571865" y="3706512"/>
            <a:ext cx="173072" cy="192507"/>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2</a:t>
            </a:r>
          </a:p>
        </p:txBody>
      </p:sp>
      <p:sp>
        <p:nvSpPr>
          <p:cNvPr id="16" name="Fluxograma: Conexão 15">
            <a:extLst>
              <a:ext uri="{FF2B5EF4-FFF2-40B4-BE49-F238E27FC236}">
                <a16:creationId xmlns:a16="http://schemas.microsoft.com/office/drawing/2014/main" id="{A6517F38-C100-354A-8622-10DA0FB6B114}"/>
              </a:ext>
            </a:extLst>
          </p:cNvPr>
          <p:cNvSpPr/>
          <p:nvPr/>
        </p:nvSpPr>
        <p:spPr>
          <a:xfrm>
            <a:off x="5568670" y="3958469"/>
            <a:ext cx="173072" cy="192507"/>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3</a:t>
            </a:r>
          </a:p>
        </p:txBody>
      </p:sp>
      <p:sp>
        <p:nvSpPr>
          <p:cNvPr id="17" name="Fluxograma: Conexão 16">
            <a:extLst>
              <a:ext uri="{FF2B5EF4-FFF2-40B4-BE49-F238E27FC236}">
                <a16:creationId xmlns:a16="http://schemas.microsoft.com/office/drawing/2014/main" id="{AF653AF0-7ACC-E41F-19DD-FE254A0787D1}"/>
              </a:ext>
            </a:extLst>
          </p:cNvPr>
          <p:cNvSpPr/>
          <p:nvPr/>
        </p:nvSpPr>
        <p:spPr>
          <a:xfrm>
            <a:off x="4572000" y="4357754"/>
            <a:ext cx="173072" cy="192507"/>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4</a:t>
            </a:r>
          </a:p>
        </p:txBody>
      </p:sp>
      <p:sp>
        <p:nvSpPr>
          <p:cNvPr id="18" name="Fluxograma: Conexão 17">
            <a:extLst>
              <a:ext uri="{FF2B5EF4-FFF2-40B4-BE49-F238E27FC236}">
                <a16:creationId xmlns:a16="http://schemas.microsoft.com/office/drawing/2014/main" id="{2F8FCB78-F7F6-B9DC-8E5D-F3C2DD31E009}"/>
              </a:ext>
            </a:extLst>
          </p:cNvPr>
          <p:cNvSpPr/>
          <p:nvPr/>
        </p:nvSpPr>
        <p:spPr>
          <a:xfrm>
            <a:off x="8747338" y="2331437"/>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19" name="Fluxograma: Conexão 18">
            <a:extLst>
              <a:ext uri="{FF2B5EF4-FFF2-40B4-BE49-F238E27FC236}">
                <a16:creationId xmlns:a16="http://schemas.microsoft.com/office/drawing/2014/main" id="{C9608BD4-2958-8E02-F76E-ECDCE3F687A2}"/>
              </a:ext>
            </a:extLst>
          </p:cNvPr>
          <p:cNvSpPr/>
          <p:nvPr/>
        </p:nvSpPr>
        <p:spPr>
          <a:xfrm>
            <a:off x="8764337" y="2584183"/>
            <a:ext cx="173072" cy="192507"/>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3</a:t>
            </a:r>
          </a:p>
        </p:txBody>
      </p:sp>
      <p:sp>
        <p:nvSpPr>
          <p:cNvPr id="20" name="Fluxograma: Conexão 19">
            <a:extLst>
              <a:ext uri="{FF2B5EF4-FFF2-40B4-BE49-F238E27FC236}">
                <a16:creationId xmlns:a16="http://schemas.microsoft.com/office/drawing/2014/main" id="{2D0159C5-2389-63CB-8C04-D02DF333EEDC}"/>
              </a:ext>
            </a:extLst>
          </p:cNvPr>
          <p:cNvSpPr/>
          <p:nvPr/>
        </p:nvSpPr>
        <p:spPr>
          <a:xfrm>
            <a:off x="8722411" y="3605958"/>
            <a:ext cx="173072" cy="192507"/>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2</a:t>
            </a:r>
          </a:p>
        </p:txBody>
      </p:sp>
      <p:sp>
        <p:nvSpPr>
          <p:cNvPr id="21" name="Fluxograma: Conexão 20">
            <a:extLst>
              <a:ext uri="{FF2B5EF4-FFF2-40B4-BE49-F238E27FC236}">
                <a16:creationId xmlns:a16="http://schemas.microsoft.com/office/drawing/2014/main" id="{433B2BC9-8211-9A8C-68D7-996DF2ABA80A}"/>
              </a:ext>
            </a:extLst>
          </p:cNvPr>
          <p:cNvSpPr/>
          <p:nvPr/>
        </p:nvSpPr>
        <p:spPr>
          <a:xfrm>
            <a:off x="8747338" y="3362882"/>
            <a:ext cx="173072" cy="192507"/>
          </a:xfrm>
          <a:prstGeom prst="flowChartConnector">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4</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32"/>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Registo de utilizador</a:t>
            </a:r>
            <a:endParaRPr/>
          </a:p>
        </p:txBody>
      </p:sp>
      <p:sp>
        <p:nvSpPr>
          <p:cNvPr id="589" name="Google Shape;589;p32"/>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Se o utilizador quiser criar uma conta “Manganimous”, será levado para esta página. Para criar uma conta de utilizador, terá de introduzir o nome, email (que deve ser único, pois é o que o identifica e é usado para o login) e tem de introduzir a password duas vezes para confirmar que ficou bem introduzida.</a:t>
            </a:r>
            <a:endParaRPr sz="1300">
              <a:latin typeface="Arial"/>
              <a:ea typeface="Arial"/>
              <a:cs typeface="Arial"/>
              <a:sym typeface="Arial"/>
            </a:endParaRPr>
          </a:p>
          <a:p>
            <a:pPr marL="0" marR="0" lvl="0" indent="0" algn="just" rtl="0">
              <a:lnSpc>
                <a:spcPct val="100000"/>
              </a:lnSpc>
              <a:spcBef>
                <a:spcPts val="0"/>
              </a:spcBef>
              <a:spcAft>
                <a:spcPts val="0"/>
              </a:spcAft>
              <a:buNone/>
            </a:pPr>
            <a:endParaRPr sz="1300">
              <a:latin typeface="Arial"/>
              <a:ea typeface="Arial"/>
              <a:cs typeface="Arial"/>
              <a:sym typeface="Arial"/>
            </a:endParaRPr>
          </a:p>
        </p:txBody>
      </p:sp>
      <p:grpSp>
        <p:nvGrpSpPr>
          <p:cNvPr id="590" name="Google Shape;590;p32"/>
          <p:cNvGrpSpPr/>
          <p:nvPr/>
        </p:nvGrpSpPr>
        <p:grpSpPr>
          <a:xfrm rot="5400000">
            <a:off x="-283562" y="1855039"/>
            <a:ext cx="1248900" cy="289350"/>
            <a:chOff x="6967625" y="394825"/>
            <a:chExt cx="1248900" cy="289350"/>
          </a:xfrm>
        </p:grpSpPr>
        <p:sp>
          <p:nvSpPr>
            <p:cNvPr id="591" name="Google Shape;591;p3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05" name="Google Shape;605;p32"/>
          <p:cNvPicPr preferRelativeResize="0"/>
          <p:nvPr/>
        </p:nvPicPr>
        <p:blipFill>
          <a:blip r:embed="rId3">
            <a:alphaModFix/>
          </a:blip>
          <a:stretch>
            <a:fillRect/>
          </a:stretch>
        </p:blipFill>
        <p:spPr>
          <a:xfrm>
            <a:off x="2276738" y="1752775"/>
            <a:ext cx="4190963" cy="3260700"/>
          </a:xfrm>
          <a:prstGeom prst="rect">
            <a:avLst/>
          </a:prstGeom>
          <a:noFill/>
          <a:ln>
            <a:noFill/>
          </a:ln>
        </p:spPr>
      </p:pic>
      <p:pic>
        <p:nvPicPr>
          <p:cNvPr id="606" name="Google Shape;606;p32"/>
          <p:cNvPicPr preferRelativeResize="0"/>
          <p:nvPr/>
        </p:nvPicPr>
        <p:blipFill>
          <a:blip r:embed="rId4">
            <a:alphaModFix/>
          </a:blip>
          <a:stretch>
            <a:fillRect/>
          </a:stretch>
        </p:blipFill>
        <p:spPr>
          <a:xfrm>
            <a:off x="7053900" y="618649"/>
            <a:ext cx="2066250" cy="4433499"/>
          </a:xfrm>
          <a:prstGeom prst="rect">
            <a:avLst/>
          </a:prstGeom>
          <a:noFill/>
          <a:ln>
            <a:noFill/>
          </a:ln>
        </p:spPr>
      </p:pic>
      <p:sp>
        <p:nvSpPr>
          <p:cNvPr id="607" name="Google Shape;607;p32"/>
          <p:cNvSpPr txBox="1"/>
          <p:nvPr/>
        </p:nvSpPr>
        <p:spPr>
          <a:xfrm>
            <a:off x="6846025" y="193075"/>
            <a:ext cx="2325000" cy="53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de registo de utilizador no dispositivo móvel</a:t>
            </a:r>
            <a:endParaRPr>
              <a:solidFill>
                <a:schemeClr val="dk1"/>
              </a:solidFill>
              <a:latin typeface="Roboto"/>
              <a:ea typeface="Roboto"/>
              <a:cs typeface="Roboto"/>
              <a:sym typeface="Roboto"/>
            </a:endParaRPr>
          </a:p>
        </p:txBody>
      </p:sp>
      <p:sp>
        <p:nvSpPr>
          <p:cNvPr id="608" name="Google Shape;608;p32"/>
          <p:cNvSpPr txBox="1"/>
          <p:nvPr/>
        </p:nvSpPr>
        <p:spPr>
          <a:xfrm>
            <a:off x="-48250" y="4476475"/>
            <a:ext cx="2325000" cy="537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de registo de utilizador no dispositivo fixo</a:t>
            </a:r>
            <a:endParaRPr sz="1065" b="1">
              <a:solidFill>
                <a:schemeClr val="dk1"/>
              </a:solidFill>
            </a:endParaRPr>
          </a:p>
        </p:txBody>
      </p:sp>
      <p:sp>
        <p:nvSpPr>
          <p:cNvPr id="2" name="Retângulo 1">
            <a:extLst>
              <a:ext uri="{FF2B5EF4-FFF2-40B4-BE49-F238E27FC236}">
                <a16:creationId xmlns:a16="http://schemas.microsoft.com/office/drawing/2014/main" id="{908E58B6-7217-BBEE-898C-1EFE6F79330B}"/>
              </a:ext>
            </a:extLst>
          </p:cNvPr>
          <p:cNvSpPr/>
          <p:nvPr/>
        </p:nvSpPr>
        <p:spPr>
          <a:xfrm>
            <a:off x="3633439" y="3119696"/>
            <a:ext cx="1310035" cy="61316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3" name="Retângulo 2">
            <a:extLst>
              <a:ext uri="{FF2B5EF4-FFF2-40B4-BE49-F238E27FC236}">
                <a16:creationId xmlns:a16="http://schemas.microsoft.com/office/drawing/2014/main" id="{7ECFF846-9A14-F091-DC9E-00FA8046D3A8}"/>
              </a:ext>
            </a:extLst>
          </p:cNvPr>
          <p:cNvSpPr/>
          <p:nvPr/>
        </p:nvSpPr>
        <p:spPr>
          <a:xfrm>
            <a:off x="7166246" y="1174581"/>
            <a:ext cx="1825354" cy="1616244"/>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4" name="Fluxograma: Conexão 3">
            <a:extLst>
              <a:ext uri="{FF2B5EF4-FFF2-40B4-BE49-F238E27FC236}">
                <a16:creationId xmlns:a16="http://schemas.microsoft.com/office/drawing/2014/main" id="{14CCBE0C-A95E-24DD-713E-10DD155EFB0C}"/>
              </a:ext>
            </a:extLst>
          </p:cNvPr>
          <p:cNvSpPr/>
          <p:nvPr/>
        </p:nvSpPr>
        <p:spPr>
          <a:xfrm>
            <a:off x="4990438" y="3383125"/>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5" name="Fluxograma: Conexão 4">
            <a:extLst>
              <a:ext uri="{FF2B5EF4-FFF2-40B4-BE49-F238E27FC236}">
                <a16:creationId xmlns:a16="http://schemas.microsoft.com/office/drawing/2014/main" id="{36CA2BA4-E35D-E720-352F-04F19536586E}"/>
              </a:ext>
            </a:extLst>
          </p:cNvPr>
          <p:cNvSpPr/>
          <p:nvPr/>
        </p:nvSpPr>
        <p:spPr>
          <a:xfrm>
            <a:off x="8538501" y="2303986"/>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33"/>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Password esquecida</a:t>
            </a:r>
            <a:endParaRPr/>
          </a:p>
        </p:txBody>
      </p:sp>
      <p:sp>
        <p:nvSpPr>
          <p:cNvPr id="614" name="Google Shape;614;p33"/>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Se o utilizador por acaso se esquecer da password só necessita de clicar em “</a:t>
            </a:r>
            <a:r>
              <a:rPr lang="en" sz="1300" i="1">
                <a:latin typeface="Arial"/>
                <a:ea typeface="Arial"/>
                <a:cs typeface="Arial"/>
                <a:sym typeface="Arial"/>
              </a:rPr>
              <a:t>Forgot Password</a:t>
            </a:r>
            <a:r>
              <a:rPr lang="en" sz="1300">
                <a:latin typeface="Arial"/>
                <a:ea typeface="Arial"/>
                <a:cs typeface="Arial"/>
                <a:sym typeface="Arial"/>
              </a:rPr>
              <a:t>” que irá ser redirecionado para uma nova página onde o usuário necessita de inserir o email da sua conta “Manganimous” para receber um url de mudança de password no mesmo.</a:t>
            </a:r>
            <a:endParaRPr sz="1300">
              <a:latin typeface="Arial"/>
              <a:ea typeface="Arial"/>
              <a:cs typeface="Arial"/>
              <a:sym typeface="Arial"/>
            </a:endParaRPr>
          </a:p>
        </p:txBody>
      </p:sp>
      <p:grpSp>
        <p:nvGrpSpPr>
          <p:cNvPr id="615" name="Google Shape;615;p33"/>
          <p:cNvGrpSpPr/>
          <p:nvPr/>
        </p:nvGrpSpPr>
        <p:grpSpPr>
          <a:xfrm rot="5400000">
            <a:off x="-283562" y="1855039"/>
            <a:ext cx="1248900" cy="289350"/>
            <a:chOff x="6967625" y="394825"/>
            <a:chExt cx="1248900" cy="289350"/>
          </a:xfrm>
        </p:grpSpPr>
        <p:sp>
          <p:nvSpPr>
            <p:cNvPr id="616" name="Google Shape;616;p3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30" name="Google Shape;630;p33"/>
          <p:cNvPicPr preferRelativeResize="0"/>
          <p:nvPr/>
        </p:nvPicPr>
        <p:blipFill rotWithShape="1">
          <a:blip r:embed="rId3">
            <a:alphaModFix/>
          </a:blip>
          <a:srcRect b="8792"/>
          <a:stretch/>
        </p:blipFill>
        <p:spPr>
          <a:xfrm>
            <a:off x="2202375" y="1735150"/>
            <a:ext cx="4689500" cy="3334325"/>
          </a:xfrm>
          <a:prstGeom prst="rect">
            <a:avLst/>
          </a:prstGeom>
          <a:noFill/>
          <a:ln>
            <a:noFill/>
          </a:ln>
        </p:spPr>
      </p:pic>
      <p:pic>
        <p:nvPicPr>
          <p:cNvPr id="631" name="Google Shape;631;p33"/>
          <p:cNvPicPr preferRelativeResize="0"/>
          <p:nvPr/>
        </p:nvPicPr>
        <p:blipFill>
          <a:blip r:embed="rId4">
            <a:alphaModFix/>
          </a:blip>
          <a:stretch>
            <a:fillRect/>
          </a:stretch>
        </p:blipFill>
        <p:spPr>
          <a:xfrm>
            <a:off x="7053900" y="754900"/>
            <a:ext cx="2035950" cy="4388599"/>
          </a:xfrm>
          <a:prstGeom prst="rect">
            <a:avLst/>
          </a:prstGeom>
          <a:noFill/>
          <a:ln>
            <a:noFill/>
          </a:ln>
        </p:spPr>
      </p:pic>
      <p:sp>
        <p:nvSpPr>
          <p:cNvPr id="632" name="Google Shape;632;p33"/>
          <p:cNvSpPr txBox="1"/>
          <p:nvPr/>
        </p:nvSpPr>
        <p:spPr>
          <a:xfrm>
            <a:off x="6909375" y="341375"/>
            <a:ext cx="2325000" cy="53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de password esquecida no dispositivo móvel</a:t>
            </a:r>
            <a:endParaRPr>
              <a:solidFill>
                <a:schemeClr val="dk1"/>
              </a:solidFill>
              <a:latin typeface="Roboto"/>
              <a:ea typeface="Roboto"/>
              <a:cs typeface="Roboto"/>
              <a:sym typeface="Roboto"/>
            </a:endParaRPr>
          </a:p>
        </p:txBody>
      </p:sp>
      <p:sp>
        <p:nvSpPr>
          <p:cNvPr id="633" name="Google Shape;633;p33"/>
          <p:cNvSpPr txBox="1"/>
          <p:nvPr/>
        </p:nvSpPr>
        <p:spPr>
          <a:xfrm>
            <a:off x="-58950" y="4532475"/>
            <a:ext cx="2325000" cy="537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de password esquecida no dispositivo fixo</a:t>
            </a:r>
            <a:endParaRPr sz="1065" b="1">
              <a:solidFill>
                <a:schemeClr val="dk1"/>
              </a:solidFill>
            </a:endParaRPr>
          </a:p>
        </p:txBody>
      </p:sp>
      <p:sp>
        <p:nvSpPr>
          <p:cNvPr id="2" name="Fluxograma: Conexão 1">
            <a:extLst>
              <a:ext uri="{FF2B5EF4-FFF2-40B4-BE49-F238E27FC236}">
                <a16:creationId xmlns:a16="http://schemas.microsoft.com/office/drawing/2014/main" id="{BB09D6CF-82B4-55D4-010A-36418F1CCD29}"/>
              </a:ext>
            </a:extLst>
          </p:cNvPr>
          <p:cNvSpPr/>
          <p:nvPr/>
        </p:nvSpPr>
        <p:spPr>
          <a:xfrm>
            <a:off x="5406540" y="3809735"/>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3" name="Fluxograma: Conexão 2">
            <a:extLst>
              <a:ext uri="{FF2B5EF4-FFF2-40B4-BE49-F238E27FC236}">
                <a16:creationId xmlns:a16="http://schemas.microsoft.com/office/drawing/2014/main" id="{19D6C595-78EF-8F68-AF17-819C852E9704}"/>
              </a:ext>
            </a:extLst>
          </p:cNvPr>
          <p:cNvSpPr/>
          <p:nvPr/>
        </p:nvSpPr>
        <p:spPr>
          <a:xfrm>
            <a:off x="8768864" y="2852945"/>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4" name="Retângulo 3">
            <a:extLst>
              <a:ext uri="{FF2B5EF4-FFF2-40B4-BE49-F238E27FC236}">
                <a16:creationId xmlns:a16="http://schemas.microsoft.com/office/drawing/2014/main" id="{12E4E1F7-7720-9252-FF78-68F0693BDA6E}"/>
              </a:ext>
            </a:extLst>
          </p:cNvPr>
          <p:cNvSpPr/>
          <p:nvPr/>
        </p:nvSpPr>
        <p:spPr>
          <a:xfrm>
            <a:off x="3476277" y="3695659"/>
            <a:ext cx="1785738" cy="45724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5" name="Retângulo 4">
            <a:extLst>
              <a:ext uri="{FF2B5EF4-FFF2-40B4-BE49-F238E27FC236}">
                <a16:creationId xmlns:a16="http://schemas.microsoft.com/office/drawing/2014/main" id="{C8CF0D00-16E2-C3F0-DDC0-FDF1B0A18761}"/>
              </a:ext>
            </a:extLst>
          </p:cNvPr>
          <p:cNvSpPr/>
          <p:nvPr/>
        </p:nvSpPr>
        <p:spPr>
          <a:xfrm>
            <a:off x="7457387" y="2720577"/>
            <a:ext cx="1220226" cy="457241"/>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34"/>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Página inicial</a:t>
            </a:r>
            <a:endParaRPr/>
          </a:p>
        </p:txBody>
      </p:sp>
      <p:sp>
        <p:nvSpPr>
          <p:cNvPr id="639" name="Google Shape;639;p34"/>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O utilizador pode chegar a esta página inicial se fizer login ou não na página web. Se o usuário iniciar a sessão, tem acesso à página “Minha biblioteca” e “Minha conta”. Caso não esteja logado, não aparece nenhuma destas páginas mencionadas em cima mas aparece um link para iniciar a sessão. Tanto na web como na aplicação móvel, aparece no topo da página os mangás da semana. Uma das diferenças visíveis entre a app e a web é que na aplicação móvel está apresentado alguns dos mangás que foram adicionados nos favoritos pelo usuário. Foi criada uma secção que mostra os mangás com mais rating no sistema, ou seja, com mais avaliações por parte dos utilizadores e os mangás recentemente atualizados.</a:t>
            </a:r>
            <a:endParaRPr sz="1300">
              <a:latin typeface="Arial"/>
              <a:ea typeface="Arial"/>
              <a:cs typeface="Arial"/>
              <a:sym typeface="Arial"/>
            </a:endParaRPr>
          </a:p>
        </p:txBody>
      </p:sp>
      <p:grpSp>
        <p:nvGrpSpPr>
          <p:cNvPr id="640" name="Google Shape;640;p34"/>
          <p:cNvGrpSpPr/>
          <p:nvPr/>
        </p:nvGrpSpPr>
        <p:grpSpPr>
          <a:xfrm rot="5400000">
            <a:off x="-283562" y="1855039"/>
            <a:ext cx="1248900" cy="289350"/>
            <a:chOff x="6967625" y="394825"/>
            <a:chExt cx="1248900" cy="289350"/>
          </a:xfrm>
        </p:grpSpPr>
        <p:sp>
          <p:nvSpPr>
            <p:cNvPr id="641" name="Google Shape;641;p34"/>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5" name="Google Shape;655;p34"/>
          <p:cNvGrpSpPr/>
          <p:nvPr/>
        </p:nvGrpSpPr>
        <p:grpSpPr>
          <a:xfrm rot="-3463717">
            <a:off x="7070440" y="-1454316"/>
            <a:ext cx="4430462" cy="4768116"/>
            <a:chOff x="269239" y="624399"/>
            <a:chExt cx="2386800" cy="2386800"/>
          </a:xfrm>
        </p:grpSpPr>
        <p:sp>
          <p:nvSpPr>
            <p:cNvPr id="656" name="Google Shape;656;p34"/>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4"/>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34"/>
          <p:cNvSpPr/>
          <p:nvPr/>
        </p:nvSpPr>
        <p:spPr>
          <a:xfrm>
            <a:off x="7850179" y="-394937"/>
            <a:ext cx="2871000" cy="26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59" name="Google Shape;659;p3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grpSp>
        <p:nvGrpSpPr>
          <p:cNvPr id="664" name="Google Shape;664;p35"/>
          <p:cNvGrpSpPr/>
          <p:nvPr/>
        </p:nvGrpSpPr>
        <p:grpSpPr>
          <a:xfrm rot="5400000">
            <a:off x="-283562" y="1855039"/>
            <a:ext cx="1248900" cy="289350"/>
            <a:chOff x="6967625" y="394825"/>
            <a:chExt cx="1248900" cy="289350"/>
          </a:xfrm>
        </p:grpSpPr>
        <p:sp>
          <p:nvSpPr>
            <p:cNvPr id="665" name="Google Shape;665;p3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79" name="Google Shape;679;p35"/>
          <p:cNvPicPr preferRelativeResize="0"/>
          <p:nvPr/>
        </p:nvPicPr>
        <p:blipFill>
          <a:blip r:embed="rId3">
            <a:alphaModFix/>
          </a:blip>
          <a:stretch>
            <a:fillRect/>
          </a:stretch>
        </p:blipFill>
        <p:spPr>
          <a:xfrm>
            <a:off x="6434800" y="207913"/>
            <a:ext cx="2166175" cy="4727701"/>
          </a:xfrm>
          <a:prstGeom prst="rect">
            <a:avLst/>
          </a:prstGeom>
          <a:noFill/>
          <a:ln>
            <a:noFill/>
          </a:ln>
        </p:spPr>
      </p:pic>
      <p:pic>
        <p:nvPicPr>
          <p:cNvPr id="680" name="Google Shape;680;p35"/>
          <p:cNvPicPr preferRelativeResize="0"/>
          <p:nvPr/>
        </p:nvPicPr>
        <p:blipFill>
          <a:blip r:embed="rId4">
            <a:alphaModFix/>
          </a:blip>
          <a:stretch>
            <a:fillRect/>
          </a:stretch>
        </p:blipFill>
        <p:spPr>
          <a:xfrm>
            <a:off x="717774" y="409113"/>
            <a:ext cx="5549751" cy="43252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36"/>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Página “Mangas”</a:t>
            </a:r>
            <a:endParaRPr/>
          </a:p>
        </p:txBody>
      </p:sp>
      <p:sp>
        <p:nvSpPr>
          <p:cNvPr id="686" name="Google Shape;686;p36"/>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Nesta página é apresentado todos os mangas de maneira geral ou organizados por gêneros. É possível filtrar os mangás pelos mangás mais relevantes, os mais antigos, etc. Os resultados aparecem em forma de grelha, com 4 mangas por linha, na página web, e 3 na aplicação móvel. A diferença na apresentação dos resultados entre as duas versões está relacionada com a resolução do ecrã dos dispositivos fixos e móveis. Além disso, a página web permite adicionar aos favoritos sem necessitar de entrar no mangá algo que não é possível na aplicação móvel devido à restrição de tamanho da tela e para prevenir a acumulação de bastante informação num só ecrã.</a:t>
            </a:r>
            <a:endParaRPr sz="1300">
              <a:latin typeface="Arial"/>
              <a:ea typeface="Arial"/>
              <a:cs typeface="Arial"/>
              <a:sym typeface="Arial"/>
            </a:endParaRPr>
          </a:p>
          <a:p>
            <a:pPr marL="0" marR="0" lvl="0" indent="0" algn="just" rtl="0">
              <a:lnSpc>
                <a:spcPct val="100000"/>
              </a:lnSpc>
              <a:spcBef>
                <a:spcPts val="0"/>
              </a:spcBef>
              <a:spcAft>
                <a:spcPts val="0"/>
              </a:spcAft>
              <a:buNone/>
            </a:pPr>
            <a:endParaRPr sz="1300">
              <a:latin typeface="Arial"/>
              <a:ea typeface="Arial"/>
              <a:cs typeface="Arial"/>
              <a:sym typeface="Arial"/>
            </a:endParaRPr>
          </a:p>
        </p:txBody>
      </p:sp>
      <p:grpSp>
        <p:nvGrpSpPr>
          <p:cNvPr id="687" name="Google Shape;687;p36"/>
          <p:cNvGrpSpPr/>
          <p:nvPr/>
        </p:nvGrpSpPr>
        <p:grpSpPr>
          <a:xfrm rot="5400000">
            <a:off x="-283562" y="1855039"/>
            <a:ext cx="1248900" cy="289350"/>
            <a:chOff x="6967625" y="394825"/>
            <a:chExt cx="1248900" cy="289350"/>
          </a:xfrm>
        </p:grpSpPr>
        <p:sp>
          <p:nvSpPr>
            <p:cNvPr id="688" name="Google Shape;688;p3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2" name="Google Shape;702;p36"/>
          <p:cNvGrpSpPr/>
          <p:nvPr/>
        </p:nvGrpSpPr>
        <p:grpSpPr>
          <a:xfrm rot="-3463717">
            <a:off x="7070440" y="-1454316"/>
            <a:ext cx="4430462" cy="4768116"/>
            <a:chOff x="269239" y="624399"/>
            <a:chExt cx="2386800" cy="2386800"/>
          </a:xfrm>
        </p:grpSpPr>
        <p:sp>
          <p:nvSpPr>
            <p:cNvPr id="703" name="Google Shape;703;p3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5" name="Google Shape;705;p36"/>
          <p:cNvSpPr/>
          <p:nvPr/>
        </p:nvSpPr>
        <p:spPr>
          <a:xfrm>
            <a:off x="7850179" y="-394937"/>
            <a:ext cx="2871000" cy="26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06" name="Google Shape;706;p3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10"/>
        <p:cNvGrpSpPr/>
        <p:nvPr/>
      </p:nvGrpSpPr>
      <p:grpSpPr>
        <a:xfrm>
          <a:off x="0" y="0"/>
          <a:ext cx="0" cy="0"/>
          <a:chOff x="0" y="0"/>
          <a:chExt cx="0" cy="0"/>
        </a:xfrm>
      </p:grpSpPr>
      <p:grpSp>
        <p:nvGrpSpPr>
          <p:cNvPr id="711" name="Google Shape;711;p37"/>
          <p:cNvGrpSpPr/>
          <p:nvPr/>
        </p:nvGrpSpPr>
        <p:grpSpPr>
          <a:xfrm rot="5400000">
            <a:off x="-283562" y="1855039"/>
            <a:ext cx="1248900" cy="289350"/>
            <a:chOff x="6967625" y="394825"/>
            <a:chExt cx="1248900" cy="289350"/>
          </a:xfrm>
        </p:grpSpPr>
        <p:sp>
          <p:nvSpPr>
            <p:cNvPr id="712" name="Google Shape;712;p37"/>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6" name="Google Shape;726;p37"/>
          <p:cNvSpPr txBox="1"/>
          <p:nvPr/>
        </p:nvSpPr>
        <p:spPr>
          <a:xfrm>
            <a:off x="6494475" y="4479275"/>
            <a:ext cx="2325000" cy="53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de Mangás no dispositivo móvel</a:t>
            </a:r>
            <a:endParaRPr>
              <a:solidFill>
                <a:schemeClr val="dk1"/>
              </a:solidFill>
              <a:latin typeface="Roboto"/>
              <a:ea typeface="Roboto"/>
              <a:cs typeface="Roboto"/>
              <a:sym typeface="Roboto"/>
            </a:endParaRPr>
          </a:p>
        </p:txBody>
      </p:sp>
      <p:sp>
        <p:nvSpPr>
          <p:cNvPr id="727" name="Google Shape;727;p37"/>
          <p:cNvSpPr txBox="1"/>
          <p:nvPr/>
        </p:nvSpPr>
        <p:spPr>
          <a:xfrm>
            <a:off x="816700" y="4479275"/>
            <a:ext cx="5279700" cy="348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de Mangás no dispositivo fixo</a:t>
            </a:r>
            <a:endParaRPr sz="1065" b="1">
              <a:solidFill>
                <a:schemeClr val="dk1"/>
              </a:solidFill>
            </a:endParaRPr>
          </a:p>
        </p:txBody>
      </p:sp>
      <p:pic>
        <p:nvPicPr>
          <p:cNvPr id="728" name="Google Shape;728;p37"/>
          <p:cNvPicPr preferRelativeResize="0"/>
          <p:nvPr/>
        </p:nvPicPr>
        <p:blipFill>
          <a:blip r:embed="rId3">
            <a:alphaModFix/>
          </a:blip>
          <a:stretch>
            <a:fillRect/>
          </a:stretch>
        </p:blipFill>
        <p:spPr>
          <a:xfrm>
            <a:off x="6580501" y="40550"/>
            <a:ext cx="2095402" cy="4530500"/>
          </a:xfrm>
          <a:prstGeom prst="rect">
            <a:avLst/>
          </a:prstGeom>
          <a:noFill/>
          <a:ln>
            <a:noFill/>
          </a:ln>
        </p:spPr>
      </p:pic>
      <p:pic>
        <p:nvPicPr>
          <p:cNvPr id="729" name="Google Shape;729;p37"/>
          <p:cNvPicPr preferRelativeResize="0"/>
          <p:nvPr/>
        </p:nvPicPr>
        <p:blipFill>
          <a:blip r:embed="rId4">
            <a:alphaModFix/>
          </a:blip>
          <a:stretch>
            <a:fillRect/>
          </a:stretch>
        </p:blipFill>
        <p:spPr>
          <a:xfrm>
            <a:off x="816700" y="40562"/>
            <a:ext cx="5279749" cy="4530476"/>
          </a:xfrm>
          <a:prstGeom prst="rect">
            <a:avLst/>
          </a:prstGeom>
          <a:noFill/>
          <a:ln>
            <a:noFill/>
          </a:ln>
        </p:spPr>
      </p:pic>
      <p:sp>
        <p:nvSpPr>
          <p:cNvPr id="3" name="Retângulo 2">
            <a:extLst>
              <a:ext uri="{FF2B5EF4-FFF2-40B4-BE49-F238E27FC236}">
                <a16:creationId xmlns:a16="http://schemas.microsoft.com/office/drawing/2014/main" id="{6C942B5F-7612-E23B-401E-378AB42EEB22}"/>
              </a:ext>
            </a:extLst>
          </p:cNvPr>
          <p:cNvSpPr/>
          <p:nvPr/>
        </p:nvSpPr>
        <p:spPr>
          <a:xfrm>
            <a:off x="6657975" y="421638"/>
            <a:ext cx="1962150" cy="1481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4" name="Fluxograma: Conexão 3">
            <a:extLst>
              <a:ext uri="{FF2B5EF4-FFF2-40B4-BE49-F238E27FC236}">
                <a16:creationId xmlns:a16="http://schemas.microsoft.com/office/drawing/2014/main" id="{C2D0A9B7-4846-DF6E-5DD2-9F476CF698E4}"/>
              </a:ext>
            </a:extLst>
          </p:cNvPr>
          <p:cNvSpPr/>
          <p:nvPr/>
        </p:nvSpPr>
        <p:spPr>
          <a:xfrm>
            <a:off x="5194133" y="1175334"/>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5" name="Fluxograma: Conexão 4">
            <a:extLst>
              <a:ext uri="{FF2B5EF4-FFF2-40B4-BE49-F238E27FC236}">
                <a16:creationId xmlns:a16="http://schemas.microsoft.com/office/drawing/2014/main" id="{F2473F1F-5C81-8A12-6B2D-F2D7A4BC447C}"/>
              </a:ext>
            </a:extLst>
          </p:cNvPr>
          <p:cNvSpPr/>
          <p:nvPr/>
        </p:nvSpPr>
        <p:spPr>
          <a:xfrm>
            <a:off x="7844813" y="602191"/>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cxnSp>
        <p:nvCxnSpPr>
          <p:cNvPr id="7" name="Conexão reta 6">
            <a:extLst>
              <a:ext uri="{FF2B5EF4-FFF2-40B4-BE49-F238E27FC236}">
                <a16:creationId xmlns:a16="http://schemas.microsoft.com/office/drawing/2014/main" id="{30636D25-4EAA-9364-BA3C-4561049F8E3A}"/>
              </a:ext>
            </a:extLst>
          </p:cNvPr>
          <p:cNvCxnSpPr/>
          <p:nvPr/>
        </p:nvCxnSpPr>
        <p:spPr>
          <a:xfrm>
            <a:off x="8049040" y="671513"/>
            <a:ext cx="50917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8" name="Conexão reta 7">
            <a:extLst>
              <a:ext uri="{FF2B5EF4-FFF2-40B4-BE49-F238E27FC236}">
                <a16:creationId xmlns:a16="http://schemas.microsoft.com/office/drawing/2014/main" id="{1C421E53-8877-E82E-6AAD-39D6CFF4744C}"/>
              </a:ext>
            </a:extLst>
          </p:cNvPr>
          <p:cNvCxnSpPr/>
          <p:nvPr/>
        </p:nvCxnSpPr>
        <p:spPr>
          <a:xfrm>
            <a:off x="5372515" y="1271588"/>
            <a:ext cx="509173"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Retângulo 8">
            <a:extLst>
              <a:ext uri="{FF2B5EF4-FFF2-40B4-BE49-F238E27FC236}">
                <a16:creationId xmlns:a16="http://schemas.microsoft.com/office/drawing/2014/main" id="{80A0B6D0-4F3F-1887-1A27-E0F785107173}"/>
              </a:ext>
            </a:extLst>
          </p:cNvPr>
          <p:cNvSpPr/>
          <p:nvPr/>
        </p:nvSpPr>
        <p:spPr>
          <a:xfrm>
            <a:off x="881063" y="904960"/>
            <a:ext cx="5091112" cy="14816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10" name="Fluxograma: Conexão 9">
            <a:extLst>
              <a:ext uri="{FF2B5EF4-FFF2-40B4-BE49-F238E27FC236}">
                <a16:creationId xmlns:a16="http://schemas.microsoft.com/office/drawing/2014/main" id="{65CDB638-C2FF-738B-E69D-5112214D946B}"/>
              </a:ext>
            </a:extLst>
          </p:cNvPr>
          <p:cNvSpPr/>
          <p:nvPr/>
        </p:nvSpPr>
        <p:spPr>
          <a:xfrm>
            <a:off x="6711338" y="602191"/>
            <a:ext cx="173073" cy="19250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2</a:t>
            </a:r>
          </a:p>
        </p:txBody>
      </p:sp>
      <p:sp>
        <p:nvSpPr>
          <p:cNvPr id="11" name="Fluxograma: Conexão 10">
            <a:extLst>
              <a:ext uri="{FF2B5EF4-FFF2-40B4-BE49-F238E27FC236}">
                <a16:creationId xmlns:a16="http://schemas.microsoft.com/office/drawing/2014/main" id="{6EFE9F95-C9EA-D787-AD95-12E29BACFE0C}"/>
              </a:ext>
            </a:extLst>
          </p:cNvPr>
          <p:cNvSpPr/>
          <p:nvPr/>
        </p:nvSpPr>
        <p:spPr>
          <a:xfrm>
            <a:off x="2539388" y="1164200"/>
            <a:ext cx="173073" cy="192507"/>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grpSp>
        <p:nvGrpSpPr>
          <p:cNvPr id="123" name="Google Shape;123;p20"/>
          <p:cNvGrpSpPr/>
          <p:nvPr/>
        </p:nvGrpSpPr>
        <p:grpSpPr>
          <a:xfrm>
            <a:off x="6408275" y="740326"/>
            <a:ext cx="2582400" cy="289350"/>
            <a:chOff x="6967625" y="394825"/>
            <a:chExt cx="2582400" cy="289350"/>
          </a:xfrm>
        </p:grpSpPr>
        <p:sp>
          <p:nvSpPr>
            <p:cNvPr id="124" name="Google Shape;124;p2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0"/>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0"/>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0"/>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0"/>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0"/>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0"/>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0"/>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0"/>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0"/>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0"/>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0"/>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 name="Google Shape;15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Conteúdos desta apresentação</a:t>
            </a:r>
            <a:endParaRPr/>
          </a:p>
        </p:txBody>
      </p:sp>
      <p:graphicFrame>
        <p:nvGraphicFramePr>
          <p:cNvPr id="153" name="Google Shape;153;p20"/>
          <p:cNvGraphicFramePr/>
          <p:nvPr/>
        </p:nvGraphicFramePr>
        <p:xfrm>
          <a:off x="1106075" y="1174100"/>
          <a:ext cx="6931850" cy="3657310"/>
        </p:xfrm>
        <a:graphic>
          <a:graphicData uri="http://schemas.openxmlformats.org/drawingml/2006/table">
            <a:tbl>
              <a:tblPr>
                <a:noFill/>
                <a:tableStyleId>{24CE1D30-37CF-4A43-A8F9-FE92F62B6C52}</a:tableStyleId>
              </a:tblPr>
              <a:tblGrid>
                <a:gridCol w="2357275">
                  <a:extLst>
                    <a:ext uri="{9D8B030D-6E8A-4147-A177-3AD203B41FA5}">
                      <a16:colId xmlns:a16="http://schemas.microsoft.com/office/drawing/2014/main" val="20000"/>
                    </a:ext>
                  </a:extLst>
                </a:gridCol>
                <a:gridCol w="4574575">
                  <a:extLst>
                    <a:ext uri="{9D8B030D-6E8A-4147-A177-3AD203B41FA5}">
                      <a16:colId xmlns:a16="http://schemas.microsoft.com/office/drawing/2014/main" val="20001"/>
                    </a:ext>
                  </a:extLst>
                </a:gridCol>
              </a:tblGrid>
              <a:tr h="365725">
                <a:tc>
                  <a:txBody>
                    <a:bodyPr/>
                    <a:lstStyle/>
                    <a:p>
                      <a:pPr marL="0" lvl="0" indent="0" algn="l" rtl="0">
                        <a:spcBef>
                          <a:spcPts val="0"/>
                        </a:spcBef>
                        <a:spcAft>
                          <a:spcPts val="0"/>
                        </a:spcAft>
                        <a:buNone/>
                      </a:pPr>
                      <a:r>
                        <a:rPr lang="en" sz="1200" b="1" u="sng">
                          <a:solidFill>
                            <a:schemeClr val="hlink"/>
                          </a:solidFill>
                          <a:hlinkClick r:id="rId3" action="ppaction://hlinksldjump"/>
                        </a:rPr>
                        <a:t>Sitemap</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b="1" u="sng">
                          <a:solidFill>
                            <a:schemeClr val="hlink"/>
                          </a:solidFill>
                          <a:hlinkClick r:id="rId4" action="ppaction://hlinksldjump"/>
                        </a:rPr>
                        <a:t>Página inicial</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48600">
                <a:tc>
                  <a:txBody>
                    <a:bodyPr/>
                    <a:lstStyle/>
                    <a:p>
                      <a:pPr marL="0" lvl="0" indent="0" algn="l" rtl="0">
                        <a:spcBef>
                          <a:spcPts val="0"/>
                        </a:spcBef>
                        <a:spcAft>
                          <a:spcPts val="0"/>
                        </a:spcAft>
                        <a:buNone/>
                      </a:pPr>
                      <a:r>
                        <a:rPr lang="en" sz="1200" b="1" u="sng">
                          <a:solidFill>
                            <a:schemeClr val="hlink"/>
                          </a:solidFill>
                          <a:hlinkClick r:id="rId5" action="ppaction://hlinksldjump"/>
                        </a:rPr>
                        <a:t>Sitemap da Página Web</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1600"/>
                        </a:spcAft>
                        <a:buNone/>
                      </a:pPr>
                      <a:r>
                        <a:rPr lang="en" sz="1200" b="1" u="sng">
                          <a:solidFill>
                            <a:schemeClr val="hlink"/>
                          </a:solidFill>
                          <a:hlinkClick r:id="rId6" action="ppaction://hlinksldjump"/>
                        </a:rPr>
                        <a:t>Página Mangás</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48600">
                <a:tc>
                  <a:txBody>
                    <a:bodyPr/>
                    <a:lstStyle/>
                    <a:p>
                      <a:pPr marL="0" lvl="0" indent="0" algn="l" rtl="0">
                        <a:spcBef>
                          <a:spcPts val="0"/>
                        </a:spcBef>
                        <a:spcAft>
                          <a:spcPts val="0"/>
                        </a:spcAft>
                        <a:buNone/>
                      </a:pPr>
                      <a:r>
                        <a:rPr lang="en" sz="1200" b="1" u="sng" dirty="0">
                          <a:solidFill>
                            <a:schemeClr val="hlink"/>
                          </a:solidFill>
                          <a:hlinkClick r:id="rId7" action="ppaction://hlinksldjump"/>
                        </a:rPr>
                        <a:t>Sitemap da Aplicação móvel</a:t>
                      </a:r>
                      <a:endParaRPr sz="1200" b="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b="1" u="sng">
                          <a:solidFill>
                            <a:schemeClr val="hlink"/>
                          </a:solidFill>
                          <a:hlinkClick r:id="rId8" action="ppaction://hlinksldjump"/>
                        </a:rPr>
                        <a:t>Página Popular</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65725">
                <a:tc>
                  <a:txBody>
                    <a:bodyPr/>
                    <a:lstStyle/>
                    <a:p>
                      <a:pPr marL="0" lvl="0" indent="0" algn="l" rtl="0">
                        <a:spcBef>
                          <a:spcPts val="0"/>
                        </a:spcBef>
                        <a:spcAft>
                          <a:spcPts val="0"/>
                        </a:spcAft>
                        <a:buNone/>
                      </a:pPr>
                      <a:r>
                        <a:rPr lang="en" sz="1200" b="1" u="sng">
                          <a:solidFill>
                            <a:schemeClr val="hlink"/>
                          </a:solidFill>
                          <a:hlinkClick r:id="rId9" action="ppaction://hlinksldjump"/>
                        </a:rPr>
                        <a:t>Wireframe</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b="1" u="sng">
                          <a:solidFill>
                            <a:schemeClr val="hlink"/>
                          </a:solidFill>
                          <a:hlinkClick r:id="rId10" action="ppaction://hlinksldjump"/>
                        </a:rPr>
                        <a:t>Página Detalhes de Manga</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65725">
                <a:tc>
                  <a:txBody>
                    <a:bodyPr/>
                    <a:lstStyle/>
                    <a:p>
                      <a:pPr marL="0" lvl="0" indent="0" algn="l" rtl="0">
                        <a:spcBef>
                          <a:spcPts val="0"/>
                        </a:spcBef>
                        <a:spcAft>
                          <a:spcPts val="0"/>
                        </a:spcAft>
                        <a:buNone/>
                      </a:pPr>
                      <a:r>
                        <a:rPr lang="en" sz="1200" b="1" u="sng">
                          <a:solidFill>
                            <a:schemeClr val="hlink"/>
                          </a:solidFill>
                          <a:hlinkClick r:id="rId11" action="ppaction://hlinksldjump"/>
                        </a:rPr>
                        <a:t>Menu</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 sz="1200" b="1" u="sng">
                          <a:solidFill>
                            <a:schemeClr val="hlink"/>
                          </a:solidFill>
                          <a:hlinkClick r:id="rId12" action="ppaction://hlinksldjump"/>
                        </a:rPr>
                        <a:t>Página Minha Biblioteca</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65725">
                <a:tc>
                  <a:txBody>
                    <a:bodyPr/>
                    <a:lstStyle/>
                    <a:p>
                      <a:pPr marL="0" lvl="0" indent="0" algn="l" rtl="0">
                        <a:spcBef>
                          <a:spcPts val="0"/>
                        </a:spcBef>
                        <a:spcAft>
                          <a:spcPts val="0"/>
                        </a:spcAft>
                        <a:buNone/>
                      </a:pPr>
                      <a:r>
                        <a:rPr lang="en" sz="1200" b="1" u="sng">
                          <a:solidFill>
                            <a:schemeClr val="hlink"/>
                          </a:solidFill>
                          <a:hlinkClick r:id="rId13" action="ppaction://hlinksldjump"/>
                        </a:rPr>
                        <a:t>Início</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b="1" u="sng">
                          <a:solidFill>
                            <a:schemeClr val="hlink"/>
                          </a:solidFill>
                          <a:hlinkClick r:id="rId14" action="ppaction://hlinksldjump"/>
                        </a:rPr>
                        <a:t>Página Visualizador de Mangás</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65725">
                <a:tc>
                  <a:txBody>
                    <a:bodyPr/>
                    <a:lstStyle/>
                    <a:p>
                      <a:pPr marL="0" lvl="0" indent="0" algn="l" rtl="0">
                        <a:spcBef>
                          <a:spcPts val="0"/>
                        </a:spcBef>
                        <a:spcAft>
                          <a:spcPts val="0"/>
                        </a:spcAft>
                        <a:buNone/>
                      </a:pPr>
                      <a:r>
                        <a:rPr lang="en" sz="1200" b="1" u="sng">
                          <a:solidFill>
                            <a:schemeClr val="hlink"/>
                          </a:solidFill>
                          <a:hlinkClick r:id="rId15" action="ppaction://hlinksldjump"/>
                        </a:rPr>
                        <a:t>Login</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b="1" u="sng">
                          <a:solidFill>
                            <a:schemeClr val="hlink"/>
                          </a:solidFill>
                          <a:hlinkClick r:id="rId16" action="ppaction://hlinksldjump"/>
                        </a:rPr>
                        <a:t>Definições</a:t>
                      </a:r>
                      <a:endParaRPr sz="1200" b="1" u="sng">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365725">
                <a:tc>
                  <a:txBody>
                    <a:bodyPr/>
                    <a:lstStyle/>
                    <a:p>
                      <a:pPr marL="0" lvl="0" indent="0" algn="l" rtl="0">
                        <a:spcBef>
                          <a:spcPts val="0"/>
                        </a:spcBef>
                        <a:spcAft>
                          <a:spcPts val="0"/>
                        </a:spcAft>
                        <a:buNone/>
                      </a:pPr>
                      <a:r>
                        <a:rPr lang="en" sz="1200" b="1" u="sng">
                          <a:solidFill>
                            <a:schemeClr val="hlink"/>
                          </a:solidFill>
                          <a:hlinkClick r:id="rId17" action="ppaction://hlinksldjump"/>
                        </a:rPr>
                        <a:t>Registo de utilizador</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b="1" u="sng">
                          <a:solidFill>
                            <a:schemeClr val="hlink"/>
                          </a:solidFill>
                          <a:hlinkClick r:id="rId18" action="ppaction://hlinksldjump"/>
                        </a:rPr>
                        <a:t>Potencialidades</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365725">
                <a:tc>
                  <a:txBody>
                    <a:bodyPr/>
                    <a:lstStyle/>
                    <a:p>
                      <a:pPr marL="0" lvl="0" indent="0" algn="l" rtl="0">
                        <a:spcBef>
                          <a:spcPts val="0"/>
                        </a:spcBef>
                        <a:spcAft>
                          <a:spcPts val="0"/>
                        </a:spcAft>
                        <a:buNone/>
                      </a:pPr>
                      <a:r>
                        <a:rPr lang="en" sz="1200" b="1" u="sng">
                          <a:solidFill>
                            <a:schemeClr val="hlink"/>
                          </a:solidFill>
                          <a:hlinkClick r:id="rId19" action="ppaction://hlinksldjump"/>
                        </a:rPr>
                        <a:t>Password esquecida</a:t>
                      </a:r>
                      <a:endParaRPr sz="1200" b="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1600"/>
                        </a:spcAft>
                        <a:buNone/>
                      </a:pPr>
                      <a:r>
                        <a:rPr lang="en" sz="1200" b="1" u="sng" dirty="0">
                          <a:solidFill>
                            <a:schemeClr val="hlink"/>
                          </a:solidFill>
                          <a:hlinkClick r:id="rId20" action="ppaction://hlinksldjump"/>
                        </a:rPr>
                        <a:t>Conclusão</a:t>
                      </a:r>
                      <a:endParaRPr sz="1200" b="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cxnSp>
        <p:nvCxnSpPr>
          <p:cNvPr id="154" name="Google Shape;154;p20"/>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cxnSp>
        <p:nvCxnSpPr>
          <p:cNvPr id="155" name="Google Shape;155;p20"/>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156" name="Google Shape;156;p20"/>
          <p:cNvSpPr/>
          <p:nvPr/>
        </p:nvSpPr>
        <p:spPr>
          <a:xfrm>
            <a:off x="-364605" y="3797692"/>
            <a:ext cx="990300" cy="99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sp>
        <p:nvSpPr>
          <p:cNvPr id="734" name="Google Shape;734;p38"/>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Página “Popular”</a:t>
            </a:r>
            <a:endParaRPr/>
          </a:p>
        </p:txBody>
      </p:sp>
      <p:sp>
        <p:nvSpPr>
          <p:cNvPr id="735" name="Google Shape;735;p38"/>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Nesta página são destacados os mangás melhor avaliados de forma geral e categorizados por gênero. Aqui em ambas aplicações é permitido adicionar qualquer mangá à sua biblioteca (clicando no coração). Destaca-se a diferença mais relevante desta página que será a disposição do conteúdo na página web. O mangá melhor avaliado recebe um destaque na página exibindo uma pequena introdução sobre o mesmo, enquanto, na aplicação móvel o design é considerado mais simples e com poucos pormenores.</a:t>
            </a:r>
            <a:endParaRPr sz="1300">
              <a:latin typeface="Arial"/>
              <a:ea typeface="Arial"/>
              <a:cs typeface="Arial"/>
              <a:sym typeface="Arial"/>
            </a:endParaRPr>
          </a:p>
        </p:txBody>
      </p:sp>
      <p:grpSp>
        <p:nvGrpSpPr>
          <p:cNvPr id="736" name="Google Shape;736;p38"/>
          <p:cNvGrpSpPr/>
          <p:nvPr/>
        </p:nvGrpSpPr>
        <p:grpSpPr>
          <a:xfrm rot="5400000">
            <a:off x="-283562" y="1855039"/>
            <a:ext cx="1248900" cy="289350"/>
            <a:chOff x="6967625" y="394825"/>
            <a:chExt cx="1248900" cy="289350"/>
          </a:xfrm>
        </p:grpSpPr>
        <p:sp>
          <p:nvSpPr>
            <p:cNvPr id="737" name="Google Shape;737;p38"/>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38"/>
          <p:cNvGrpSpPr/>
          <p:nvPr/>
        </p:nvGrpSpPr>
        <p:grpSpPr>
          <a:xfrm rot="-3463717">
            <a:off x="7070440" y="-1454316"/>
            <a:ext cx="4430462" cy="4768116"/>
            <a:chOff x="269239" y="624399"/>
            <a:chExt cx="2386800" cy="2386800"/>
          </a:xfrm>
        </p:grpSpPr>
        <p:sp>
          <p:nvSpPr>
            <p:cNvPr id="752" name="Google Shape;752;p38"/>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38"/>
          <p:cNvSpPr/>
          <p:nvPr/>
        </p:nvSpPr>
        <p:spPr>
          <a:xfrm>
            <a:off x="7850179" y="-394937"/>
            <a:ext cx="2871000" cy="26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5" name="Google Shape;755;p38"/>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grpSp>
        <p:nvGrpSpPr>
          <p:cNvPr id="760" name="Google Shape;760;p39"/>
          <p:cNvGrpSpPr/>
          <p:nvPr/>
        </p:nvGrpSpPr>
        <p:grpSpPr>
          <a:xfrm rot="5400000">
            <a:off x="-283562" y="1855039"/>
            <a:ext cx="1248900" cy="289350"/>
            <a:chOff x="6967625" y="394825"/>
            <a:chExt cx="1248900" cy="289350"/>
          </a:xfrm>
        </p:grpSpPr>
        <p:sp>
          <p:nvSpPr>
            <p:cNvPr id="761" name="Google Shape;761;p3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39"/>
          <p:cNvSpPr txBox="1"/>
          <p:nvPr/>
        </p:nvSpPr>
        <p:spPr>
          <a:xfrm>
            <a:off x="6494475" y="4479275"/>
            <a:ext cx="2325000" cy="537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de Popular no dispositivo móvel</a:t>
            </a:r>
            <a:endParaRPr>
              <a:solidFill>
                <a:schemeClr val="dk1"/>
              </a:solidFill>
              <a:latin typeface="Roboto"/>
              <a:ea typeface="Roboto"/>
              <a:cs typeface="Roboto"/>
              <a:sym typeface="Roboto"/>
            </a:endParaRPr>
          </a:p>
        </p:txBody>
      </p:sp>
      <p:sp>
        <p:nvSpPr>
          <p:cNvPr id="776" name="Google Shape;776;p39"/>
          <p:cNvSpPr txBox="1"/>
          <p:nvPr/>
        </p:nvSpPr>
        <p:spPr>
          <a:xfrm>
            <a:off x="882613" y="4431400"/>
            <a:ext cx="5668800" cy="348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de Popular no dispositivo fixo</a:t>
            </a:r>
            <a:endParaRPr sz="1065" b="1">
              <a:solidFill>
                <a:schemeClr val="dk1"/>
              </a:solidFill>
            </a:endParaRPr>
          </a:p>
        </p:txBody>
      </p:sp>
      <p:pic>
        <p:nvPicPr>
          <p:cNvPr id="777" name="Google Shape;777;p39"/>
          <p:cNvPicPr preferRelativeResize="0"/>
          <p:nvPr/>
        </p:nvPicPr>
        <p:blipFill>
          <a:blip r:embed="rId3">
            <a:alphaModFix/>
          </a:blip>
          <a:stretch>
            <a:fillRect/>
          </a:stretch>
        </p:blipFill>
        <p:spPr>
          <a:xfrm>
            <a:off x="6607925" y="37225"/>
            <a:ext cx="2098100" cy="4541526"/>
          </a:xfrm>
          <a:prstGeom prst="rect">
            <a:avLst/>
          </a:prstGeom>
          <a:noFill/>
          <a:ln>
            <a:noFill/>
          </a:ln>
        </p:spPr>
      </p:pic>
      <p:pic>
        <p:nvPicPr>
          <p:cNvPr id="778" name="Google Shape;778;p39"/>
          <p:cNvPicPr preferRelativeResize="0"/>
          <p:nvPr/>
        </p:nvPicPr>
        <p:blipFill>
          <a:blip r:embed="rId4">
            <a:alphaModFix/>
          </a:blip>
          <a:stretch>
            <a:fillRect/>
          </a:stretch>
        </p:blipFill>
        <p:spPr>
          <a:xfrm>
            <a:off x="882651" y="94813"/>
            <a:ext cx="5668721" cy="4426351"/>
          </a:xfrm>
          <a:prstGeom prst="rect">
            <a:avLst/>
          </a:prstGeom>
          <a:noFill/>
          <a:ln>
            <a:noFill/>
          </a:ln>
        </p:spPr>
      </p:pic>
      <p:sp>
        <p:nvSpPr>
          <p:cNvPr id="2" name="Fluxograma: Conexão 1">
            <a:extLst>
              <a:ext uri="{FF2B5EF4-FFF2-40B4-BE49-F238E27FC236}">
                <a16:creationId xmlns:a16="http://schemas.microsoft.com/office/drawing/2014/main" id="{B33A7503-A782-F447-2A87-1F7ADFA09BAA}"/>
              </a:ext>
            </a:extLst>
          </p:cNvPr>
          <p:cNvSpPr/>
          <p:nvPr/>
        </p:nvSpPr>
        <p:spPr>
          <a:xfrm>
            <a:off x="6241438" y="2474960"/>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3" name="Fluxograma: Conexão 2">
            <a:extLst>
              <a:ext uri="{FF2B5EF4-FFF2-40B4-BE49-F238E27FC236}">
                <a16:creationId xmlns:a16="http://schemas.microsoft.com/office/drawing/2014/main" id="{6B5F1016-5EFB-94A3-5E79-4D84CCA95BD9}"/>
              </a:ext>
            </a:extLst>
          </p:cNvPr>
          <p:cNvSpPr/>
          <p:nvPr/>
        </p:nvSpPr>
        <p:spPr>
          <a:xfrm>
            <a:off x="8811297" y="2474960"/>
            <a:ext cx="173073" cy="192507"/>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4" name="Retângulo 3">
            <a:extLst>
              <a:ext uri="{FF2B5EF4-FFF2-40B4-BE49-F238E27FC236}">
                <a16:creationId xmlns:a16="http://schemas.microsoft.com/office/drawing/2014/main" id="{7365730A-1F48-4566-E276-B4C946F0FF8D}"/>
              </a:ext>
            </a:extLst>
          </p:cNvPr>
          <p:cNvSpPr/>
          <p:nvPr/>
        </p:nvSpPr>
        <p:spPr>
          <a:xfrm rot="5400000">
            <a:off x="4623354" y="2896975"/>
            <a:ext cx="2782120" cy="23937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5" name="Retângulo 4">
            <a:extLst>
              <a:ext uri="{FF2B5EF4-FFF2-40B4-BE49-F238E27FC236}">
                <a16:creationId xmlns:a16="http://schemas.microsoft.com/office/drawing/2014/main" id="{93301DC1-6887-1F53-EC9B-3092BAE5C798}"/>
              </a:ext>
            </a:extLst>
          </p:cNvPr>
          <p:cNvSpPr/>
          <p:nvPr/>
        </p:nvSpPr>
        <p:spPr>
          <a:xfrm rot="5400000">
            <a:off x="6964679" y="2235027"/>
            <a:ext cx="3109224" cy="23937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40"/>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Página “Detalhes do mangá”</a:t>
            </a:r>
            <a:endParaRPr/>
          </a:p>
        </p:txBody>
      </p:sp>
      <p:sp>
        <p:nvSpPr>
          <p:cNvPr id="784" name="Google Shape;784;p40"/>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O utilizador, na página web, ao clicar num mangá irá ser redirecionado para uma nova página que contém diversa informação sobre o mangá selecionado. No topo é visível algumas imagens do mangá e no centro o título, o género e por quem foi publicado. </a:t>
            </a:r>
            <a:endParaRPr sz="1300">
              <a:latin typeface="Arial"/>
              <a:ea typeface="Arial"/>
              <a:cs typeface="Arial"/>
              <a:sym typeface="Arial"/>
            </a:endParaRPr>
          </a:p>
          <a:p>
            <a:pPr marL="0" marR="0" lvl="0" indent="0" algn="just" rtl="0">
              <a:lnSpc>
                <a:spcPct val="100000"/>
              </a:lnSpc>
              <a:spcBef>
                <a:spcPts val="0"/>
              </a:spcBef>
              <a:spcAft>
                <a:spcPts val="0"/>
              </a:spcAft>
              <a:buNone/>
            </a:pPr>
            <a:r>
              <a:rPr lang="en" sz="1300">
                <a:latin typeface="Arial"/>
                <a:ea typeface="Arial"/>
                <a:cs typeface="Arial"/>
                <a:sym typeface="Arial"/>
              </a:rPr>
              <a:t>Após isso o ecrã é dividido em duas partes. Na parte mais à esquerda estão apresentados os capítulos mais recentes, com as suas devidas datas de lançamento e se já foi visualizado ou não. Existe a opção de apresentar os capítulos mais antigos também clicando no ícone. Na parte mais à direita exibe o total de visualizações, a quantidade de pessoas que adicionaram à biblioteca, a sua avaliação pelos usuários tanto da página web e aplicação móvel e o devido botão para avaliar. Claro que para avaliar é necessário conta como também adicionar qualquer tipo de manga à biblioteca. </a:t>
            </a:r>
            <a:endParaRPr sz="1300">
              <a:latin typeface="Arial"/>
              <a:ea typeface="Arial"/>
              <a:cs typeface="Arial"/>
              <a:sym typeface="Arial"/>
            </a:endParaRPr>
          </a:p>
          <a:p>
            <a:pPr marL="0" marR="0" lvl="0" indent="0" algn="just" rtl="0">
              <a:lnSpc>
                <a:spcPct val="100000"/>
              </a:lnSpc>
              <a:spcBef>
                <a:spcPts val="0"/>
              </a:spcBef>
              <a:spcAft>
                <a:spcPts val="0"/>
              </a:spcAft>
              <a:buNone/>
            </a:pPr>
            <a:r>
              <a:rPr lang="en" sz="1300">
                <a:latin typeface="Arial"/>
                <a:ea typeface="Arial"/>
                <a:cs typeface="Arial"/>
                <a:sym typeface="Arial"/>
              </a:rPr>
              <a:t>Por fim, apresenta também o dia que normalmente atualiza o mangá e uma breve introdução do mesmo. </a:t>
            </a:r>
            <a:endParaRPr sz="1300">
              <a:latin typeface="Arial"/>
              <a:ea typeface="Arial"/>
              <a:cs typeface="Arial"/>
              <a:sym typeface="Arial"/>
            </a:endParaRPr>
          </a:p>
          <a:p>
            <a:pPr marL="0" marR="0" lvl="0" indent="0" algn="just" rtl="0">
              <a:lnSpc>
                <a:spcPct val="100000"/>
              </a:lnSpc>
              <a:spcBef>
                <a:spcPts val="0"/>
              </a:spcBef>
              <a:spcAft>
                <a:spcPts val="0"/>
              </a:spcAft>
              <a:buNone/>
            </a:pPr>
            <a:endParaRPr sz="1300">
              <a:latin typeface="Arial"/>
              <a:ea typeface="Arial"/>
              <a:cs typeface="Arial"/>
              <a:sym typeface="Arial"/>
            </a:endParaRPr>
          </a:p>
          <a:p>
            <a:pPr marL="0" marR="0" lvl="0" indent="0" algn="just" rtl="0">
              <a:lnSpc>
                <a:spcPct val="100000"/>
              </a:lnSpc>
              <a:spcBef>
                <a:spcPts val="0"/>
              </a:spcBef>
              <a:spcAft>
                <a:spcPts val="0"/>
              </a:spcAft>
              <a:buNone/>
            </a:pPr>
            <a:endParaRPr sz="1300">
              <a:latin typeface="Arial"/>
              <a:ea typeface="Arial"/>
              <a:cs typeface="Arial"/>
              <a:sym typeface="Arial"/>
            </a:endParaRPr>
          </a:p>
        </p:txBody>
      </p:sp>
      <p:grpSp>
        <p:nvGrpSpPr>
          <p:cNvPr id="785" name="Google Shape;785;p40"/>
          <p:cNvGrpSpPr/>
          <p:nvPr/>
        </p:nvGrpSpPr>
        <p:grpSpPr>
          <a:xfrm rot="5400000">
            <a:off x="-283562" y="1855039"/>
            <a:ext cx="1248900" cy="289350"/>
            <a:chOff x="6967625" y="394825"/>
            <a:chExt cx="1248900" cy="289350"/>
          </a:xfrm>
        </p:grpSpPr>
        <p:sp>
          <p:nvSpPr>
            <p:cNvPr id="786" name="Google Shape;786;p40"/>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0" name="Google Shape;800;p40"/>
          <p:cNvGrpSpPr/>
          <p:nvPr/>
        </p:nvGrpSpPr>
        <p:grpSpPr>
          <a:xfrm rot="-3463717">
            <a:off x="7070440" y="-1454316"/>
            <a:ext cx="4430462" cy="4768116"/>
            <a:chOff x="269239" y="624399"/>
            <a:chExt cx="2386800" cy="2386800"/>
          </a:xfrm>
        </p:grpSpPr>
        <p:sp>
          <p:nvSpPr>
            <p:cNvPr id="801" name="Google Shape;801;p40"/>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40"/>
          <p:cNvSpPr/>
          <p:nvPr/>
        </p:nvSpPr>
        <p:spPr>
          <a:xfrm>
            <a:off x="7850179" y="-394937"/>
            <a:ext cx="2871000" cy="26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4" name="Google Shape;804;p40"/>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1"/>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Página “Detalhes do mangá”</a:t>
            </a:r>
            <a:endParaRPr/>
          </a:p>
        </p:txBody>
      </p:sp>
      <p:sp>
        <p:nvSpPr>
          <p:cNvPr id="810" name="Google Shape;810;p41"/>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Já na aplicação móvel é um pouco diferente devido à diferença de tamanhos de resolução, mas contém tudo o que página web exibe. Na app a introdução só exibe uma breve frase, caso o utilizador esteja interessado em ler só necessita de clicar apenas uma vez sobre ela que irá expandir a mesma e exibirá também o dia que normalmente também é atualizado.</a:t>
            </a:r>
            <a:endParaRPr sz="1300">
              <a:latin typeface="Arial"/>
              <a:ea typeface="Arial"/>
              <a:cs typeface="Arial"/>
              <a:sym typeface="Arial"/>
            </a:endParaRPr>
          </a:p>
          <a:p>
            <a:pPr marL="0" marR="0" lvl="0" indent="0" algn="just" rtl="0">
              <a:lnSpc>
                <a:spcPct val="100000"/>
              </a:lnSpc>
              <a:spcBef>
                <a:spcPts val="0"/>
              </a:spcBef>
              <a:spcAft>
                <a:spcPts val="0"/>
              </a:spcAft>
              <a:buNone/>
            </a:pPr>
            <a:r>
              <a:rPr lang="en" sz="1300">
                <a:latin typeface="Arial"/>
                <a:ea typeface="Arial"/>
                <a:cs typeface="Arial"/>
                <a:sym typeface="Arial"/>
              </a:rPr>
              <a:t>A aplicação móvel contém duas novas funcionalidades que a página web não contém. O método de partilhar o link do mangá através das redes sociais e a possível transferência de capítulos para o utilizador não necessita de estar constantemente com Wifi ligado ou até mesmo dados móveis evitando assim a possível perda a mais de dados móveis ou até mesmo de bateria.</a:t>
            </a:r>
            <a:endParaRPr sz="1300">
              <a:latin typeface="Arial"/>
              <a:ea typeface="Arial"/>
              <a:cs typeface="Arial"/>
              <a:sym typeface="Arial"/>
            </a:endParaRPr>
          </a:p>
          <a:p>
            <a:pPr marL="0" marR="0" lvl="0" indent="0" algn="just" rtl="0">
              <a:lnSpc>
                <a:spcPct val="100000"/>
              </a:lnSpc>
              <a:spcBef>
                <a:spcPts val="0"/>
              </a:spcBef>
              <a:spcAft>
                <a:spcPts val="0"/>
              </a:spcAft>
              <a:buNone/>
            </a:pPr>
            <a:endParaRPr sz="1300">
              <a:latin typeface="Arial"/>
              <a:ea typeface="Arial"/>
              <a:cs typeface="Arial"/>
              <a:sym typeface="Arial"/>
            </a:endParaRPr>
          </a:p>
        </p:txBody>
      </p:sp>
      <p:grpSp>
        <p:nvGrpSpPr>
          <p:cNvPr id="811" name="Google Shape;811;p41"/>
          <p:cNvGrpSpPr/>
          <p:nvPr/>
        </p:nvGrpSpPr>
        <p:grpSpPr>
          <a:xfrm rot="5400000">
            <a:off x="-283562" y="1855039"/>
            <a:ext cx="1248900" cy="289350"/>
            <a:chOff x="6967625" y="394825"/>
            <a:chExt cx="1248900" cy="289350"/>
          </a:xfrm>
        </p:grpSpPr>
        <p:sp>
          <p:nvSpPr>
            <p:cNvPr id="812" name="Google Shape;812;p41"/>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1"/>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1"/>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1"/>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1"/>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1"/>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1"/>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1"/>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1"/>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1"/>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1"/>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1"/>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1"/>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1"/>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6" name="Google Shape;826;p41"/>
          <p:cNvGrpSpPr/>
          <p:nvPr/>
        </p:nvGrpSpPr>
        <p:grpSpPr>
          <a:xfrm rot="-3463717">
            <a:off x="7070440" y="-1454316"/>
            <a:ext cx="4430462" cy="4768116"/>
            <a:chOff x="269239" y="624399"/>
            <a:chExt cx="2386800" cy="2386800"/>
          </a:xfrm>
        </p:grpSpPr>
        <p:sp>
          <p:nvSpPr>
            <p:cNvPr id="827" name="Google Shape;827;p41"/>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1"/>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29" name="Google Shape;829;p41"/>
          <p:cNvSpPr/>
          <p:nvPr/>
        </p:nvSpPr>
        <p:spPr>
          <a:xfrm>
            <a:off x="7850179" y="-394937"/>
            <a:ext cx="2871000" cy="26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30" name="Google Shape;830;p41"/>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42"/>
          <p:cNvSpPr txBox="1"/>
          <p:nvPr/>
        </p:nvSpPr>
        <p:spPr>
          <a:xfrm>
            <a:off x="5068725" y="4399500"/>
            <a:ext cx="3951000" cy="348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de Detalhes de manga no dispositivo móvel</a:t>
            </a:r>
            <a:endParaRPr>
              <a:solidFill>
                <a:schemeClr val="dk1"/>
              </a:solidFill>
              <a:latin typeface="Roboto"/>
              <a:ea typeface="Roboto"/>
              <a:cs typeface="Roboto"/>
              <a:sym typeface="Roboto"/>
            </a:endParaRPr>
          </a:p>
        </p:txBody>
      </p:sp>
      <p:sp>
        <p:nvSpPr>
          <p:cNvPr id="836" name="Google Shape;836;p42"/>
          <p:cNvSpPr txBox="1"/>
          <p:nvPr/>
        </p:nvSpPr>
        <p:spPr>
          <a:xfrm>
            <a:off x="514972" y="4399500"/>
            <a:ext cx="4524300" cy="348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de Detalhes de manga no dispositivo fixo</a:t>
            </a:r>
            <a:endParaRPr sz="1065" b="1">
              <a:solidFill>
                <a:schemeClr val="dk1"/>
              </a:solidFill>
            </a:endParaRPr>
          </a:p>
        </p:txBody>
      </p:sp>
      <p:pic>
        <p:nvPicPr>
          <p:cNvPr id="837" name="Google Shape;837;p42"/>
          <p:cNvPicPr preferRelativeResize="0"/>
          <p:nvPr/>
        </p:nvPicPr>
        <p:blipFill>
          <a:blip r:embed="rId3">
            <a:alphaModFix/>
          </a:blip>
          <a:stretch>
            <a:fillRect/>
          </a:stretch>
        </p:blipFill>
        <p:spPr>
          <a:xfrm>
            <a:off x="5068713" y="352675"/>
            <a:ext cx="1903852" cy="4126599"/>
          </a:xfrm>
          <a:prstGeom prst="rect">
            <a:avLst/>
          </a:prstGeom>
          <a:noFill/>
          <a:ln>
            <a:noFill/>
          </a:ln>
        </p:spPr>
      </p:pic>
      <p:pic>
        <p:nvPicPr>
          <p:cNvPr id="838" name="Google Shape;838;p42"/>
          <p:cNvPicPr preferRelativeResize="0"/>
          <p:nvPr/>
        </p:nvPicPr>
        <p:blipFill>
          <a:blip r:embed="rId4">
            <a:alphaModFix/>
          </a:blip>
          <a:stretch>
            <a:fillRect/>
          </a:stretch>
        </p:blipFill>
        <p:spPr>
          <a:xfrm>
            <a:off x="7124964" y="352675"/>
            <a:ext cx="1894722" cy="4126601"/>
          </a:xfrm>
          <a:prstGeom prst="rect">
            <a:avLst/>
          </a:prstGeom>
          <a:noFill/>
          <a:ln>
            <a:noFill/>
          </a:ln>
        </p:spPr>
      </p:pic>
      <p:pic>
        <p:nvPicPr>
          <p:cNvPr id="839" name="Google Shape;839;p42"/>
          <p:cNvPicPr preferRelativeResize="0"/>
          <p:nvPr/>
        </p:nvPicPr>
        <p:blipFill>
          <a:blip r:embed="rId5">
            <a:alphaModFix/>
          </a:blip>
          <a:stretch>
            <a:fillRect/>
          </a:stretch>
        </p:blipFill>
        <p:spPr>
          <a:xfrm>
            <a:off x="514974" y="952575"/>
            <a:ext cx="4524363" cy="3526698"/>
          </a:xfrm>
          <a:prstGeom prst="rect">
            <a:avLst/>
          </a:prstGeom>
          <a:noFill/>
          <a:ln>
            <a:noFill/>
          </a:ln>
        </p:spPr>
      </p:pic>
      <p:grpSp>
        <p:nvGrpSpPr>
          <p:cNvPr id="840" name="Google Shape;840;p42"/>
          <p:cNvGrpSpPr/>
          <p:nvPr/>
        </p:nvGrpSpPr>
        <p:grpSpPr>
          <a:xfrm rot="5400000">
            <a:off x="-283562" y="1855039"/>
            <a:ext cx="1248900" cy="289350"/>
            <a:chOff x="6967625" y="394825"/>
            <a:chExt cx="1248900" cy="289350"/>
          </a:xfrm>
        </p:grpSpPr>
        <p:sp>
          <p:nvSpPr>
            <p:cNvPr id="841" name="Google Shape;841;p4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tângulo 1">
            <a:extLst>
              <a:ext uri="{FF2B5EF4-FFF2-40B4-BE49-F238E27FC236}">
                <a16:creationId xmlns:a16="http://schemas.microsoft.com/office/drawing/2014/main" id="{783DD720-6CB3-9D65-A836-0CE2B2AB1F5C}"/>
              </a:ext>
            </a:extLst>
          </p:cNvPr>
          <p:cNvSpPr/>
          <p:nvPr/>
        </p:nvSpPr>
        <p:spPr>
          <a:xfrm>
            <a:off x="7417354" y="1671665"/>
            <a:ext cx="1396446" cy="7620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3" name="Retângulo 2">
            <a:extLst>
              <a:ext uri="{FF2B5EF4-FFF2-40B4-BE49-F238E27FC236}">
                <a16:creationId xmlns:a16="http://schemas.microsoft.com/office/drawing/2014/main" id="{241B88D2-96CB-F543-7703-62FA5E925ECF}"/>
              </a:ext>
            </a:extLst>
          </p:cNvPr>
          <p:cNvSpPr/>
          <p:nvPr/>
        </p:nvSpPr>
        <p:spPr>
          <a:xfrm>
            <a:off x="3719091" y="1698688"/>
            <a:ext cx="1197223" cy="677400"/>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4" name="Retângulo 3">
            <a:extLst>
              <a:ext uri="{FF2B5EF4-FFF2-40B4-BE49-F238E27FC236}">
                <a16:creationId xmlns:a16="http://schemas.microsoft.com/office/drawing/2014/main" id="{29E47D26-166B-FE72-7E8D-822F9428C27E}"/>
              </a:ext>
            </a:extLst>
          </p:cNvPr>
          <p:cNvSpPr/>
          <p:nvPr/>
        </p:nvSpPr>
        <p:spPr>
          <a:xfrm rot="5400000">
            <a:off x="2151157" y="3325908"/>
            <a:ext cx="1715036" cy="2056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5" name="Retângulo 4">
            <a:extLst>
              <a:ext uri="{FF2B5EF4-FFF2-40B4-BE49-F238E27FC236}">
                <a16:creationId xmlns:a16="http://schemas.microsoft.com/office/drawing/2014/main" id="{FBC7F905-9954-4C8F-832E-273746A0D35B}"/>
              </a:ext>
            </a:extLst>
          </p:cNvPr>
          <p:cNvSpPr/>
          <p:nvPr/>
        </p:nvSpPr>
        <p:spPr>
          <a:xfrm rot="5400000">
            <a:off x="5585495" y="2658149"/>
            <a:ext cx="1916357" cy="1333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6" name="Retângulo 5">
            <a:extLst>
              <a:ext uri="{FF2B5EF4-FFF2-40B4-BE49-F238E27FC236}">
                <a16:creationId xmlns:a16="http://schemas.microsoft.com/office/drawing/2014/main" id="{382C1FA1-C88F-44F6-6BAC-79C8B8480549}"/>
              </a:ext>
            </a:extLst>
          </p:cNvPr>
          <p:cNvSpPr/>
          <p:nvPr/>
        </p:nvSpPr>
        <p:spPr>
          <a:xfrm rot="5400000">
            <a:off x="5755113" y="2649249"/>
            <a:ext cx="1916357" cy="133350"/>
          </a:xfrm>
          <a:prstGeom prst="rect">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7" name="Retângulo 6">
            <a:extLst>
              <a:ext uri="{FF2B5EF4-FFF2-40B4-BE49-F238E27FC236}">
                <a16:creationId xmlns:a16="http://schemas.microsoft.com/office/drawing/2014/main" id="{C86AD719-537F-2EB5-48A9-DCC5CA999597}"/>
              </a:ext>
            </a:extLst>
          </p:cNvPr>
          <p:cNvSpPr/>
          <p:nvPr/>
        </p:nvSpPr>
        <p:spPr>
          <a:xfrm rot="5400000">
            <a:off x="378125" y="3051479"/>
            <a:ext cx="1831487" cy="76506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8" name="Retângulo 7">
            <a:extLst>
              <a:ext uri="{FF2B5EF4-FFF2-40B4-BE49-F238E27FC236}">
                <a16:creationId xmlns:a16="http://schemas.microsoft.com/office/drawing/2014/main" id="{E4B033C8-EB57-5346-5AFF-85CC1361D62A}"/>
              </a:ext>
            </a:extLst>
          </p:cNvPr>
          <p:cNvSpPr/>
          <p:nvPr/>
        </p:nvSpPr>
        <p:spPr>
          <a:xfrm rot="5400000">
            <a:off x="4613038" y="2339741"/>
            <a:ext cx="2063482" cy="800842"/>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9" name="Retângulo 8">
            <a:extLst>
              <a:ext uri="{FF2B5EF4-FFF2-40B4-BE49-F238E27FC236}">
                <a16:creationId xmlns:a16="http://schemas.microsoft.com/office/drawing/2014/main" id="{2B14419D-47B5-37AE-B73A-3F4F3EFC3155}"/>
              </a:ext>
            </a:extLst>
          </p:cNvPr>
          <p:cNvSpPr/>
          <p:nvPr/>
        </p:nvSpPr>
        <p:spPr>
          <a:xfrm>
            <a:off x="3443124" y="2518264"/>
            <a:ext cx="1473189" cy="151398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10" name="Retângulo 9">
            <a:extLst>
              <a:ext uri="{FF2B5EF4-FFF2-40B4-BE49-F238E27FC236}">
                <a16:creationId xmlns:a16="http://schemas.microsoft.com/office/drawing/2014/main" id="{CB537566-47D0-833F-BBF7-F8A34973247F}"/>
              </a:ext>
            </a:extLst>
          </p:cNvPr>
          <p:cNvSpPr/>
          <p:nvPr/>
        </p:nvSpPr>
        <p:spPr>
          <a:xfrm>
            <a:off x="7230892" y="1009652"/>
            <a:ext cx="1474958" cy="55611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noFill/>
            </a:endParaRPr>
          </a:p>
        </p:txBody>
      </p:sp>
      <p:sp>
        <p:nvSpPr>
          <p:cNvPr id="11" name="Fluxograma: Conexão 10">
            <a:extLst>
              <a:ext uri="{FF2B5EF4-FFF2-40B4-BE49-F238E27FC236}">
                <a16:creationId xmlns:a16="http://schemas.microsoft.com/office/drawing/2014/main" id="{EA8AE479-8806-1E1C-EEB5-81F283EE275D}"/>
              </a:ext>
            </a:extLst>
          </p:cNvPr>
          <p:cNvSpPr/>
          <p:nvPr/>
        </p:nvSpPr>
        <p:spPr>
          <a:xfrm>
            <a:off x="1794982" y="3223991"/>
            <a:ext cx="235521" cy="204740"/>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12" name="Fluxograma: Conexão 11">
            <a:extLst>
              <a:ext uri="{FF2B5EF4-FFF2-40B4-BE49-F238E27FC236}">
                <a16:creationId xmlns:a16="http://schemas.microsoft.com/office/drawing/2014/main" id="{76A35626-D11D-4404-9F9C-D135869E1E46}"/>
              </a:ext>
            </a:extLst>
          </p:cNvPr>
          <p:cNvSpPr/>
          <p:nvPr/>
        </p:nvSpPr>
        <p:spPr>
          <a:xfrm>
            <a:off x="3159551" y="4081510"/>
            <a:ext cx="235521" cy="20474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2</a:t>
            </a:r>
          </a:p>
        </p:txBody>
      </p:sp>
      <p:sp>
        <p:nvSpPr>
          <p:cNvPr id="13" name="Fluxograma: Conexão 12">
            <a:extLst>
              <a:ext uri="{FF2B5EF4-FFF2-40B4-BE49-F238E27FC236}">
                <a16:creationId xmlns:a16="http://schemas.microsoft.com/office/drawing/2014/main" id="{19D09D81-90E2-49BA-9DB0-958279DE5C92}"/>
              </a:ext>
            </a:extLst>
          </p:cNvPr>
          <p:cNvSpPr/>
          <p:nvPr/>
        </p:nvSpPr>
        <p:spPr>
          <a:xfrm>
            <a:off x="4572000" y="4088555"/>
            <a:ext cx="235521" cy="20474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3</a:t>
            </a:r>
          </a:p>
        </p:txBody>
      </p:sp>
      <p:sp>
        <p:nvSpPr>
          <p:cNvPr id="14" name="Fluxograma: Conexão 13">
            <a:extLst>
              <a:ext uri="{FF2B5EF4-FFF2-40B4-BE49-F238E27FC236}">
                <a16:creationId xmlns:a16="http://schemas.microsoft.com/office/drawing/2014/main" id="{EFCF081C-EFB2-01DD-7D0A-FC672114334B}"/>
              </a:ext>
            </a:extLst>
          </p:cNvPr>
          <p:cNvSpPr/>
          <p:nvPr/>
        </p:nvSpPr>
        <p:spPr>
          <a:xfrm>
            <a:off x="4581135" y="1463394"/>
            <a:ext cx="235521" cy="20474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4</a:t>
            </a:r>
          </a:p>
        </p:txBody>
      </p:sp>
      <p:sp>
        <p:nvSpPr>
          <p:cNvPr id="15" name="Fluxograma: Conexão 14">
            <a:extLst>
              <a:ext uri="{FF2B5EF4-FFF2-40B4-BE49-F238E27FC236}">
                <a16:creationId xmlns:a16="http://schemas.microsoft.com/office/drawing/2014/main" id="{27AC45D9-520A-3698-DFFB-6F34E10FD213}"/>
              </a:ext>
            </a:extLst>
          </p:cNvPr>
          <p:cNvSpPr/>
          <p:nvPr/>
        </p:nvSpPr>
        <p:spPr>
          <a:xfrm>
            <a:off x="8870669" y="1920828"/>
            <a:ext cx="235521" cy="20474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4</a:t>
            </a:r>
          </a:p>
        </p:txBody>
      </p:sp>
      <p:sp>
        <p:nvSpPr>
          <p:cNvPr id="16" name="Fluxograma: Conexão 15">
            <a:extLst>
              <a:ext uri="{FF2B5EF4-FFF2-40B4-BE49-F238E27FC236}">
                <a16:creationId xmlns:a16="http://schemas.microsoft.com/office/drawing/2014/main" id="{61C92DA3-975C-E6DD-57ED-12E8BDBC20C1}"/>
              </a:ext>
            </a:extLst>
          </p:cNvPr>
          <p:cNvSpPr/>
          <p:nvPr/>
        </p:nvSpPr>
        <p:spPr>
          <a:xfrm>
            <a:off x="8798636" y="1170524"/>
            <a:ext cx="235521" cy="20474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3</a:t>
            </a:r>
          </a:p>
        </p:txBody>
      </p:sp>
      <p:sp>
        <p:nvSpPr>
          <p:cNvPr id="17" name="Fluxograma: Conexão 16">
            <a:extLst>
              <a:ext uri="{FF2B5EF4-FFF2-40B4-BE49-F238E27FC236}">
                <a16:creationId xmlns:a16="http://schemas.microsoft.com/office/drawing/2014/main" id="{D1C4167C-BC8C-882F-B86B-B87B4D5C26AE}"/>
              </a:ext>
            </a:extLst>
          </p:cNvPr>
          <p:cNvSpPr/>
          <p:nvPr/>
        </p:nvSpPr>
        <p:spPr>
          <a:xfrm>
            <a:off x="6090422" y="1596318"/>
            <a:ext cx="235521" cy="204740"/>
          </a:xfrm>
          <a:prstGeom prst="flowChartConnector">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1</a:t>
            </a:r>
          </a:p>
        </p:txBody>
      </p:sp>
      <p:sp>
        <p:nvSpPr>
          <p:cNvPr id="18" name="Fluxograma: Conexão 17">
            <a:extLst>
              <a:ext uri="{FF2B5EF4-FFF2-40B4-BE49-F238E27FC236}">
                <a16:creationId xmlns:a16="http://schemas.microsoft.com/office/drawing/2014/main" id="{2402031E-F4F3-91C1-FAA0-A29C0A94EC74}"/>
              </a:ext>
            </a:extLst>
          </p:cNvPr>
          <p:cNvSpPr/>
          <p:nvPr/>
        </p:nvSpPr>
        <p:spPr>
          <a:xfrm>
            <a:off x="6411095" y="3745967"/>
            <a:ext cx="235521" cy="20474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2</a:t>
            </a:r>
          </a:p>
        </p:txBody>
      </p:sp>
      <p:sp>
        <p:nvSpPr>
          <p:cNvPr id="19" name="Fluxograma: Conexão 18">
            <a:extLst>
              <a:ext uri="{FF2B5EF4-FFF2-40B4-BE49-F238E27FC236}">
                <a16:creationId xmlns:a16="http://schemas.microsoft.com/office/drawing/2014/main" id="{BCA54064-D3A8-1304-64D7-1139F49C0397}"/>
              </a:ext>
            </a:extLst>
          </p:cNvPr>
          <p:cNvSpPr/>
          <p:nvPr/>
        </p:nvSpPr>
        <p:spPr>
          <a:xfrm>
            <a:off x="6816234" y="2689968"/>
            <a:ext cx="235521" cy="20474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solidFill>
                  <a:schemeClr val="tx1"/>
                </a:solidFill>
              </a:rPr>
              <a:t>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43"/>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Página “Minha biblioteca”</a:t>
            </a:r>
            <a:endParaRPr/>
          </a:p>
        </p:txBody>
      </p:sp>
      <p:sp>
        <p:nvSpPr>
          <p:cNvPr id="860" name="Google Shape;860;p43"/>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O utilizador ao adicionar qualquer Mangá à sua biblioteca eles iram aparecer aqui. É possível remover mangás clicando no ícone do coração. Caso haja alguma atualização dos capítulos, os usuários serão notificados com um alerta na aplicação. As diferenças entre as duas versões é que na página web foi adicionado um sistema de recomendações baseado nos géneros e popularidade do mangá. Já na aplicação móvel apresenta os últimos mangás em que o utilizador clicou. Na app também foi criado uma outra janela chamada de “Downloads” que exibe os downloads feitos pelo usuário. É possível eliminar logo de forma geral todos os downloads de um mangá ou apenas alguns capítulos ao entrar na pasta de um determinado mangá. Para fazer download não é necessário adicionar o tal mangá à lista de favoritos.</a:t>
            </a:r>
            <a:endParaRPr sz="1300">
              <a:latin typeface="Arial"/>
              <a:ea typeface="Arial"/>
              <a:cs typeface="Arial"/>
              <a:sym typeface="Arial"/>
            </a:endParaRPr>
          </a:p>
        </p:txBody>
      </p:sp>
      <p:grpSp>
        <p:nvGrpSpPr>
          <p:cNvPr id="861" name="Google Shape;861;p43"/>
          <p:cNvGrpSpPr/>
          <p:nvPr/>
        </p:nvGrpSpPr>
        <p:grpSpPr>
          <a:xfrm rot="5400000">
            <a:off x="-283562" y="1855039"/>
            <a:ext cx="1248900" cy="289350"/>
            <a:chOff x="6967625" y="394825"/>
            <a:chExt cx="1248900" cy="289350"/>
          </a:xfrm>
        </p:grpSpPr>
        <p:sp>
          <p:nvSpPr>
            <p:cNvPr id="862" name="Google Shape;862;p4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 name="Google Shape;876;p43"/>
          <p:cNvGrpSpPr/>
          <p:nvPr/>
        </p:nvGrpSpPr>
        <p:grpSpPr>
          <a:xfrm rot="-3463717">
            <a:off x="7070440" y="-1454316"/>
            <a:ext cx="4430462" cy="4768116"/>
            <a:chOff x="269239" y="624399"/>
            <a:chExt cx="2386800" cy="2386800"/>
          </a:xfrm>
        </p:grpSpPr>
        <p:sp>
          <p:nvSpPr>
            <p:cNvPr id="877" name="Google Shape;877;p43"/>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3"/>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9" name="Google Shape;879;p43"/>
          <p:cNvSpPr/>
          <p:nvPr/>
        </p:nvSpPr>
        <p:spPr>
          <a:xfrm>
            <a:off x="7850179" y="-394937"/>
            <a:ext cx="2871000" cy="26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80" name="Google Shape;880;p4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44"/>
          <p:cNvSpPr txBox="1"/>
          <p:nvPr/>
        </p:nvSpPr>
        <p:spPr>
          <a:xfrm>
            <a:off x="5315050" y="4194950"/>
            <a:ext cx="1894200" cy="725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Minha biblioteca no dispositivo móvel (Favoritos)</a:t>
            </a:r>
            <a:endParaRPr sz="1065" b="1">
              <a:solidFill>
                <a:schemeClr val="dk1"/>
              </a:solidFill>
            </a:endParaRPr>
          </a:p>
        </p:txBody>
      </p:sp>
      <p:sp>
        <p:nvSpPr>
          <p:cNvPr id="886" name="Google Shape;886;p44"/>
          <p:cNvSpPr txBox="1"/>
          <p:nvPr/>
        </p:nvSpPr>
        <p:spPr>
          <a:xfrm>
            <a:off x="97862" y="4160125"/>
            <a:ext cx="5153400" cy="348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Minha biblioteca no dispositivo fixo</a:t>
            </a:r>
            <a:endParaRPr sz="1065" b="1">
              <a:solidFill>
                <a:schemeClr val="dk1"/>
              </a:solidFill>
            </a:endParaRPr>
          </a:p>
        </p:txBody>
      </p:sp>
      <p:pic>
        <p:nvPicPr>
          <p:cNvPr id="887" name="Google Shape;887;p44"/>
          <p:cNvPicPr preferRelativeResize="0"/>
          <p:nvPr/>
        </p:nvPicPr>
        <p:blipFill>
          <a:blip r:embed="rId3">
            <a:alphaModFix/>
          </a:blip>
          <a:stretch>
            <a:fillRect/>
          </a:stretch>
        </p:blipFill>
        <p:spPr>
          <a:xfrm>
            <a:off x="84450" y="207750"/>
            <a:ext cx="5180225" cy="4025250"/>
          </a:xfrm>
          <a:prstGeom prst="rect">
            <a:avLst/>
          </a:prstGeom>
          <a:noFill/>
          <a:ln>
            <a:noFill/>
          </a:ln>
        </p:spPr>
      </p:pic>
      <p:pic>
        <p:nvPicPr>
          <p:cNvPr id="888" name="Google Shape;888;p44"/>
          <p:cNvPicPr preferRelativeResize="0"/>
          <p:nvPr/>
        </p:nvPicPr>
        <p:blipFill>
          <a:blip r:embed="rId4">
            <a:alphaModFix/>
          </a:blip>
          <a:stretch>
            <a:fillRect/>
          </a:stretch>
        </p:blipFill>
        <p:spPr>
          <a:xfrm>
            <a:off x="5315075" y="166013"/>
            <a:ext cx="1894150" cy="4108724"/>
          </a:xfrm>
          <a:prstGeom prst="rect">
            <a:avLst/>
          </a:prstGeom>
          <a:noFill/>
          <a:ln>
            <a:noFill/>
          </a:ln>
        </p:spPr>
      </p:pic>
      <p:pic>
        <p:nvPicPr>
          <p:cNvPr id="889" name="Google Shape;889;p44"/>
          <p:cNvPicPr preferRelativeResize="0"/>
          <p:nvPr/>
        </p:nvPicPr>
        <p:blipFill>
          <a:blip r:embed="rId5">
            <a:alphaModFix/>
          </a:blip>
          <a:stretch>
            <a:fillRect/>
          </a:stretch>
        </p:blipFill>
        <p:spPr>
          <a:xfrm>
            <a:off x="7209275" y="207750"/>
            <a:ext cx="1865202" cy="4066976"/>
          </a:xfrm>
          <a:prstGeom prst="rect">
            <a:avLst/>
          </a:prstGeom>
          <a:noFill/>
          <a:ln>
            <a:noFill/>
          </a:ln>
        </p:spPr>
      </p:pic>
      <p:sp>
        <p:nvSpPr>
          <p:cNvPr id="890" name="Google Shape;890;p44"/>
          <p:cNvSpPr txBox="1"/>
          <p:nvPr/>
        </p:nvSpPr>
        <p:spPr>
          <a:xfrm>
            <a:off x="7194775" y="4194950"/>
            <a:ext cx="1894200" cy="725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065" b="1">
                <a:solidFill>
                  <a:schemeClr val="dk1"/>
                </a:solidFill>
              </a:rPr>
              <a:t>Página Minha biblioteca no dispositivo móvel (Downloads)</a:t>
            </a:r>
            <a:endParaRPr>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4"/>
        <p:cNvGrpSpPr/>
        <p:nvPr/>
      </p:nvGrpSpPr>
      <p:grpSpPr>
        <a:xfrm>
          <a:off x="0" y="0"/>
          <a:ext cx="0" cy="0"/>
          <a:chOff x="0" y="0"/>
          <a:chExt cx="0" cy="0"/>
        </a:xfrm>
      </p:grpSpPr>
      <p:sp>
        <p:nvSpPr>
          <p:cNvPr id="895" name="Google Shape;895;p45"/>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Página “Visualizador de Mangá”</a:t>
            </a:r>
            <a:endParaRPr/>
          </a:p>
        </p:txBody>
      </p:sp>
      <p:sp>
        <p:nvSpPr>
          <p:cNvPr id="896" name="Google Shape;896;p45"/>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 sz="1300">
                <a:latin typeface="Arial"/>
                <a:ea typeface="Arial"/>
                <a:cs typeface="Arial"/>
                <a:sym typeface="Arial"/>
              </a:rPr>
              <a:t>Esta página contém o conteúdo do capítulo selecionado pelo utilizador. Caso o usuário necessite de voltar atrás nos capítulos ou para a frente pode sempre usufruir dos atalhos implementados.</a:t>
            </a:r>
            <a:endParaRPr sz="1300">
              <a:latin typeface="Arial"/>
              <a:ea typeface="Arial"/>
              <a:cs typeface="Arial"/>
              <a:sym typeface="Arial"/>
            </a:endParaRPr>
          </a:p>
          <a:p>
            <a:pPr marL="0" lvl="0" indent="0" algn="just" rtl="0">
              <a:lnSpc>
                <a:spcPct val="115000"/>
              </a:lnSpc>
              <a:spcBef>
                <a:spcPts val="0"/>
              </a:spcBef>
              <a:spcAft>
                <a:spcPts val="0"/>
              </a:spcAft>
              <a:buNone/>
            </a:pPr>
            <a:endParaRPr sz="1300">
              <a:latin typeface="Arial"/>
              <a:ea typeface="Arial"/>
              <a:cs typeface="Arial"/>
              <a:sym typeface="Arial"/>
            </a:endParaRPr>
          </a:p>
          <a:p>
            <a:pPr marL="0" marR="0" lvl="0" indent="0" algn="just" rtl="0">
              <a:lnSpc>
                <a:spcPct val="100000"/>
              </a:lnSpc>
              <a:spcBef>
                <a:spcPts val="0"/>
              </a:spcBef>
              <a:spcAft>
                <a:spcPts val="0"/>
              </a:spcAft>
              <a:buNone/>
            </a:pPr>
            <a:endParaRPr sz="1300">
              <a:latin typeface="Arial"/>
              <a:ea typeface="Arial"/>
              <a:cs typeface="Arial"/>
              <a:sym typeface="Arial"/>
            </a:endParaRPr>
          </a:p>
        </p:txBody>
      </p:sp>
      <p:grpSp>
        <p:nvGrpSpPr>
          <p:cNvPr id="897" name="Google Shape;897;p45"/>
          <p:cNvGrpSpPr/>
          <p:nvPr/>
        </p:nvGrpSpPr>
        <p:grpSpPr>
          <a:xfrm rot="5400000">
            <a:off x="-283562" y="1855039"/>
            <a:ext cx="1248900" cy="289350"/>
            <a:chOff x="6967625" y="394825"/>
            <a:chExt cx="1248900" cy="289350"/>
          </a:xfrm>
        </p:grpSpPr>
        <p:sp>
          <p:nvSpPr>
            <p:cNvPr id="898" name="Google Shape;898;p4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12" name="Google Shape;912;p45"/>
          <p:cNvPicPr preferRelativeResize="0"/>
          <p:nvPr/>
        </p:nvPicPr>
        <p:blipFill>
          <a:blip r:embed="rId3">
            <a:alphaModFix/>
          </a:blip>
          <a:stretch>
            <a:fillRect/>
          </a:stretch>
        </p:blipFill>
        <p:spPr>
          <a:xfrm>
            <a:off x="1774262" y="1536275"/>
            <a:ext cx="4210975" cy="3288074"/>
          </a:xfrm>
          <a:prstGeom prst="rect">
            <a:avLst/>
          </a:prstGeom>
          <a:noFill/>
          <a:ln>
            <a:noFill/>
          </a:ln>
        </p:spPr>
      </p:pic>
      <p:pic>
        <p:nvPicPr>
          <p:cNvPr id="913" name="Google Shape;913;p45"/>
          <p:cNvPicPr preferRelativeResize="0"/>
          <p:nvPr/>
        </p:nvPicPr>
        <p:blipFill>
          <a:blip r:embed="rId4">
            <a:alphaModFix/>
          </a:blip>
          <a:stretch>
            <a:fillRect/>
          </a:stretch>
        </p:blipFill>
        <p:spPr>
          <a:xfrm>
            <a:off x="7053900" y="533363"/>
            <a:ext cx="1925400" cy="4119724"/>
          </a:xfrm>
          <a:prstGeom prst="rect">
            <a:avLst/>
          </a:prstGeom>
          <a:noFill/>
          <a:ln>
            <a:noFill/>
          </a:ln>
        </p:spPr>
      </p:pic>
      <p:sp>
        <p:nvSpPr>
          <p:cNvPr id="914" name="Google Shape;914;p45"/>
          <p:cNvSpPr txBox="1"/>
          <p:nvPr/>
        </p:nvSpPr>
        <p:spPr>
          <a:xfrm>
            <a:off x="1797288" y="4745900"/>
            <a:ext cx="4164900" cy="348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de visualização de mangá no dispositivo fixo</a:t>
            </a:r>
            <a:endParaRPr sz="1065" b="1">
              <a:solidFill>
                <a:schemeClr val="dk1"/>
              </a:solidFill>
            </a:endParaRPr>
          </a:p>
        </p:txBody>
      </p:sp>
      <p:sp>
        <p:nvSpPr>
          <p:cNvPr id="915" name="Google Shape;915;p45"/>
          <p:cNvSpPr txBox="1"/>
          <p:nvPr/>
        </p:nvSpPr>
        <p:spPr>
          <a:xfrm>
            <a:off x="7053900" y="4557500"/>
            <a:ext cx="2028300" cy="537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de visualização de mangá no dispositivo móvel</a:t>
            </a:r>
            <a:endParaRPr sz="1065" b="1">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19"/>
        <p:cNvGrpSpPr/>
        <p:nvPr/>
      </p:nvGrpSpPr>
      <p:grpSpPr>
        <a:xfrm>
          <a:off x="0" y="0"/>
          <a:ext cx="0" cy="0"/>
          <a:chOff x="0" y="0"/>
          <a:chExt cx="0" cy="0"/>
        </a:xfrm>
      </p:grpSpPr>
      <p:sp>
        <p:nvSpPr>
          <p:cNvPr id="920" name="Google Shape;920;p46"/>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Página “Definições”</a:t>
            </a:r>
            <a:endParaRPr/>
          </a:p>
        </p:txBody>
      </p:sp>
      <p:sp>
        <p:nvSpPr>
          <p:cNvPr id="921" name="Google Shape;921;p46"/>
          <p:cNvSpPr txBox="1">
            <a:spLocks noGrp="1"/>
          </p:cNvSpPr>
          <p:nvPr>
            <p:ph type="subTitle" idx="1"/>
          </p:nvPr>
        </p:nvSpPr>
        <p:spPr>
          <a:xfrm>
            <a:off x="705600" y="792650"/>
            <a:ext cx="6348300" cy="32607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latin typeface="Arial"/>
                <a:ea typeface="Arial"/>
                <a:cs typeface="Arial"/>
                <a:sym typeface="Arial"/>
              </a:rPr>
              <a:t>Para aceder às definições é necessário primeiro clicar em “Minha conta” e logo de seguida, definições. Nas definições é possível visualizar que método foi utilizado para criar a conta, alterar o nickname, inserir um email específico para receber eventuais notificações de updates e notícias de última hora e algumas opções onde foram utilizados Toggle Switches pois são opções simples e espontâneas. Na aplicação móvel existe uma maior diversidade de opções como a poupança de dados móveis, a acumulação da cache, o modo noturno e a resolução da imagem.</a:t>
            </a:r>
            <a:endParaRPr sz="1300">
              <a:latin typeface="Arial"/>
              <a:ea typeface="Arial"/>
              <a:cs typeface="Arial"/>
              <a:sym typeface="Arial"/>
            </a:endParaRPr>
          </a:p>
          <a:p>
            <a:pPr marL="0" lvl="0" indent="0" algn="just" rtl="0">
              <a:lnSpc>
                <a:spcPct val="100000"/>
              </a:lnSpc>
              <a:spcBef>
                <a:spcPts val="0"/>
              </a:spcBef>
              <a:spcAft>
                <a:spcPts val="0"/>
              </a:spcAft>
              <a:buNone/>
            </a:pPr>
            <a:r>
              <a:rPr lang="en" sz="1300">
                <a:latin typeface="Arial"/>
                <a:ea typeface="Arial"/>
                <a:cs typeface="Arial"/>
                <a:sym typeface="Arial"/>
              </a:rPr>
              <a:t>Ambas as versões têm um botão em destaque com a cor vermelha. A opção de apagar a conta foi colocada para os utilizadores que deixaram de usar os serviços e não pretendem manter a conta.</a:t>
            </a:r>
            <a:endParaRPr sz="1300">
              <a:latin typeface="Arial"/>
              <a:ea typeface="Arial"/>
              <a:cs typeface="Arial"/>
              <a:sym typeface="Arial"/>
            </a:endParaRPr>
          </a:p>
          <a:p>
            <a:pPr marL="0" lvl="0" indent="0" algn="just" rtl="0">
              <a:lnSpc>
                <a:spcPct val="100000"/>
              </a:lnSpc>
              <a:spcBef>
                <a:spcPts val="0"/>
              </a:spcBef>
              <a:spcAft>
                <a:spcPts val="0"/>
              </a:spcAft>
              <a:buNone/>
            </a:pPr>
            <a:endParaRPr sz="1300">
              <a:latin typeface="Arial"/>
              <a:ea typeface="Arial"/>
              <a:cs typeface="Arial"/>
              <a:sym typeface="Arial"/>
            </a:endParaRPr>
          </a:p>
        </p:txBody>
      </p:sp>
      <p:grpSp>
        <p:nvGrpSpPr>
          <p:cNvPr id="922" name="Google Shape;922;p46"/>
          <p:cNvGrpSpPr/>
          <p:nvPr/>
        </p:nvGrpSpPr>
        <p:grpSpPr>
          <a:xfrm rot="5400000">
            <a:off x="-283562" y="1855039"/>
            <a:ext cx="1248900" cy="289350"/>
            <a:chOff x="6967625" y="394825"/>
            <a:chExt cx="1248900" cy="289350"/>
          </a:xfrm>
        </p:grpSpPr>
        <p:sp>
          <p:nvSpPr>
            <p:cNvPr id="923" name="Google Shape;923;p4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 name="Google Shape;937;p46"/>
          <p:cNvGrpSpPr/>
          <p:nvPr/>
        </p:nvGrpSpPr>
        <p:grpSpPr>
          <a:xfrm rot="-3463717">
            <a:off x="7070440" y="-1454316"/>
            <a:ext cx="4430462" cy="4768116"/>
            <a:chOff x="269239" y="624399"/>
            <a:chExt cx="2386800" cy="2386800"/>
          </a:xfrm>
        </p:grpSpPr>
        <p:sp>
          <p:nvSpPr>
            <p:cNvPr id="938" name="Google Shape;938;p4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0" name="Google Shape;940;p46"/>
          <p:cNvSpPr/>
          <p:nvPr/>
        </p:nvSpPr>
        <p:spPr>
          <a:xfrm>
            <a:off x="7850179" y="-394937"/>
            <a:ext cx="2871000" cy="26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41" name="Google Shape;941;p4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grpSp>
        <p:nvGrpSpPr>
          <p:cNvPr id="946" name="Google Shape;946;p47"/>
          <p:cNvGrpSpPr/>
          <p:nvPr/>
        </p:nvGrpSpPr>
        <p:grpSpPr>
          <a:xfrm rot="5400000">
            <a:off x="-283562" y="1855039"/>
            <a:ext cx="1248900" cy="289350"/>
            <a:chOff x="6967625" y="394825"/>
            <a:chExt cx="1248900" cy="289350"/>
          </a:xfrm>
        </p:grpSpPr>
        <p:sp>
          <p:nvSpPr>
            <p:cNvPr id="947" name="Google Shape;947;p47"/>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7"/>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7"/>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7"/>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7"/>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7"/>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7"/>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7"/>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7"/>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7"/>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7"/>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7"/>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7"/>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7"/>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1" name="Google Shape;961;p47"/>
          <p:cNvSpPr txBox="1"/>
          <p:nvPr/>
        </p:nvSpPr>
        <p:spPr>
          <a:xfrm>
            <a:off x="719229" y="4477700"/>
            <a:ext cx="5394600" cy="3486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de Definições no dispositivo fixo</a:t>
            </a:r>
            <a:endParaRPr sz="1065" b="1">
              <a:solidFill>
                <a:schemeClr val="dk1"/>
              </a:solidFill>
            </a:endParaRPr>
          </a:p>
        </p:txBody>
      </p:sp>
      <p:sp>
        <p:nvSpPr>
          <p:cNvPr id="962" name="Google Shape;962;p47"/>
          <p:cNvSpPr txBox="1"/>
          <p:nvPr/>
        </p:nvSpPr>
        <p:spPr>
          <a:xfrm>
            <a:off x="6511425" y="4477700"/>
            <a:ext cx="2028300" cy="537000"/>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0"/>
              </a:spcBef>
              <a:spcAft>
                <a:spcPts val="1200"/>
              </a:spcAft>
              <a:buNone/>
            </a:pPr>
            <a:r>
              <a:rPr lang="en" sz="1065" b="1">
                <a:solidFill>
                  <a:schemeClr val="dk1"/>
                </a:solidFill>
              </a:rPr>
              <a:t>Página de Definições no dispositivo móvel</a:t>
            </a:r>
            <a:endParaRPr sz="1065" b="1">
              <a:solidFill>
                <a:schemeClr val="dk1"/>
              </a:solidFill>
            </a:endParaRPr>
          </a:p>
        </p:txBody>
      </p:sp>
      <p:pic>
        <p:nvPicPr>
          <p:cNvPr id="963" name="Google Shape;963;p47"/>
          <p:cNvPicPr preferRelativeResize="0"/>
          <p:nvPr/>
        </p:nvPicPr>
        <p:blipFill>
          <a:blip r:embed="rId3">
            <a:alphaModFix/>
          </a:blip>
          <a:stretch>
            <a:fillRect/>
          </a:stretch>
        </p:blipFill>
        <p:spPr>
          <a:xfrm>
            <a:off x="6537702" y="301325"/>
            <a:ext cx="1975750" cy="4256176"/>
          </a:xfrm>
          <a:prstGeom prst="rect">
            <a:avLst/>
          </a:prstGeom>
          <a:noFill/>
          <a:ln>
            <a:noFill/>
          </a:ln>
        </p:spPr>
      </p:pic>
      <p:pic>
        <p:nvPicPr>
          <p:cNvPr id="964" name="Google Shape;964;p47"/>
          <p:cNvPicPr preferRelativeResize="0"/>
          <p:nvPr/>
        </p:nvPicPr>
        <p:blipFill>
          <a:blip r:embed="rId4">
            <a:alphaModFix/>
          </a:blip>
          <a:stretch>
            <a:fillRect/>
          </a:stretch>
        </p:blipFill>
        <p:spPr>
          <a:xfrm>
            <a:off x="690307" y="301325"/>
            <a:ext cx="5452469" cy="4256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1"/>
          <p:cNvSpPr/>
          <p:nvPr/>
        </p:nvSpPr>
        <p:spPr>
          <a:xfrm>
            <a:off x="4204646"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1"/>
          <p:cNvSpPr/>
          <p:nvPr/>
        </p:nvSpPr>
        <p:spPr>
          <a:xfrm>
            <a:off x="6751373"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1657925" y="1631213"/>
            <a:ext cx="734700" cy="734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65" name="Google Shape;165;p21"/>
          <p:cNvSpPr txBox="1">
            <a:spLocks noGrp="1"/>
          </p:cNvSpPr>
          <p:nvPr>
            <p:ph type="title" idx="2"/>
          </p:nvPr>
        </p:nvSpPr>
        <p:spPr>
          <a:xfrm>
            <a:off x="937625" y="2368396"/>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i="1"/>
              <a:t>Sitemap</a:t>
            </a:r>
            <a:endParaRPr i="1"/>
          </a:p>
        </p:txBody>
      </p:sp>
      <p:sp>
        <p:nvSpPr>
          <p:cNvPr id="166" name="Google Shape;166;p21"/>
          <p:cNvSpPr txBox="1">
            <a:spLocks noGrp="1"/>
          </p:cNvSpPr>
          <p:nvPr>
            <p:ph type="subTitle" idx="1"/>
          </p:nvPr>
        </p:nvSpPr>
        <p:spPr>
          <a:xfrm>
            <a:off x="937625" y="2746761"/>
            <a:ext cx="2175300" cy="1246200"/>
          </a:xfrm>
          <a:prstGeom prst="rect">
            <a:avLst/>
          </a:prstGeom>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
              <a:t>Foi utilizado o </a:t>
            </a:r>
            <a:r>
              <a:rPr lang="en" u="sng">
                <a:solidFill>
                  <a:schemeClr val="hlink"/>
                </a:solidFill>
                <a:hlinkClick r:id="rId3"/>
              </a:rPr>
              <a:t>diagrams.net</a:t>
            </a:r>
            <a:r>
              <a:rPr lang="en"/>
              <a:t> para criar os sitemaps do site e da aplicação móvel.</a:t>
            </a:r>
            <a:endParaRPr/>
          </a:p>
          <a:p>
            <a:pPr marL="0" marR="0" lvl="0" indent="0" algn="ctr" rtl="0">
              <a:lnSpc>
                <a:spcPct val="100000"/>
              </a:lnSpc>
              <a:spcBef>
                <a:spcPts val="0"/>
              </a:spcBef>
              <a:spcAft>
                <a:spcPts val="0"/>
              </a:spcAft>
              <a:buNone/>
            </a:pPr>
            <a:endParaRPr/>
          </a:p>
        </p:txBody>
      </p:sp>
      <p:sp>
        <p:nvSpPr>
          <p:cNvPr id="167" name="Google Shape;167;p21"/>
          <p:cNvSpPr txBox="1">
            <a:spLocks noGrp="1"/>
          </p:cNvSpPr>
          <p:nvPr>
            <p:ph type="title" idx="3"/>
          </p:nvPr>
        </p:nvSpPr>
        <p:spPr>
          <a:xfrm>
            <a:off x="3484346" y="2368396"/>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i="1"/>
              <a:t>Wireframe</a:t>
            </a:r>
            <a:endParaRPr i="1"/>
          </a:p>
        </p:txBody>
      </p:sp>
      <p:sp>
        <p:nvSpPr>
          <p:cNvPr id="168" name="Google Shape;168;p21"/>
          <p:cNvSpPr txBox="1">
            <a:spLocks noGrp="1"/>
          </p:cNvSpPr>
          <p:nvPr>
            <p:ph type="subTitle" idx="4"/>
          </p:nvPr>
        </p:nvSpPr>
        <p:spPr>
          <a:xfrm>
            <a:off x="3484346" y="2746761"/>
            <a:ext cx="2175300" cy="12462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t>Foi utilizado o </a:t>
            </a:r>
            <a:r>
              <a:rPr lang="en" u="sng">
                <a:solidFill>
                  <a:schemeClr val="hlink"/>
                </a:solidFill>
                <a:hlinkClick r:id="rId4"/>
              </a:rPr>
              <a:t>MockFlow</a:t>
            </a:r>
            <a:r>
              <a:rPr lang="en"/>
              <a:t> para desenhar os wireframes tanto do site como da aplicação móvel.</a:t>
            </a:r>
            <a:endParaRPr/>
          </a:p>
        </p:txBody>
      </p:sp>
      <p:sp>
        <p:nvSpPr>
          <p:cNvPr id="169" name="Google Shape;169;p21"/>
          <p:cNvSpPr txBox="1">
            <a:spLocks noGrp="1"/>
          </p:cNvSpPr>
          <p:nvPr>
            <p:ph type="title" idx="5"/>
          </p:nvPr>
        </p:nvSpPr>
        <p:spPr>
          <a:xfrm>
            <a:off x="6031073" y="2368396"/>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Conclusão</a:t>
            </a:r>
            <a:endParaRPr/>
          </a:p>
        </p:txBody>
      </p:sp>
      <p:sp>
        <p:nvSpPr>
          <p:cNvPr id="170" name="Google Shape;170;p21"/>
          <p:cNvSpPr txBox="1">
            <a:spLocks noGrp="1"/>
          </p:cNvSpPr>
          <p:nvPr>
            <p:ph type="title" idx="7"/>
          </p:nvPr>
        </p:nvSpPr>
        <p:spPr>
          <a:xfrm>
            <a:off x="1657925"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1" name="Google Shape;171;p21"/>
          <p:cNvSpPr txBox="1">
            <a:spLocks noGrp="1"/>
          </p:cNvSpPr>
          <p:nvPr>
            <p:ph type="title" idx="8"/>
          </p:nvPr>
        </p:nvSpPr>
        <p:spPr>
          <a:xfrm>
            <a:off x="4204646"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2" name="Google Shape;172;p21"/>
          <p:cNvSpPr txBox="1">
            <a:spLocks noGrp="1"/>
          </p:cNvSpPr>
          <p:nvPr>
            <p:ph type="title" idx="9"/>
          </p:nvPr>
        </p:nvSpPr>
        <p:spPr>
          <a:xfrm>
            <a:off x="6751373" y="177477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cxnSp>
        <p:nvCxnSpPr>
          <p:cNvPr id="173" name="Google Shape;173;p21"/>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sp>
        <p:nvSpPr>
          <p:cNvPr id="174" name="Google Shape;174;p21"/>
          <p:cNvSpPr/>
          <p:nvPr/>
        </p:nvSpPr>
        <p:spPr>
          <a:xfrm>
            <a:off x="4475546"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7022273"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1928825" y="4061463"/>
            <a:ext cx="192900" cy="1929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100">
              <a:solidFill>
                <a:schemeClr val="dk1"/>
              </a:solidFill>
              <a:latin typeface="Roboto"/>
              <a:ea typeface="Roboto"/>
              <a:cs typeface="Roboto"/>
              <a:sym typeface="Roboto"/>
            </a:endParaRPr>
          </a:p>
        </p:txBody>
      </p:sp>
      <p:cxnSp>
        <p:nvCxnSpPr>
          <p:cNvPr id="177" name="Google Shape;177;p21"/>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178" name="Google Shape;178;p21"/>
          <p:cNvGrpSpPr/>
          <p:nvPr/>
        </p:nvGrpSpPr>
        <p:grpSpPr>
          <a:xfrm>
            <a:off x="-62573" y="959839"/>
            <a:ext cx="1629900" cy="289350"/>
            <a:chOff x="7920125" y="394825"/>
            <a:chExt cx="1629900" cy="289350"/>
          </a:xfrm>
        </p:grpSpPr>
        <p:sp>
          <p:nvSpPr>
            <p:cNvPr id="179" name="Google Shape;179;p21"/>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1"/>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1"/>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1"/>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1"/>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1"/>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1"/>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1"/>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1"/>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68"/>
        <p:cNvGrpSpPr/>
        <p:nvPr/>
      </p:nvGrpSpPr>
      <p:grpSpPr>
        <a:xfrm>
          <a:off x="0" y="0"/>
          <a:ext cx="0" cy="0"/>
          <a:chOff x="0" y="0"/>
          <a:chExt cx="0" cy="0"/>
        </a:xfrm>
      </p:grpSpPr>
      <p:sp>
        <p:nvSpPr>
          <p:cNvPr id="969" name="Google Shape;969;p48"/>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Potencialidades</a:t>
            </a:r>
            <a:endParaRPr/>
          </a:p>
        </p:txBody>
      </p:sp>
      <p:sp>
        <p:nvSpPr>
          <p:cNvPr id="970" name="Google Shape;970;p48"/>
          <p:cNvSpPr txBox="1">
            <a:spLocks noGrp="1"/>
          </p:cNvSpPr>
          <p:nvPr>
            <p:ph type="subTitle" idx="1"/>
          </p:nvPr>
        </p:nvSpPr>
        <p:spPr>
          <a:xfrm>
            <a:off x="716550" y="792650"/>
            <a:ext cx="6348300" cy="32607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O que foi apresentado foi um pequeno projeto de uma biblioteca de mangás. Existe interação do utilizador, pois o mesmo pode fazer avaliações dos mangás apresentados. No futuro, poderiam ser adicionadas mais funcionalidades, tais como:</a:t>
            </a:r>
            <a:endParaRPr sz="1300">
              <a:latin typeface="Arial"/>
              <a:ea typeface="Arial"/>
              <a:cs typeface="Arial"/>
              <a:sym typeface="Arial"/>
            </a:endParaRPr>
          </a:p>
          <a:p>
            <a:pPr marL="457200" lvl="0" indent="-311150" algn="just" rtl="0">
              <a:spcBef>
                <a:spcPts val="0"/>
              </a:spcBef>
              <a:spcAft>
                <a:spcPts val="0"/>
              </a:spcAft>
              <a:buSzPts val="1300"/>
              <a:buFont typeface="Arial"/>
              <a:buChar char="●"/>
            </a:pPr>
            <a:r>
              <a:rPr lang="en" sz="1300">
                <a:latin typeface="Arial"/>
                <a:ea typeface="Arial"/>
                <a:cs typeface="Arial"/>
                <a:sym typeface="Arial"/>
              </a:rPr>
              <a:t>O utilizador ganha níveis e emblemas baseado no tempo que passa tanto no site como na aplicação a ler mangás, a avaliar, e adicionar à biblioteca.</a:t>
            </a:r>
            <a:endParaRPr sz="1300">
              <a:latin typeface="Arial"/>
              <a:ea typeface="Arial"/>
              <a:cs typeface="Arial"/>
              <a:sym typeface="Arial"/>
            </a:endParaRPr>
          </a:p>
          <a:p>
            <a:pPr marL="457200" lvl="0" indent="-311150" algn="just" rtl="0">
              <a:spcBef>
                <a:spcPts val="0"/>
              </a:spcBef>
              <a:spcAft>
                <a:spcPts val="0"/>
              </a:spcAft>
              <a:buSzPts val="1300"/>
              <a:buFont typeface="Arial"/>
              <a:buChar char="●"/>
            </a:pPr>
            <a:r>
              <a:rPr lang="en" sz="1300">
                <a:latin typeface="Arial"/>
                <a:ea typeface="Arial"/>
                <a:cs typeface="Arial"/>
                <a:sym typeface="Arial"/>
              </a:rPr>
              <a:t>Uma possível loja online para vender cópias físicas dos mangás preferidos dos utilizadores.</a:t>
            </a:r>
            <a:endParaRPr sz="1300">
              <a:latin typeface="Arial"/>
              <a:ea typeface="Arial"/>
              <a:cs typeface="Arial"/>
              <a:sym typeface="Arial"/>
            </a:endParaRPr>
          </a:p>
          <a:p>
            <a:pPr marL="457200" marR="0" lvl="0" indent="-311150" algn="just" rtl="0">
              <a:lnSpc>
                <a:spcPct val="100000"/>
              </a:lnSpc>
              <a:spcBef>
                <a:spcPts val="0"/>
              </a:spcBef>
              <a:spcAft>
                <a:spcPts val="0"/>
              </a:spcAft>
              <a:buSzPts val="1300"/>
              <a:buFont typeface="Arial"/>
              <a:buChar char="●"/>
            </a:pPr>
            <a:r>
              <a:rPr lang="en" sz="1300">
                <a:latin typeface="Arial"/>
                <a:ea typeface="Arial"/>
                <a:cs typeface="Arial"/>
                <a:sym typeface="Arial"/>
              </a:rPr>
              <a:t>Uma possível aba para os utilizadores falarem entre si de eventuais animes ou apenas se conhecerem.</a:t>
            </a:r>
            <a:endParaRPr sz="1300">
              <a:latin typeface="Arial"/>
              <a:ea typeface="Arial"/>
              <a:cs typeface="Arial"/>
              <a:sym typeface="Arial"/>
            </a:endParaRPr>
          </a:p>
          <a:p>
            <a:pPr marL="457200" marR="0" lvl="0" indent="-311150" algn="just" rtl="0">
              <a:lnSpc>
                <a:spcPct val="100000"/>
              </a:lnSpc>
              <a:spcBef>
                <a:spcPts val="0"/>
              </a:spcBef>
              <a:spcAft>
                <a:spcPts val="0"/>
              </a:spcAft>
              <a:buSzPts val="1300"/>
              <a:buFont typeface="Arial"/>
              <a:buChar char="●"/>
            </a:pPr>
            <a:r>
              <a:rPr lang="en" sz="1300">
                <a:latin typeface="Arial"/>
                <a:ea typeface="Arial"/>
                <a:cs typeface="Arial"/>
                <a:sym typeface="Arial"/>
              </a:rPr>
              <a:t>Com o que foi referido em cima criar um sistema de amizades entre os utilizadores.</a:t>
            </a:r>
            <a:endParaRPr sz="1300">
              <a:latin typeface="Arial"/>
              <a:ea typeface="Arial"/>
              <a:cs typeface="Arial"/>
              <a:sym typeface="Arial"/>
            </a:endParaRPr>
          </a:p>
          <a:p>
            <a:pPr marL="457200" marR="0" lvl="0" indent="-311150" algn="just" rtl="0">
              <a:lnSpc>
                <a:spcPct val="100000"/>
              </a:lnSpc>
              <a:spcBef>
                <a:spcPts val="0"/>
              </a:spcBef>
              <a:spcAft>
                <a:spcPts val="0"/>
              </a:spcAft>
              <a:buSzPts val="1300"/>
              <a:buFont typeface="Arial"/>
              <a:buChar char="●"/>
            </a:pPr>
            <a:r>
              <a:rPr lang="en" sz="1300">
                <a:latin typeface="Arial"/>
                <a:ea typeface="Arial"/>
                <a:cs typeface="Arial"/>
                <a:sym typeface="Arial"/>
              </a:rPr>
              <a:t>Cada utilizador terá acesso para customizar como pretendesse o seu perfil, destacando as suas medalhas e mangás favoritos.</a:t>
            </a:r>
            <a:endParaRPr sz="1300">
              <a:latin typeface="Arial"/>
              <a:ea typeface="Arial"/>
              <a:cs typeface="Arial"/>
              <a:sym typeface="Arial"/>
            </a:endParaRPr>
          </a:p>
        </p:txBody>
      </p:sp>
      <p:grpSp>
        <p:nvGrpSpPr>
          <p:cNvPr id="971" name="Google Shape;971;p48"/>
          <p:cNvGrpSpPr/>
          <p:nvPr/>
        </p:nvGrpSpPr>
        <p:grpSpPr>
          <a:xfrm rot="5400000">
            <a:off x="-283562" y="1855039"/>
            <a:ext cx="1248900" cy="289350"/>
            <a:chOff x="6967625" y="394825"/>
            <a:chExt cx="1248900" cy="289350"/>
          </a:xfrm>
        </p:grpSpPr>
        <p:sp>
          <p:nvSpPr>
            <p:cNvPr id="972" name="Google Shape;972;p48"/>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8"/>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8"/>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8"/>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8"/>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8"/>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8"/>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8"/>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8"/>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8"/>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8"/>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8"/>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8"/>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8"/>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48"/>
          <p:cNvGrpSpPr/>
          <p:nvPr/>
        </p:nvGrpSpPr>
        <p:grpSpPr>
          <a:xfrm rot="-3463717">
            <a:off x="7070440" y="-1454316"/>
            <a:ext cx="4430462" cy="4768116"/>
            <a:chOff x="269239" y="624399"/>
            <a:chExt cx="2386800" cy="2386800"/>
          </a:xfrm>
        </p:grpSpPr>
        <p:sp>
          <p:nvSpPr>
            <p:cNvPr id="987" name="Google Shape;987;p48"/>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8"/>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9" name="Google Shape;989;p48"/>
          <p:cNvSpPr/>
          <p:nvPr/>
        </p:nvSpPr>
        <p:spPr>
          <a:xfrm>
            <a:off x="7850179" y="-394937"/>
            <a:ext cx="2871000" cy="26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0" name="Google Shape;990;p48"/>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9"/>
          <p:cNvSpPr txBox="1">
            <a:spLocks noGrp="1"/>
          </p:cNvSpPr>
          <p:nvPr>
            <p:ph type="title"/>
          </p:nvPr>
        </p:nvSpPr>
        <p:spPr>
          <a:xfrm>
            <a:off x="716550" y="219950"/>
            <a:ext cx="771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Conclusão</a:t>
            </a:r>
            <a:endParaRPr/>
          </a:p>
        </p:txBody>
      </p:sp>
      <p:sp>
        <p:nvSpPr>
          <p:cNvPr id="996" name="Google Shape;996;p49"/>
          <p:cNvSpPr txBox="1">
            <a:spLocks noGrp="1"/>
          </p:cNvSpPr>
          <p:nvPr>
            <p:ph type="subTitle" idx="1"/>
          </p:nvPr>
        </p:nvSpPr>
        <p:spPr>
          <a:xfrm>
            <a:off x="716550" y="792650"/>
            <a:ext cx="6348300" cy="1435200"/>
          </a:xfrm>
          <a:prstGeom prst="rect">
            <a:avLst/>
          </a:prstGeom>
        </p:spPr>
        <p:txBody>
          <a:bodyPr spcFirstLastPara="1" wrap="square" lIns="91425" tIns="91425" rIns="91425" bIns="91425" anchor="t" anchorCtr="0">
            <a:noAutofit/>
          </a:bodyPr>
          <a:lstStyle/>
          <a:p>
            <a:pPr marL="0" marR="0" lvl="0" indent="0" algn="just" rtl="0">
              <a:lnSpc>
                <a:spcPct val="100000"/>
              </a:lnSpc>
              <a:spcBef>
                <a:spcPts val="0"/>
              </a:spcBef>
              <a:spcAft>
                <a:spcPts val="0"/>
              </a:spcAft>
              <a:buNone/>
            </a:pPr>
            <a:r>
              <a:rPr lang="en" sz="1300">
                <a:latin typeface="Arial"/>
                <a:ea typeface="Arial"/>
                <a:cs typeface="Arial"/>
                <a:sym typeface="Arial"/>
              </a:rPr>
              <a:t>Através do desenvolvimento deste projeto, fui capaz de colocar em prática todo o conhecimento que obtive ao longo das aulas para o desenvolvimento do meu serviço para a web e dispositivos móveis. O meu plano era fazer uma biblioteca mais uma loja online incorporada para vender as cópias físicas mas com o passar do tempo e com o desenvolvimento dos mockups achei que não iria ter tempo e a ideia da loja foi cancelada tendo ficado apenas a biblioteca.</a:t>
            </a:r>
            <a:endParaRPr sz="1300">
              <a:latin typeface="Arial"/>
              <a:ea typeface="Arial"/>
              <a:cs typeface="Arial"/>
              <a:sym typeface="Arial"/>
            </a:endParaRPr>
          </a:p>
          <a:p>
            <a:pPr marL="0" marR="0" lvl="0" indent="0" algn="just" rtl="0">
              <a:lnSpc>
                <a:spcPct val="100000"/>
              </a:lnSpc>
              <a:spcBef>
                <a:spcPts val="0"/>
              </a:spcBef>
              <a:spcAft>
                <a:spcPts val="0"/>
              </a:spcAft>
              <a:buNone/>
            </a:pPr>
            <a:endParaRPr sz="1300">
              <a:latin typeface="Arial"/>
              <a:ea typeface="Arial"/>
              <a:cs typeface="Arial"/>
              <a:sym typeface="Arial"/>
            </a:endParaRPr>
          </a:p>
        </p:txBody>
      </p:sp>
      <p:grpSp>
        <p:nvGrpSpPr>
          <p:cNvPr id="997" name="Google Shape;997;p49"/>
          <p:cNvGrpSpPr/>
          <p:nvPr/>
        </p:nvGrpSpPr>
        <p:grpSpPr>
          <a:xfrm rot="5400000">
            <a:off x="-283562" y="1855039"/>
            <a:ext cx="1248900" cy="289350"/>
            <a:chOff x="6967625" y="394825"/>
            <a:chExt cx="1248900" cy="289350"/>
          </a:xfrm>
        </p:grpSpPr>
        <p:sp>
          <p:nvSpPr>
            <p:cNvPr id="998" name="Google Shape;998;p49"/>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9"/>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9"/>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9"/>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9"/>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9"/>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9"/>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9"/>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9"/>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9"/>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9"/>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9"/>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9"/>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9"/>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2" name="Google Shape;1012;p49"/>
          <p:cNvGrpSpPr/>
          <p:nvPr/>
        </p:nvGrpSpPr>
        <p:grpSpPr>
          <a:xfrm rot="-3463717">
            <a:off x="7070440" y="-1454316"/>
            <a:ext cx="4430462" cy="4768116"/>
            <a:chOff x="269239" y="624399"/>
            <a:chExt cx="2386800" cy="2386800"/>
          </a:xfrm>
        </p:grpSpPr>
        <p:sp>
          <p:nvSpPr>
            <p:cNvPr id="1013" name="Google Shape;1013;p49"/>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9"/>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5" name="Google Shape;1015;p49"/>
          <p:cNvSpPr/>
          <p:nvPr/>
        </p:nvSpPr>
        <p:spPr>
          <a:xfrm>
            <a:off x="7850179" y="-394937"/>
            <a:ext cx="2871000" cy="2649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49"/>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sp>
        <p:nvSpPr>
          <p:cNvPr id="1017" name="Google Shape;1017;p49"/>
          <p:cNvSpPr txBox="1"/>
          <p:nvPr/>
        </p:nvSpPr>
        <p:spPr>
          <a:xfrm>
            <a:off x="1473375" y="2571750"/>
            <a:ext cx="63483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600">
                <a:solidFill>
                  <a:schemeClr val="dk1"/>
                </a:solidFill>
                <a:latin typeface="Playfair Display ExtraBold"/>
                <a:ea typeface="Playfair Display ExtraBold"/>
                <a:cs typeface="Playfair Display ExtraBold"/>
                <a:sym typeface="Playfair Display ExtraBold"/>
              </a:rPr>
              <a:t>Obrigado pela atenção!</a:t>
            </a:r>
            <a:endParaRPr sz="3600">
              <a:solidFill>
                <a:schemeClr val="dk1"/>
              </a:solidFill>
              <a:latin typeface="Playfair Display ExtraBold"/>
              <a:ea typeface="Playfair Display ExtraBold"/>
              <a:cs typeface="Playfair Display ExtraBold"/>
              <a:sym typeface="Playfair Display Extra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1" name="Google Shape;201;p22"/>
          <p:cNvGrpSpPr/>
          <p:nvPr/>
        </p:nvGrpSpPr>
        <p:grpSpPr>
          <a:xfrm>
            <a:off x="263889" y="256849"/>
            <a:ext cx="2386800" cy="2386800"/>
            <a:chOff x="269239" y="624399"/>
            <a:chExt cx="2386800" cy="2386800"/>
          </a:xfrm>
        </p:grpSpPr>
        <p:sp>
          <p:nvSpPr>
            <p:cNvPr id="202" name="Google Shape;202;p22"/>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22"/>
          <p:cNvSpPr/>
          <p:nvPr/>
        </p:nvSpPr>
        <p:spPr>
          <a:xfrm>
            <a:off x="741189" y="734149"/>
            <a:ext cx="1432200" cy="1432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txBox="1">
            <a:spLocks noGrp="1"/>
          </p:cNvSpPr>
          <p:nvPr>
            <p:ph type="title"/>
          </p:nvPr>
        </p:nvSpPr>
        <p:spPr>
          <a:xfrm>
            <a:off x="700125" y="2568425"/>
            <a:ext cx="616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i="1"/>
              <a:t>Sitemap</a:t>
            </a:r>
            <a:endParaRPr i="1"/>
          </a:p>
        </p:txBody>
      </p:sp>
      <p:sp>
        <p:nvSpPr>
          <p:cNvPr id="206" name="Google Shape;206;p22"/>
          <p:cNvSpPr txBox="1">
            <a:spLocks noGrp="1"/>
          </p:cNvSpPr>
          <p:nvPr>
            <p:ph type="title" idx="2"/>
          </p:nvPr>
        </p:nvSpPr>
        <p:spPr>
          <a:xfrm>
            <a:off x="725589" y="1029349"/>
            <a:ext cx="1463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7" name="Google Shape;207;p22"/>
          <p:cNvSpPr txBox="1">
            <a:spLocks noGrp="1"/>
          </p:cNvSpPr>
          <p:nvPr>
            <p:ph type="subTitle" idx="1"/>
          </p:nvPr>
        </p:nvSpPr>
        <p:spPr>
          <a:xfrm>
            <a:off x="700250" y="3348875"/>
            <a:ext cx="6161700" cy="114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300"/>
              <a:t>Um "</a:t>
            </a:r>
            <a:r>
              <a:rPr lang="en" sz="1300" i="1"/>
              <a:t>sitemap</a:t>
            </a:r>
            <a:r>
              <a:rPr lang="en" sz="1300"/>
              <a:t>" é um arquivo que lista todas as páginas de um site. O </a:t>
            </a:r>
            <a:r>
              <a:rPr lang="en" sz="1300" i="1"/>
              <a:t>sitemap </a:t>
            </a:r>
            <a:r>
              <a:rPr lang="en" sz="1300"/>
              <a:t>é usado principalmente para indexar as páginas do site e entender a estrutura do site. Ele também pode ser útil para os visitantes do site, pois permite que eles vejam todas as páginas do site em um único lugar e naveguem pelo site de forma mais fácil.</a:t>
            </a:r>
            <a:endParaRPr sz="1300"/>
          </a:p>
        </p:txBody>
      </p:sp>
      <p:grpSp>
        <p:nvGrpSpPr>
          <p:cNvPr id="208" name="Google Shape;208;p22"/>
          <p:cNvGrpSpPr/>
          <p:nvPr/>
        </p:nvGrpSpPr>
        <p:grpSpPr>
          <a:xfrm>
            <a:off x="5117075" y="1073814"/>
            <a:ext cx="2582400" cy="289350"/>
            <a:chOff x="6967625" y="394825"/>
            <a:chExt cx="2582400" cy="289350"/>
          </a:xfrm>
        </p:grpSpPr>
        <p:sp>
          <p:nvSpPr>
            <p:cNvPr id="209" name="Google Shape;209;p22"/>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2"/>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2"/>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2"/>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2"/>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2"/>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2"/>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37" name="Google Shape;237;p22"/>
          <p:cNvCxnSpPr/>
          <p:nvPr/>
        </p:nvCxnSpPr>
        <p:spPr>
          <a:xfrm>
            <a:off x="705600" y="256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38" name="Google Shape;238;p22"/>
          <p:cNvGrpSpPr/>
          <p:nvPr/>
        </p:nvGrpSpPr>
        <p:grpSpPr>
          <a:xfrm rot="5400000">
            <a:off x="8092063" y="4120614"/>
            <a:ext cx="677400" cy="289350"/>
            <a:chOff x="7539125" y="394825"/>
            <a:chExt cx="677400" cy="289350"/>
          </a:xfrm>
        </p:grpSpPr>
        <p:sp>
          <p:nvSpPr>
            <p:cNvPr id="239" name="Google Shape;239;p22"/>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3"/>
          <p:cNvSpPr txBox="1">
            <a:spLocks noGrp="1"/>
          </p:cNvSpPr>
          <p:nvPr>
            <p:ph type="title"/>
          </p:nvPr>
        </p:nvSpPr>
        <p:spPr>
          <a:xfrm>
            <a:off x="720000" y="265150"/>
            <a:ext cx="38520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Sitemap da Página Web</a:t>
            </a:r>
            <a:endParaRPr sz="2600"/>
          </a:p>
        </p:txBody>
      </p:sp>
      <p:sp>
        <p:nvSpPr>
          <p:cNvPr id="252" name="Google Shape;252;p23"/>
          <p:cNvSpPr txBox="1">
            <a:spLocks noGrp="1"/>
          </p:cNvSpPr>
          <p:nvPr>
            <p:ph type="subTitle" idx="1"/>
          </p:nvPr>
        </p:nvSpPr>
        <p:spPr>
          <a:xfrm>
            <a:off x="705600" y="813850"/>
            <a:ext cx="3734700" cy="3908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latin typeface="Arial"/>
                <a:ea typeface="Arial"/>
                <a:cs typeface="Arial"/>
                <a:sym typeface="Arial"/>
              </a:rPr>
              <a:t>Quando o utilizador aceder pela primeira vez à página web, irá entrar na página inicial. Aqui o utilizador tem à sua frente uma variedade de mangás categorizados por Mangás da semana e Mangas recentemente atualizados, etc.</a:t>
            </a:r>
            <a:endParaRPr sz="1300">
              <a:latin typeface="Arial"/>
              <a:ea typeface="Arial"/>
              <a:cs typeface="Arial"/>
              <a:sym typeface="Arial"/>
            </a:endParaRPr>
          </a:p>
          <a:p>
            <a:pPr marL="0" lvl="0" indent="0" algn="just" rtl="0">
              <a:lnSpc>
                <a:spcPct val="100000"/>
              </a:lnSpc>
              <a:spcBef>
                <a:spcPts val="0"/>
              </a:spcBef>
              <a:spcAft>
                <a:spcPts val="0"/>
              </a:spcAft>
              <a:buNone/>
            </a:pPr>
            <a:r>
              <a:rPr lang="en" sz="1300">
                <a:latin typeface="Arial"/>
                <a:ea typeface="Arial"/>
                <a:cs typeface="Arial"/>
                <a:sym typeface="Arial"/>
              </a:rPr>
              <a:t>A partir de aqui, o utilizador pode aceder à página Mangás para ver todos os mangas do “Manganimous”. Poderá filtrar para mostrar apenas os mangás mais relevantes, como os mangás mais antigos, etc.</a:t>
            </a:r>
            <a:endParaRPr sz="1300"/>
          </a:p>
        </p:txBody>
      </p:sp>
      <p:cxnSp>
        <p:nvCxnSpPr>
          <p:cNvPr id="253" name="Google Shape;253;p23"/>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54" name="Google Shape;254;p23"/>
          <p:cNvGrpSpPr/>
          <p:nvPr/>
        </p:nvGrpSpPr>
        <p:grpSpPr>
          <a:xfrm>
            <a:off x="4618950" y="394814"/>
            <a:ext cx="2582400" cy="289350"/>
            <a:chOff x="6967625" y="394825"/>
            <a:chExt cx="2582400" cy="289350"/>
          </a:xfrm>
        </p:grpSpPr>
        <p:sp>
          <p:nvSpPr>
            <p:cNvPr id="255" name="Google Shape;255;p23"/>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3"/>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3"/>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3"/>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3"/>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3"/>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3"/>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3"/>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3"/>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3"/>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3"/>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3"/>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3"/>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3"/>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3" name="Google Shape;283;p23"/>
          <p:cNvPicPr preferRelativeResize="0"/>
          <p:nvPr/>
        </p:nvPicPr>
        <p:blipFill>
          <a:blip r:embed="rId3">
            <a:alphaModFix/>
          </a:blip>
          <a:stretch>
            <a:fillRect/>
          </a:stretch>
        </p:blipFill>
        <p:spPr>
          <a:xfrm>
            <a:off x="4618950" y="1354238"/>
            <a:ext cx="4287776" cy="2435025"/>
          </a:xfrm>
          <a:prstGeom prst="rect">
            <a:avLst/>
          </a:prstGeom>
          <a:noFill/>
          <a:ln>
            <a:noFill/>
          </a:ln>
        </p:spPr>
      </p:pic>
      <p:grpSp>
        <p:nvGrpSpPr>
          <p:cNvPr id="284" name="Google Shape;284;p23"/>
          <p:cNvGrpSpPr/>
          <p:nvPr/>
        </p:nvGrpSpPr>
        <p:grpSpPr>
          <a:xfrm rot="-6329630">
            <a:off x="7600377" y="2525925"/>
            <a:ext cx="1813767" cy="1867953"/>
            <a:chOff x="269239" y="624399"/>
            <a:chExt cx="2386800" cy="2386800"/>
          </a:xfrm>
        </p:grpSpPr>
        <p:sp>
          <p:nvSpPr>
            <p:cNvPr id="285" name="Google Shape;285;p23"/>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3"/>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7" name="Google Shape;287;p23"/>
          <p:cNvSpPr/>
          <p:nvPr/>
        </p:nvSpPr>
        <p:spPr>
          <a:xfrm>
            <a:off x="7945675" y="2917185"/>
            <a:ext cx="1123800" cy="108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4"/>
          <p:cNvSpPr txBox="1">
            <a:spLocks noGrp="1"/>
          </p:cNvSpPr>
          <p:nvPr>
            <p:ph type="title"/>
          </p:nvPr>
        </p:nvSpPr>
        <p:spPr>
          <a:xfrm>
            <a:off x="720000" y="265150"/>
            <a:ext cx="38520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Sitemap da Página Web</a:t>
            </a:r>
            <a:endParaRPr sz="2600"/>
          </a:p>
        </p:txBody>
      </p:sp>
      <p:sp>
        <p:nvSpPr>
          <p:cNvPr id="293" name="Google Shape;293;p24"/>
          <p:cNvSpPr txBox="1">
            <a:spLocks noGrp="1"/>
          </p:cNvSpPr>
          <p:nvPr>
            <p:ph type="subTitle" idx="1"/>
          </p:nvPr>
        </p:nvSpPr>
        <p:spPr>
          <a:xfrm>
            <a:off x="705600" y="813850"/>
            <a:ext cx="3734700" cy="3908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latin typeface="Arial"/>
                <a:ea typeface="Arial"/>
                <a:cs typeface="Arial"/>
                <a:sym typeface="Arial"/>
              </a:rPr>
              <a:t>O utilizador poderá aceder também à página Popular para ver os mangás mais populares de forma geral ou de um certo género. A diferença na apresentação dos resultados entre as duas versões está relacionada apenas com a apresentação dos conteúdos. Ao selecionar um mangá será aberta a página de detalhes de mangá. A página contém o título, géneros, quem publicou, um botão para fazer a avaliação, a média de avaliações,  os capítulos disponíveis atualmente, total de visualizações, total de favoritos, uma breve introdução sobre o mangá e que capítulos já foram visualizados ou não. </a:t>
            </a:r>
            <a:endParaRPr sz="1300"/>
          </a:p>
          <a:p>
            <a:pPr marL="0" lvl="0" indent="0" algn="l" rtl="0">
              <a:spcBef>
                <a:spcPts val="0"/>
              </a:spcBef>
              <a:spcAft>
                <a:spcPts val="0"/>
              </a:spcAft>
              <a:buNone/>
            </a:pPr>
            <a:endParaRPr sz="1300"/>
          </a:p>
        </p:txBody>
      </p:sp>
      <p:cxnSp>
        <p:nvCxnSpPr>
          <p:cNvPr id="294" name="Google Shape;294;p24"/>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295" name="Google Shape;295;p24"/>
          <p:cNvGrpSpPr/>
          <p:nvPr/>
        </p:nvGrpSpPr>
        <p:grpSpPr>
          <a:xfrm>
            <a:off x="4618950" y="394814"/>
            <a:ext cx="2582400" cy="289350"/>
            <a:chOff x="6967625" y="394825"/>
            <a:chExt cx="2582400" cy="289350"/>
          </a:xfrm>
        </p:grpSpPr>
        <p:sp>
          <p:nvSpPr>
            <p:cNvPr id="296" name="Google Shape;296;p24"/>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4"/>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4"/>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4"/>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4"/>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4"/>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4"/>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4"/>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4"/>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4"/>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4"/>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4"/>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4"/>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4"/>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4"/>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4"/>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4"/>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4"/>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4"/>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4"/>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4"/>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4"/>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4"/>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4"/>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4"/>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4"/>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4"/>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4"/>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24" name="Google Shape;324;p24"/>
          <p:cNvPicPr preferRelativeResize="0"/>
          <p:nvPr/>
        </p:nvPicPr>
        <p:blipFill>
          <a:blip r:embed="rId3">
            <a:alphaModFix/>
          </a:blip>
          <a:stretch>
            <a:fillRect/>
          </a:stretch>
        </p:blipFill>
        <p:spPr>
          <a:xfrm>
            <a:off x="4618950" y="1354238"/>
            <a:ext cx="4287776" cy="2435025"/>
          </a:xfrm>
          <a:prstGeom prst="rect">
            <a:avLst/>
          </a:prstGeom>
          <a:noFill/>
          <a:ln>
            <a:noFill/>
          </a:ln>
        </p:spPr>
      </p:pic>
      <p:grpSp>
        <p:nvGrpSpPr>
          <p:cNvPr id="325" name="Google Shape;325;p24"/>
          <p:cNvGrpSpPr/>
          <p:nvPr/>
        </p:nvGrpSpPr>
        <p:grpSpPr>
          <a:xfrm rot="-6329630">
            <a:off x="7600377" y="2525925"/>
            <a:ext cx="1813767" cy="1867953"/>
            <a:chOff x="269239" y="624399"/>
            <a:chExt cx="2386800" cy="2386800"/>
          </a:xfrm>
        </p:grpSpPr>
        <p:sp>
          <p:nvSpPr>
            <p:cNvPr id="326" name="Google Shape;326;p24"/>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4"/>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24"/>
          <p:cNvSpPr/>
          <p:nvPr/>
        </p:nvSpPr>
        <p:spPr>
          <a:xfrm>
            <a:off x="7945675" y="2917185"/>
            <a:ext cx="1123800" cy="108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5"/>
          <p:cNvSpPr txBox="1">
            <a:spLocks noGrp="1"/>
          </p:cNvSpPr>
          <p:nvPr>
            <p:ph type="title"/>
          </p:nvPr>
        </p:nvSpPr>
        <p:spPr>
          <a:xfrm>
            <a:off x="720000" y="265150"/>
            <a:ext cx="38520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Sitemap da Página Web</a:t>
            </a:r>
            <a:endParaRPr sz="2600"/>
          </a:p>
        </p:txBody>
      </p:sp>
      <p:sp>
        <p:nvSpPr>
          <p:cNvPr id="334" name="Google Shape;334;p25"/>
          <p:cNvSpPr txBox="1">
            <a:spLocks noGrp="1"/>
          </p:cNvSpPr>
          <p:nvPr>
            <p:ph type="subTitle" idx="1"/>
          </p:nvPr>
        </p:nvSpPr>
        <p:spPr>
          <a:xfrm>
            <a:off x="705600" y="813850"/>
            <a:ext cx="3734700" cy="3908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latin typeface="Arial"/>
                <a:ea typeface="Arial"/>
                <a:cs typeface="Arial"/>
                <a:sym typeface="Arial"/>
              </a:rPr>
              <a:t>Ao clicar num determinado mangá e o utilizador sem conta logada clicar em adicionar à minha biblioteca “coração” o usuário vai ser redirecionado  para uma página de login. Aqui o utilizador decide se quer criar uma conta no serviço ou se quer usar a sua conta do Facebook, Google, Apple, Twitter. Para criar uma conta, </a:t>
            </a:r>
            <a:r>
              <a:rPr lang="en"/>
              <a:t>terá </a:t>
            </a:r>
            <a:r>
              <a:rPr lang="en" sz="1300">
                <a:latin typeface="Arial"/>
                <a:ea typeface="Arial"/>
                <a:cs typeface="Arial"/>
                <a:sym typeface="Arial"/>
              </a:rPr>
              <a:t>de colocar o nome, email, password e a confirmação da password. O email deve ser único, pois o utilizador irá usá-lo para fazer login e será identificado por esse email. Ao criar um utilizador, o sistema irá procurar se já existe algum utilizador com esse email. A password deverá ser introduzida duas vezes para que o utilizador tenha a certeza de que a introduziu corretamente.</a:t>
            </a:r>
            <a:endParaRPr sz="1300">
              <a:latin typeface="Arial"/>
              <a:ea typeface="Arial"/>
              <a:cs typeface="Arial"/>
              <a:sym typeface="Arial"/>
            </a:endParaRPr>
          </a:p>
          <a:p>
            <a:pPr marL="0" lvl="0" indent="0" algn="l" rtl="0">
              <a:spcBef>
                <a:spcPts val="0"/>
              </a:spcBef>
              <a:spcAft>
                <a:spcPts val="0"/>
              </a:spcAft>
              <a:buNone/>
            </a:pPr>
            <a:endParaRPr sz="1300">
              <a:latin typeface="Arial"/>
              <a:ea typeface="Arial"/>
              <a:cs typeface="Arial"/>
              <a:sym typeface="Arial"/>
            </a:endParaRPr>
          </a:p>
        </p:txBody>
      </p:sp>
      <p:cxnSp>
        <p:nvCxnSpPr>
          <p:cNvPr id="335" name="Google Shape;335;p25"/>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36" name="Google Shape;336;p25"/>
          <p:cNvGrpSpPr/>
          <p:nvPr/>
        </p:nvGrpSpPr>
        <p:grpSpPr>
          <a:xfrm>
            <a:off x="4618950" y="394814"/>
            <a:ext cx="2582400" cy="289350"/>
            <a:chOff x="6967625" y="394825"/>
            <a:chExt cx="2582400" cy="289350"/>
          </a:xfrm>
        </p:grpSpPr>
        <p:sp>
          <p:nvSpPr>
            <p:cNvPr id="337" name="Google Shape;337;p25"/>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5"/>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5" name="Google Shape;365;p25"/>
          <p:cNvPicPr preferRelativeResize="0"/>
          <p:nvPr/>
        </p:nvPicPr>
        <p:blipFill>
          <a:blip r:embed="rId3">
            <a:alphaModFix/>
          </a:blip>
          <a:stretch>
            <a:fillRect/>
          </a:stretch>
        </p:blipFill>
        <p:spPr>
          <a:xfrm>
            <a:off x="4618950" y="1354238"/>
            <a:ext cx="4287776" cy="2435025"/>
          </a:xfrm>
          <a:prstGeom prst="rect">
            <a:avLst/>
          </a:prstGeom>
          <a:noFill/>
          <a:ln>
            <a:noFill/>
          </a:ln>
        </p:spPr>
      </p:pic>
      <p:grpSp>
        <p:nvGrpSpPr>
          <p:cNvPr id="366" name="Google Shape;366;p25"/>
          <p:cNvGrpSpPr/>
          <p:nvPr/>
        </p:nvGrpSpPr>
        <p:grpSpPr>
          <a:xfrm rot="-6329630">
            <a:off x="7600377" y="2525925"/>
            <a:ext cx="1813767" cy="1867953"/>
            <a:chOff x="269239" y="624399"/>
            <a:chExt cx="2386800" cy="2386800"/>
          </a:xfrm>
        </p:grpSpPr>
        <p:sp>
          <p:nvSpPr>
            <p:cNvPr id="367" name="Google Shape;367;p25"/>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9" name="Google Shape;369;p25"/>
          <p:cNvSpPr/>
          <p:nvPr/>
        </p:nvSpPr>
        <p:spPr>
          <a:xfrm>
            <a:off x="7945675" y="2917185"/>
            <a:ext cx="1123800" cy="108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26"/>
          <p:cNvSpPr txBox="1">
            <a:spLocks noGrp="1"/>
          </p:cNvSpPr>
          <p:nvPr>
            <p:ph type="title"/>
          </p:nvPr>
        </p:nvSpPr>
        <p:spPr>
          <a:xfrm>
            <a:off x="720000" y="265150"/>
            <a:ext cx="38520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a:t>Sitemap da Página Web</a:t>
            </a:r>
            <a:endParaRPr sz="2600"/>
          </a:p>
        </p:txBody>
      </p:sp>
      <p:sp>
        <p:nvSpPr>
          <p:cNvPr id="375" name="Google Shape;375;p26"/>
          <p:cNvSpPr txBox="1">
            <a:spLocks noGrp="1"/>
          </p:cNvSpPr>
          <p:nvPr>
            <p:ph type="subTitle" idx="1"/>
          </p:nvPr>
        </p:nvSpPr>
        <p:spPr>
          <a:xfrm>
            <a:off x="705600" y="813850"/>
            <a:ext cx="3734700" cy="3908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sz="1300">
                <a:latin typeface="Arial"/>
                <a:ea typeface="Arial"/>
                <a:cs typeface="Arial"/>
                <a:sym typeface="Arial"/>
              </a:rPr>
              <a:t>Ao selecionar um episódio vai ser redirecionado para uma página “Visualizador de episódio” onde o utilizador pode ler o seu mangá como também visualizar capítulos antes e depois do episódio selecionado através dos atalhos. Quando o utilizador entra no site depois de ter feito o login, na página inicial, está presente no menu de navegação duas novas páginas “Minha biblioteca” e “Definições”.</a:t>
            </a:r>
            <a:endParaRPr sz="1300">
              <a:latin typeface="Arial"/>
              <a:ea typeface="Arial"/>
              <a:cs typeface="Arial"/>
              <a:sym typeface="Arial"/>
            </a:endParaRPr>
          </a:p>
          <a:p>
            <a:pPr marL="0" lvl="0" indent="0" algn="just" rtl="0">
              <a:spcBef>
                <a:spcPts val="0"/>
              </a:spcBef>
              <a:spcAft>
                <a:spcPts val="0"/>
              </a:spcAft>
              <a:buNone/>
            </a:pPr>
            <a:r>
              <a:rPr lang="en" sz="1300">
                <a:latin typeface="Arial"/>
                <a:ea typeface="Arial"/>
                <a:cs typeface="Arial"/>
                <a:sym typeface="Arial"/>
              </a:rPr>
              <a:t>Na minha biblioteca está apresentado os mangás que o utilizador adiciona aos favoritos e algumas recomendações baseados nos géneros desses mangás. Por fim, nas definições está apresentado as informações de login, o </a:t>
            </a:r>
            <a:r>
              <a:rPr lang="en" sz="1300" i="1">
                <a:latin typeface="Arial"/>
                <a:ea typeface="Arial"/>
                <a:cs typeface="Arial"/>
                <a:sym typeface="Arial"/>
              </a:rPr>
              <a:t>nickname </a:t>
            </a:r>
            <a:r>
              <a:rPr lang="en" sz="1300">
                <a:latin typeface="Arial"/>
                <a:ea typeface="Arial"/>
                <a:cs typeface="Arial"/>
                <a:sym typeface="Arial"/>
              </a:rPr>
              <a:t>que pode ser editado e algumas opções de notificações que são enviadas via email.</a:t>
            </a:r>
            <a:endParaRPr sz="1300">
              <a:latin typeface="Arial"/>
              <a:ea typeface="Arial"/>
              <a:cs typeface="Arial"/>
              <a:sym typeface="Arial"/>
            </a:endParaRPr>
          </a:p>
        </p:txBody>
      </p:sp>
      <p:cxnSp>
        <p:nvCxnSpPr>
          <p:cNvPr id="376" name="Google Shape;376;p26"/>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377" name="Google Shape;377;p26"/>
          <p:cNvGrpSpPr/>
          <p:nvPr/>
        </p:nvGrpSpPr>
        <p:grpSpPr>
          <a:xfrm>
            <a:off x="4618950" y="394814"/>
            <a:ext cx="2582400" cy="289350"/>
            <a:chOff x="6967625" y="394825"/>
            <a:chExt cx="2582400" cy="289350"/>
          </a:xfrm>
        </p:grpSpPr>
        <p:sp>
          <p:nvSpPr>
            <p:cNvPr id="378" name="Google Shape;378;p26"/>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6"/>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6"/>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6"/>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6"/>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6"/>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6"/>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6"/>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6"/>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6"/>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6"/>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6"/>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6"/>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6"/>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6"/>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6"/>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6"/>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6"/>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6" name="Google Shape;406;p26"/>
          <p:cNvPicPr preferRelativeResize="0"/>
          <p:nvPr/>
        </p:nvPicPr>
        <p:blipFill>
          <a:blip r:embed="rId3">
            <a:alphaModFix/>
          </a:blip>
          <a:stretch>
            <a:fillRect/>
          </a:stretch>
        </p:blipFill>
        <p:spPr>
          <a:xfrm>
            <a:off x="4618950" y="1354238"/>
            <a:ext cx="4287776" cy="2435025"/>
          </a:xfrm>
          <a:prstGeom prst="rect">
            <a:avLst/>
          </a:prstGeom>
          <a:noFill/>
          <a:ln>
            <a:noFill/>
          </a:ln>
        </p:spPr>
      </p:pic>
      <p:grpSp>
        <p:nvGrpSpPr>
          <p:cNvPr id="407" name="Google Shape;407;p26"/>
          <p:cNvGrpSpPr/>
          <p:nvPr/>
        </p:nvGrpSpPr>
        <p:grpSpPr>
          <a:xfrm rot="-6329630">
            <a:off x="7600377" y="2525925"/>
            <a:ext cx="1813767" cy="1867953"/>
            <a:chOff x="269239" y="624399"/>
            <a:chExt cx="2386800" cy="2386800"/>
          </a:xfrm>
        </p:grpSpPr>
        <p:sp>
          <p:nvSpPr>
            <p:cNvPr id="408" name="Google Shape;408;p26"/>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6"/>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26"/>
          <p:cNvSpPr/>
          <p:nvPr/>
        </p:nvSpPr>
        <p:spPr>
          <a:xfrm>
            <a:off x="7945675" y="2917185"/>
            <a:ext cx="1123800" cy="1086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7"/>
          <p:cNvSpPr txBox="1">
            <a:spLocks noGrp="1"/>
          </p:cNvSpPr>
          <p:nvPr>
            <p:ph type="title"/>
          </p:nvPr>
        </p:nvSpPr>
        <p:spPr>
          <a:xfrm>
            <a:off x="720000" y="265150"/>
            <a:ext cx="46221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Sitemap da Aplicação Móvel</a:t>
            </a:r>
            <a:endParaRPr sz="2200"/>
          </a:p>
        </p:txBody>
      </p:sp>
      <p:sp>
        <p:nvSpPr>
          <p:cNvPr id="416" name="Google Shape;416;p27"/>
          <p:cNvSpPr txBox="1">
            <a:spLocks noGrp="1"/>
          </p:cNvSpPr>
          <p:nvPr>
            <p:ph type="subTitle" idx="1"/>
          </p:nvPr>
        </p:nvSpPr>
        <p:spPr>
          <a:xfrm>
            <a:off x="705600" y="813850"/>
            <a:ext cx="3734700" cy="3908400"/>
          </a:xfrm>
          <a:prstGeom prst="rect">
            <a:avLst/>
          </a:prstGeom>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a:t>Com a página web estabelecida, avanço para a aplicação para telemóvel. O sitemap do dispositivo móvel será semelhante, mas com uma organização diferente das páginas. Foi adicionado novas funções para a aplicação já que irá acompanhar constantemente o utilizador devido à sua praticabilidade do dispositivo. Foi adicionado na página “Detalhes de manga” um botão de </a:t>
            </a:r>
            <a:r>
              <a:rPr lang="en" i="1"/>
              <a:t>download </a:t>
            </a:r>
            <a:r>
              <a:rPr lang="en"/>
              <a:t>em cada episódio caso o utilizador pretenda aceder aos seus mangás favoritos sem internet. Também foi inserido mais algumas opções como a poupança de dados móveis enquanto utiliza a app e limpar o cache. Por fim, a página “Minha Biblioteca” contém uma página apenas para os downloads feitos. Caso o utilizador pretenda eliminar uma das transferências  é possível devido ao botão apresentado ao lado do mangá ou dos episódios.</a:t>
            </a:r>
            <a:endParaRPr/>
          </a:p>
          <a:p>
            <a:pPr marL="0" lvl="0" indent="0" algn="l" rtl="0">
              <a:spcBef>
                <a:spcPts val="0"/>
              </a:spcBef>
              <a:spcAft>
                <a:spcPts val="0"/>
              </a:spcAft>
              <a:buNone/>
            </a:pPr>
            <a:endParaRPr/>
          </a:p>
        </p:txBody>
      </p:sp>
      <p:cxnSp>
        <p:nvCxnSpPr>
          <p:cNvPr id="417" name="Google Shape;417;p27"/>
          <p:cNvCxnSpPr/>
          <p:nvPr/>
        </p:nvCxnSpPr>
        <p:spPr>
          <a:xfrm>
            <a:off x="705600" y="4867850"/>
            <a:ext cx="7732800" cy="0"/>
          </a:xfrm>
          <a:prstGeom prst="straightConnector1">
            <a:avLst/>
          </a:prstGeom>
          <a:noFill/>
          <a:ln w="9525" cap="flat" cmpd="sng">
            <a:solidFill>
              <a:schemeClr val="dk1"/>
            </a:solidFill>
            <a:prstDash val="solid"/>
            <a:round/>
            <a:headEnd type="oval" w="med" len="med"/>
            <a:tailEnd type="oval" w="med" len="med"/>
          </a:ln>
        </p:spPr>
      </p:cxnSp>
      <p:grpSp>
        <p:nvGrpSpPr>
          <p:cNvPr id="418" name="Google Shape;418;p27"/>
          <p:cNvGrpSpPr/>
          <p:nvPr/>
        </p:nvGrpSpPr>
        <p:grpSpPr>
          <a:xfrm>
            <a:off x="4618950" y="394814"/>
            <a:ext cx="2582400" cy="289350"/>
            <a:chOff x="6967625" y="394825"/>
            <a:chExt cx="2582400" cy="289350"/>
          </a:xfrm>
        </p:grpSpPr>
        <p:sp>
          <p:nvSpPr>
            <p:cNvPr id="419" name="Google Shape;419;p27"/>
            <p:cNvSpPr/>
            <p:nvPr/>
          </p:nvSpPr>
          <p:spPr>
            <a:xfrm rot="-5400000">
              <a:off x="6967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7"/>
            <p:cNvSpPr/>
            <p:nvPr/>
          </p:nvSpPr>
          <p:spPr>
            <a:xfrm rot="-5400000">
              <a:off x="6967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7"/>
            <p:cNvSpPr/>
            <p:nvPr/>
          </p:nvSpPr>
          <p:spPr>
            <a:xfrm rot="-5400000">
              <a:off x="7158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7"/>
            <p:cNvSpPr/>
            <p:nvPr/>
          </p:nvSpPr>
          <p:spPr>
            <a:xfrm rot="-5400000">
              <a:off x="7158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7"/>
            <p:cNvSpPr/>
            <p:nvPr/>
          </p:nvSpPr>
          <p:spPr>
            <a:xfrm rot="-5400000">
              <a:off x="7348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7"/>
            <p:cNvSpPr/>
            <p:nvPr/>
          </p:nvSpPr>
          <p:spPr>
            <a:xfrm rot="-5400000">
              <a:off x="7348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7"/>
            <p:cNvSpPr/>
            <p:nvPr/>
          </p:nvSpPr>
          <p:spPr>
            <a:xfrm rot="-5400000">
              <a:off x="7539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7"/>
            <p:cNvSpPr/>
            <p:nvPr/>
          </p:nvSpPr>
          <p:spPr>
            <a:xfrm rot="-5400000">
              <a:off x="7539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7"/>
            <p:cNvSpPr/>
            <p:nvPr/>
          </p:nvSpPr>
          <p:spPr>
            <a:xfrm rot="-5400000">
              <a:off x="7729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7"/>
            <p:cNvSpPr/>
            <p:nvPr/>
          </p:nvSpPr>
          <p:spPr>
            <a:xfrm rot="-5400000">
              <a:off x="7729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7"/>
            <p:cNvSpPr/>
            <p:nvPr/>
          </p:nvSpPr>
          <p:spPr>
            <a:xfrm rot="-5400000">
              <a:off x="7920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7"/>
            <p:cNvSpPr/>
            <p:nvPr/>
          </p:nvSpPr>
          <p:spPr>
            <a:xfrm rot="-5400000">
              <a:off x="7920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7"/>
            <p:cNvSpPr/>
            <p:nvPr/>
          </p:nvSpPr>
          <p:spPr>
            <a:xfrm rot="-5400000">
              <a:off x="8110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7"/>
            <p:cNvSpPr/>
            <p:nvPr/>
          </p:nvSpPr>
          <p:spPr>
            <a:xfrm rot="-5400000">
              <a:off x="8110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7"/>
            <p:cNvSpPr/>
            <p:nvPr/>
          </p:nvSpPr>
          <p:spPr>
            <a:xfrm rot="-5400000">
              <a:off x="8301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7"/>
            <p:cNvSpPr/>
            <p:nvPr/>
          </p:nvSpPr>
          <p:spPr>
            <a:xfrm rot="-5400000">
              <a:off x="8301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7"/>
            <p:cNvSpPr/>
            <p:nvPr/>
          </p:nvSpPr>
          <p:spPr>
            <a:xfrm rot="-5400000">
              <a:off x="8491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7"/>
            <p:cNvSpPr/>
            <p:nvPr/>
          </p:nvSpPr>
          <p:spPr>
            <a:xfrm rot="-5400000">
              <a:off x="8491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7"/>
            <p:cNvSpPr/>
            <p:nvPr/>
          </p:nvSpPr>
          <p:spPr>
            <a:xfrm rot="-5400000">
              <a:off x="8682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7"/>
            <p:cNvSpPr/>
            <p:nvPr/>
          </p:nvSpPr>
          <p:spPr>
            <a:xfrm rot="-5400000">
              <a:off x="8682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7"/>
            <p:cNvSpPr/>
            <p:nvPr/>
          </p:nvSpPr>
          <p:spPr>
            <a:xfrm rot="-5400000">
              <a:off x="8872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7"/>
            <p:cNvSpPr/>
            <p:nvPr/>
          </p:nvSpPr>
          <p:spPr>
            <a:xfrm rot="-5400000">
              <a:off x="8872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7"/>
            <p:cNvSpPr/>
            <p:nvPr/>
          </p:nvSpPr>
          <p:spPr>
            <a:xfrm rot="-5400000">
              <a:off x="9063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7"/>
            <p:cNvSpPr/>
            <p:nvPr/>
          </p:nvSpPr>
          <p:spPr>
            <a:xfrm rot="-5400000">
              <a:off x="9063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7"/>
            <p:cNvSpPr/>
            <p:nvPr/>
          </p:nvSpPr>
          <p:spPr>
            <a:xfrm rot="-5400000">
              <a:off x="92536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7"/>
            <p:cNvSpPr/>
            <p:nvPr/>
          </p:nvSpPr>
          <p:spPr>
            <a:xfrm rot="-5400000">
              <a:off x="92536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7"/>
            <p:cNvSpPr/>
            <p:nvPr/>
          </p:nvSpPr>
          <p:spPr>
            <a:xfrm rot="-5400000">
              <a:off x="9444125" y="57827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7"/>
            <p:cNvSpPr/>
            <p:nvPr/>
          </p:nvSpPr>
          <p:spPr>
            <a:xfrm rot="-5400000">
              <a:off x="9444125" y="394825"/>
              <a:ext cx="105900" cy="1059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47" name="Google Shape;447;p27"/>
          <p:cNvPicPr preferRelativeResize="0"/>
          <p:nvPr/>
        </p:nvPicPr>
        <p:blipFill>
          <a:blip r:embed="rId3">
            <a:alphaModFix/>
          </a:blip>
          <a:stretch>
            <a:fillRect/>
          </a:stretch>
        </p:blipFill>
        <p:spPr>
          <a:xfrm>
            <a:off x="4571995" y="1055425"/>
            <a:ext cx="3630700" cy="3032650"/>
          </a:xfrm>
          <a:prstGeom prst="rect">
            <a:avLst/>
          </a:prstGeom>
          <a:noFill/>
          <a:ln>
            <a:noFill/>
          </a:ln>
        </p:spPr>
      </p:pic>
      <p:grpSp>
        <p:nvGrpSpPr>
          <p:cNvPr id="448" name="Google Shape;448;p27"/>
          <p:cNvGrpSpPr/>
          <p:nvPr/>
        </p:nvGrpSpPr>
        <p:grpSpPr>
          <a:xfrm rot="-6392422">
            <a:off x="6571194" y="2478316"/>
            <a:ext cx="2225909" cy="2433238"/>
            <a:chOff x="269239" y="624399"/>
            <a:chExt cx="2386800" cy="2386800"/>
          </a:xfrm>
        </p:grpSpPr>
        <p:sp>
          <p:nvSpPr>
            <p:cNvPr id="449" name="Google Shape;449;p27"/>
            <p:cNvSpPr/>
            <p:nvPr/>
          </p:nvSpPr>
          <p:spPr>
            <a:xfrm rot="-1970538">
              <a:off x="599418" y="954577"/>
              <a:ext cx="1726444" cy="1726444"/>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7"/>
            <p:cNvSpPr/>
            <p:nvPr/>
          </p:nvSpPr>
          <p:spPr>
            <a:xfrm rot="-1969931">
              <a:off x="929754" y="1027196"/>
              <a:ext cx="127817" cy="127817"/>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 name="Google Shape;451;p27"/>
          <p:cNvSpPr/>
          <p:nvPr/>
        </p:nvSpPr>
        <p:spPr>
          <a:xfrm>
            <a:off x="6949649" y="3032265"/>
            <a:ext cx="1470300" cy="1325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Minimalist Business Basic Template by Slidesgo">
  <a:themeElements>
    <a:clrScheme name="Simple Light">
      <a:dk1>
        <a:srgbClr val="191919"/>
      </a:dk1>
      <a:lt1>
        <a:srgbClr val="F0F0F0"/>
      </a:lt1>
      <a:dk2>
        <a:srgbClr val="E7C22C"/>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2761</Words>
  <Application>Microsoft Office PowerPoint</Application>
  <PresentationFormat>Apresentação no Ecrã (16:9)</PresentationFormat>
  <Paragraphs>148</Paragraphs>
  <Slides>31</Slides>
  <Notes>31</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31</vt:i4>
      </vt:variant>
    </vt:vector>
  </HeadingPairs>
  <TitlesOfParts>
    <vt:vector size="37" baseType="lpstr">
      <vt:lpstr>Roboto</vt:lpstr>
      <vt:lpstr>Bebas Neue</vt:lpstr>
      <vt:lpstr>Nunito Light</vt:lpstr>
      <vt:lpstr>Arial</vt:lpstr>
      <vt:lpstr>Playfair Display ExtraBold</vt:lpstr>
      <vt:lpstr>Minimalist Business Basic Template by Slidesgo</vt:lpstr>
      <vt:lpstr>Manganimous</vt:lpstr>
      <vt:lpstr>Conteúdos desta apresentação</vt:lpstr>
      <vt:lpstr>Table of contents</vt:lpstr>
      <vt:lpstr>Sitemap</vt:lpstr>
      <vt:lpstr>Sitemap da Página Web</vt:lpstr>
      <vt:lpstr>Sitemap da Página Web</vt:lpstr>
      <vt:lpstr>Sitemap da Página Web</vt:lpstr>
      <vt:lpstr>Sitemap da Página Web</vt:lpstr>
      <vt:lpstr>Sitemap da Aplicação Móvel</vt:lpstr>
      <vt:lpstr>Wireframe</vt:lpstr>
      <vt:lpstr>Menu</vt:lpstr>
      <vt:lpstr>Início</vt:lpstr>
      <vt:lpstr>Login</vt:lpstr>
      <vt:lpstr>Registo de utilizador</vt:lpstr>
      <vt:lpstr>Password esquecida</vt:lpstr>
      <vt:lpstr>Página inicial</vt:lpstr>
      <vt:lpstr>Apresentação do PowerPoint</vt:lpstr>
      <vt:lpstr>Página “Mangas”</vt:lpstr>
      <vt:lpstr>Apresentação do PowerPoint</vt:lpstr>
      <vt:lpstr>Página “Popular”</vt:lpstr>
      <vt:lpstr>Apresentação do PowerPoint</vt:lpstr>
      <vt:lpstr>Página “Detalhes do mangá”</vt:lpstr>
      <vt:lpstr>Página “Detalhes do mangá”</vt:lpstr>
      <vt:lpstr>Apresentação do PowerPoint</vt:lpstr>
      <vt:lpstr>Página “Minha biblioteca”</vt:lpstr>
      <vt:lpstr>Apresentação do PowerPoint</vt:lpstr>
      <vt:lpstr>Página “Visualizador de Mangá”</vt:lpstr>
      <vt:lpstr>Página “Definições”</vt:lpstr>
      <vt:lpstr>Apresentação do PowerPoint</vt:lpstr>
      <vt:lpstr>Potencialidades</vt:lpstr>
      <vt:lpstr>Conclusão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Manganimous</dc:title>
  <cp:lastModifiedBy>David Ferreira</cp:lastModifiedBy>
  <cp:revision>2</cp:revision>
  <dcterms:modified xsi:type="dcterms:W3CDTF">2023-01-08T21:50:36Z</dcterms:modified>
</cp:coreProperties>
</file>