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57" r:id="rId3"/>
    <p:sldId id="258" r:id="rId4"/>
    <p:sldId id="275" r:id="rId5"/>
    <p:sldId id="272" r:id="rId6"/>
    <p:sldId id="273" r:id="rId7"/>
    <p:sldId id="260" r:id="rId8"/>
    <p:sldId id="261" r:id="rId9"/>
    <p:sldId id="262" r:id="rId10"/>
    <p:sldId id="265" r:id="rId11"/>
    <p:sldId id="264" r:id="rId12"/>
    <p:sldId id="266" r:id="rId13"/>
    <p:sldId id="267" r:id="rId14"/>
    <p:sldId id="274" r:id="rId15"/>
    <p:sldId id="268" r:id="rId16"/>
    <p:sldId id="276"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23" autoAdjust="0"/>
  </p:normalViewPr>
  <p:slideViewPr>
    <p:cSldViewPr snapToGrid="0">
      <p:cViewPr varScale="1">
        <p:scale>
          <a:sx n="54" d="100"/>
          <a:sy n="54" d="100"/>
        </p:scale>
        <p:origin x="280" y="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44" d="100"/>
          <a:sy n="44" d="100"/>
        </p:scale>
        <p:origin x="284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hyperlink" Target="https://mockflow.com/apps/wireframepro/" TargetMode="External"/><Relationship Id="rId1" Type="http://schemas.openxmlformats.org/officeDocument/2006/relationships/hyperlink" Target="https://www.lucidchart.com/pages/pt/exemplos/gerador-de-sitemap-online"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mockflow.com/apps/wireframepro/" TargetMode="External"/><Relationship Id="rId1" Type="http://schemas.openxmlformats.org/officeDocument/2006/relationships/hyperlink" Target="https://www.lucidchart.com/pages/pt/exemplos/gerador-de-sitemap-onlin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AE602A-78B5-4BF1-82AC-2F613EAFE01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21FC5E5-5CDC-472D-A9C0-97E110148FF4}">
      <dgm:prSet/>
      <dgm:spPr/>
      <dgm:t>
        <a:bodyPr/>
        <a:lstStyle/>
        <a:p>
          <a:r>
            <a:rPr lang="pt-PT"/>
            <a:t>As ferramentas utilizadas para o desenvolvimento do trabalho foram:</a:t>
          </a:r>
          <a:endParaRPr lang="en-US"/>
        </a:p>
      </dgm:t>
    </dgm:pt>
    <dgm:pt modelId="{C04F7423-1BE1-4B9F-8107-C2839FE1949D}" type="parTrans" cxnId="{725C0528-E8C1-46D8-86E2-84628A1E8EE2}">
      <dgm:prSet/>
      <dgm:spPr/>
      <dgm:t>
        <a:bodyPr/>
        <a:lstStyle/>
        <a:p>
          <a:endParaRPr lang="en-US"/>
        </a:p>
      </dgm:t>
    </dgm:pt>
    <dgm:pt modelId="{4E118ABE-145B-41A6-98B7-2FBC0A34345A}" type="sibTrans" cxnId="{725C0528-E8C1-46D8-86E2-84628A1E8EE2}">
      <dgm:prSet/>
      <dgm:spPr/>
      <dgm:t>
        <a:bodyPr/>
        <a:lstStyle/>
        <a:p>
          <a:endParaRPr lang="en-US"/>
        </a:p>
      </dgm:t>
    </dgm:pt>
    <dgm:pt modelId="{1252503F-BE14-4A9B-8E2A-83FDC6EDCDBF}">
      <dgm:prSet/>
      <dgm:spPr/>
      <dgm:t>
        <a:bodyPr/>
        <a:lstStyle/>
        <a:p>
          <a:r>
            <a:rPr lang="pt-PT"/>
            <a:t>Lucidchart (</a:t>
          </a:r>
          <a:r>
            <a:rPr lang="pt-PT">
              <a:hlinkClick xmlns:r="http://schemas.openxmlformats.org/officeDocument/2006/relationships" r:id="rId1"/>
            </a:rPr>
            <a:t>Lucidchart</a:t>
          </a:r>
          <a:r>
            <a:rPr lang="pt-PT"/>
            <a:t>) – para desenhar o sitemap;</a:t>
          </a:r>
          <a:endParaRPr lang="en-US"/>
        </a:p>
      </dgm:t>
    </dgm:pt>
    <dgm:pt modelId="{E3BD28F3-011B-4F92-BEE2-535091E117DD}" type="parTrans" cxnId="{0C5F5DF6-66B9-4869-9834-A5D45896A7C5}">
      <dgm:prSet/>
      <dgm:spPr/>
      <dgm:t>
        <a:bodyPr/>
        <a:lstStyle/>
        <a:p>
          <a:endParaRPr lang="en-US"/>
        </a:p>
      </dgm:t>
    </dgm:pt>
    <dgm:pt modelId="{0BCF8570-A9C4-49DC-B4D9-0A536613CB83}" type="sibTrans" cxnId="{0C5F5DF6-66B9-4869-9834-A5D45896A7C5}">
      <dgm:prSet/>
      <dgm:spPr/>
      <dgm:t>
        <a:bodyPr/>
        <a:lstStyle/>
        <a:p>
          <a:endParaRPr lang="en-US"/>
        </a:p>
      </dgm:t>
    </dgm:pt>
    <dgm:pt modelId="{BD1317FC-335B-4D44-9F22-04D24ACA6310}">
      <dgm:prSet/>
      <dgm:spPr/>
      <dgm:t>
        <a:bodyPr/>
        <a:lstStyle/>
        <a:p>
          <a:r>
            <a:rPr lang="pt-PT"/>
            <a:t>Mockflow (</a:t>
          </a:r>
          <a:r>
            <a:rPr lang="en-US">
              <a:hlinkClick xmlns:r="http://schemas.openxmlformats.org/officeDocument/2006/relationships" r:id="rId2"/>
            </a:rPr>
            <a:t>MockFlow</a:t>
          </a:r>
          <a:r>
            <a:rPr lang="pt-PT"/>
            <a:t>) – para criar os wireframes;</a:t>
          </a:r>
          <a:endParaRPr lang="en-US"/>
        </a:p>
      </dgm:t>
    </dgm:pt>
    <dgm:pt modelId="{29370335-39A4-432A-9530-1DB34AC26A03}" type="parTrans" cxnId="{BD3CDC5E-5126-49E9-A88B-E526E2925D69}">
      <dgm:prSet/>
      <dgm:spPr/>
      <dgm:t>
        <a:bodyPr/>
        <a:lstStyle/>
        <a:p>
          <a:endParaRPr lang="en-US"/>
        </a:p>
      </dgm:t>
    </dgm:pt>
    <dgm:pt modelId="{CFCF7DC7-4AAA-4058-A8A2-91343D9319CA}" type="sibTrans" cxnId="{BD3CDC5E-5126-49E9-A88B-E526E2925D69}">
      <dgm:prSet/>
      <dgm:spPr/>
      <dgm:t>
        <a:bodyPr/>
        <a:lstStyle/>
        <a:p>
          <a:endParaRPr lang="en-US"/>
        </a:p>
      </dgm:t>
    </dgm:pt>
    <dgm:pt modelId="{A4FFBFB8-89D0-4E80-B02E-081A35A05182}" type="pres">
      <dgm:prSet presAssocID="{91AE602A-78B5-4BF1-82AC-2F613EAFE01C}" presName="hierChild1" presStyleCnt="0">
        <dgm:presLayoutVars>
          <dgm:chPref val="1"/>
          <dgm:dir/>
          <dgm:animOne val="branch"/>
          <dgm:animLvl val="lvl"/>
          <dgm:resizeHandles/>
        </dgm:presLayoutVars>
      </dgm:prSet>
      <dgm:spPr/>
    </dgm:pt>
    <dgm:pt modelId="{E2F8E0D4-1BC5-4F86-833D-3C4D5A780088}" type="pres">
      <dgm:prSet presAssocID="{121FC5E5-5CDC-472D-A9C0-97E110148FF4}" presName="hierRoot1" presStyleCnt="0"/>
      <dgm:spPr/>
    </dgm:pt>
    <dgm:pt modelId="{E16B99E9-7255-4C85-96A2-263119B2E585}" type="pres">
      <dgm:prSet presAssocID="{121FC5E5-5CDC-472D-A9C0-97E110148FF4}" presName="composite" presStyleCnt="0"/>
      <dgm:spPr/>
    </dgm:pt>
    <dgm:pt modelId="{06B62BF3-FFB3-4697-98BD-975ADD62DF2D}" type="pres">
      <dgm:prSet presAssocID="{121FC5E5-5CDC-472D-A9C0-97E110148FF4}" presName="background" presStyleLbl="node0" presStyleIdx="0" presStyleCnt="1"/>
      <dgm:spPr/>
    </dgm:pt>
    <dgm:pt modelId="{8C0884F1-8103-461C-BA66-FDF5B91D03B4}" type="pres">
      <dgm:prSet presAssocID="{121FC5E5-5CDC-472D-A9C0-97E110148FF4}" presName="text" presStyleLbl="fgAcc0" presStyleIdx="0" presStyleCnt="1">
        <dgm:presLayoutVars>
          <dgm:chPref val="3"/>
        </dgm:presLayoutVars>
      </dgm:prSet>
      <dgm:spPr/>
    </dgm:pt>
    <dgm:pt modelId="{31401E63-5A42-4F18-9CB5-F9B9F1BAD40F}" type="pres">
      <dgm:prSet presAssocID="{121FC5E5-5CDC-472D-A9C0-97E110148FF4}" presName="hierChild2" presStyleCnt="0"/>
      <dgm:spPr/>
    </dgm:pt>
    <dgm:pt modelId="{4ADE5885-C5FC-4C85-8B4B-247958B5A83C}" type="pres">
      <dgm:prSet presAssocID="{E3BD28F3-011B-4F92-BEE2-535091E117DD}" presName="Name10" presStyleLbl="parChTrans1D2" presStyleIdx="0" presStyleCnt="2"/>
      <dgm:spPr/>
    </dgm:pt>
    <dgm:pt modelId="{0EB6A48F-12EB-4000-80CC-5C592CC4888B}" type="pres">
      <dgm:prSet presAssocID="{1252503F-BE14-4A9B-8E2A-83FDC6EDCDBF}" presName="hierRoot2" presStyleCnt="0"/>
      <dgm:spPr/>
    </dgm:pt>
    <dgm:pt modelId="{BA560720-7C5B-4593-9A83-DA051A6550DA}" type="pres">
      <dgm:prSet presAssocID="{1252503F-BE14-4A9B-8E2A-83FDC6EDCDBF}" presName="composite2" presStyleCnt="0"/>
      <dgm:spPr/>
    </dgm:pt>
    <dgm:pt modelId="{ED9E53DA-B61F-4586-89B4-386B858EBEF5}" type="pres">
      <dgm:prSet presAssocID="{1252503F-BE14-4A9B-8E2A-83FDC6EDCDBF}" presName="background2" presStyleLbl="node2" presStyleIdx="0" presStyleCnt="2"/>
      <dgm:spPr/>
    </dgm:pt>
    <dgm:pt modelId="{050BE815-F177-4109-98E8-A1AD9520D495}" type="pres">
      <dgm:prSet presAssocID="{1252503F-BE14-4A9B-8E2A-83FDC6EDCDBF}" presName="text2" presStyleLbl="fgAcc2" presStyleIdx="0" presStyleCnt="2">
        <dgm:presLayoutVars>
          <dgm:chPref val="3"/>
        </dgm:presLayoutVars>
      </dgm:prSet>
      <dgm:spPr/>
    </dgm:pt>
    <dgm:pt modelId="{F8EA605B-F45D-4040-9B39-83DB0E862A00}" type="pres">
      <dgm:prSet presAssocID="{1252503F-BE14-4A9B-8E2A-83FDC6EDCDBF}" presName="hierChild3" presStyleCnt="0"/>
      <dgm:spPr/>
    </dgm:pt>
    <dgm:pt modelId="{FC9548ED-FF6C-44CC-9D2C-B3E048BEA2DF}" type="pres">
      <dgm:prSet presAssocID="{29370335-39A4-432A-9530-1DB34AC26A03}" presName="Name10" presStyleLbl="parChTrans1D2" presStyleIdx="1" presStyleCnt="2"/>
      <dgm:spPr/>
    </dgm:pt>
    <dgm:pt modelId="{90BF5413-E4EA-4F49-8C76-ED27A809481D}" type="pres">
      <dgm:prSet presAssocID="{BD1317FC-335B-4D44-9F22-04D24ACA6310}" presName="hierRoot2" presStyleCnt="0"/>
      <dgm:spPr/>
    </dgm:pt>
    <dgm:pt modelId="{B972C4FB-7069-40DC-AFB0-5FAA85DF85FF}" type="pres">
      <dgm:prSet presAssocID="{BD1317FC-335B-4D44-9F22-04D24ACA6310}" presName="composite2" presStyleCnt="0"/>
      <dgm:spPr/>
    </dgm:pt>
    <dgm:pt modelId="{C8B0E76C-7DDD-41D6-80D1-43707026C7DC}" type="pres">
      <dgm:prSet presAssocID="{BD1317FC-335B-4D44-9F22-04D24ACA6310}" presName="background2" presStyleLbl="node2" presStyleIdx="1" presStyleCnt="2"/>
      <dgm:spPr/>
    </dgm:pt>
    <dgm:pt modelId="{1CDCF06E-0181-4AE4-B26D-06A0B5FB809B}" type="pres">
      <dgm:prSet presAssocID="{BD1317FC-335B-4D44-9F22-04D24ACA6310}" presName="text2" presStyleLbl="fgAcc2" presStyleIdx="1" presStyleCnt="2">
        <dgm:presLayoutVars>
          <dgm:chPref val="3"/>
        </dgm:presLayoutVars>
      </dgm:prSet>
      <dgm:spPr/>
    </dgm:pt>
    <dgm:pt modelId="{69AC9796-457D-433A-B36A-58E654F94E2A}" type="pres">
      <dgm:prSet presAssocID="{BD1317FC-335B-4D44-9F22-04D24ACA6310}" presName="hierChild3" presStyleCnt="0"/>
      <dgm:spPr/>
    </dgm:pt>
  </dgm:ptLst>
  <dgm:cxnLst>
    <dgm:cxn modelId="{30E34B02-DB5F-466A-A549-D213C03A86A0}" type="presOf" srcId="{91AE602A-78B5-4BF1-82AC-2F613EAFE01C}" destId="{A4FFBFB8-89D0-4E80-B02E-081A35A05182}" srcOrd="0" destOrd="0" presId="urn:microsoft.com/office/officeart/2005/8/layout/hierarchy1"/>
    <dgm:cxn modelId="{725C0528-E8C1-46D8-86E2-84628A1E8EE2}" srcId="{91AE602A-78B5-4BF1-82AC-2F613EAFE01C}" destId="{121FC5E5-5CDC-472D-A9C0-97E110148FF4}" srcOrd="0" destOrd="0" parTransId="{C04F7423-1BE1-4B9F-8107-C2839FE1949D}" sibTransId="{4E118ABE-145B-41A6-98B7-2FBC0A34345A}"/>
    <dgm:cxn modelId="{BD3CDC5E-5126-49E9-A88B-E526E2925D69}" srcId="{121FC5E5-5CDC-472D-A9C0-97E110148FF4}" destId="{BD1317FC-335B-4D44-9F22-04D24ACA6310}" srcOrd="1" destOrd="0" parTransId="{29370335-39A4-432A-9530-1DB34AC26A03}" sibTransId="{CFCF7DC7-4AAA-4058-A8A2-91343D9319CA}"/>
    <dgm:cxn modelId="{3FC9216F-0CA6-4C6C-9526-ED6B8FDA0C78}" type="presOf" srcId="{121FC5E5-5CDC-472D-A9C0-97E110148FF4}" destId="{8C0884F1-8103-461C-BA66-FDF5B91D03B4}" srcOrd="0" destOrd="0" presId="urn:microsoft.com/office/officeart/2005/8/layout/hierarchy1"/>
    <dgm:cxn modelId="{033CF6B7-F694-47BD-8867-CE905D3E2B14}" type="presOf" srcId="{1252503F-BE14-4A9B-8E2A-83FDC6EDCDBF}" destId="{050BE815-F177-4109-98E8-A1AD9520D495}" srcOrd="0" destOrd="0" presId="urn:microsoft.com/office/officeart/2005/8/layout/hierarchy1"/>
    <dgm:cxn modelId="{369159C4-4ABC-4758-9702-024469249F57}" type="presOf" srcId="{BD1317FC-335B-4D44-9F22-04D24ACA6310}" destId="{1CDCF06E-0181-4AE4-B26D-06A0B5FB809B}" srcOrd="0" destOrd="0" presId="urn:microsoft.com/office/officeart/2005/8/layout/hierarchy1"/>
    <dgm:cxn modelId="{271B28C8-10FA-46CC-B914-5C8CB4FF39D7}" type="presOf" srcId="{29370335-39A4-432A-9530-1DB34AC26A03}" destId="{FC9548ED-FF6C-44CC-9D2C-B3E048BEA2DF}" srcOrd="0" destOrd="0" presId="urn:microsoft.com/office/officeart/2005/8/layout/hierarchy1"/>
    <dgm:cxn modelId="{0C5F5DF6-66B9-4869-9834-A5D45896A7C5}" srcId="{121FC5E5-5CDC-472D-A9C0-97E110148FF4}" destId="{1252503F-BE14-4A9B-8E2A-83FDC6EDCDBF}" srcOrd="0" destOrd="0" parTransId="{E3BD28F3-011B-4F92-BEE2-535091E117DD}" sibTransId="{0BCF8570-A9C4-49DC-B4D9-0A536613CB83}"/>
    <dgm:cxn modelId="{E0D4B0FB-7396-4900-91AA-B1075CAD7D7D}" type="presOf" srcId="{E3BD28F3-011B-4F92-BEE2-535091E117DD}" destId="{4ADE5885-C5FC-4C85-8B4B-247958B5A83C}" srcOrd="0" destOrd="0" presId="urn:microsoft.com/office/officeart/2005/8/layout/hierarchy1"/>
    <dgm:cxn modelId="{5C3B6A9D-27AD-4809-BA0F-62456F80FFA8}" type="presParOf" srcId="{A4FFBFB8-89D0-4E80-B02E-081A35A05182}" destId="{E2F8E0D4-1BC5-4F86-833D-3C4D5A780088}" srcOrd="0" destOrd="0" presId="urn:microsoft.com/office/officeart/2005/8/layout/hierarchy1"/>
    <dgm:cxn modelId="{AE7BB276-57C9-4E1F-BC35-59BBB491761E}" type="presParOf" srcId="{E2F8E0D4-1BC5-4F86-833D-3C4D5A780088}" destId="{E16B99E9-7255-4C85-96A2-263119B2E585}" srcOrd="0" destOrd="0" presId="urn:microsoft.com/office/officeart/2005/8/layout/hierarchy1"/>
    <dgm:cxn modelId="{112A1E8F-84BD-4225-91ED-4D5A97BB7E8A}" type="presParOf" srcId="{E16B99E9-7255-4C85-96A2-263119B2E585}" destId="{06B62BF3-FFB3-4697-98BD-975ADD62DF2D}" srcOrd="0" destOrd="0" presId="urn:microsoft.com/office/officeart/2005/8/layout/hierarchy1"/>
    <dgm:cxn modelId="{AC5C0B55-E771-4788-91DC-64CB61F47C30}" type="presParOf" srcId="{E16B99E9-7255-4C85-96A2-263119B2E585}" destId="{8C0884F1-8103-461C-BA66-FDF5B91D03B4}" srcOrd="1" destOrd="0" presId="urn:microsoft.com/office/officeart/2005/8/layout/hierarchy1"/>
    <dgm:cxn modelId="{BD4C3A4B-5786-4BDE-974D-524F9B1B6926}" type="presParOf" srcId="{E2F8E0D4-1BC5-4F86-833D-3C4D5A780088}" destId="{31401E63-5A42-4F18-9CB5-F9B9F1BAD40F}" srcOrd="1" destOrd="0" presId="urn:microsoft.com/office/officeart/2005/8/layout/hierarchy1"/>
    <dgm:cxn modelId="{5E5C2D96-C0B5-4549-BF8E-93A8028B1E62}" type="presParOf" srcId="{31401E63-5A42-4F18-9CB5-F9B9F1BAD40F}" destId="{4ADE5885-C5FC-4C85-8B4B-247958B5A83C}" srcOrd="0" destOrd="0" presId="urn:microsoft.com/office/officeart/2005/8/layout/hierarchy1"/>
    <dgm:cxn modelId="{4A041392-4EE8-49FA-A699-BE72A726783C}" type="presParOf" srcId="{31401E63-5A42-4F18-9CB5-F9B9F1BAD40F}" destId="{0EB6A48F-12EB-4000-80CC-5C592CC4888B}" srcOrd="1" destOrd="0" presId="urn:microsoft.com/office/officeart/2005/8/layout/hierarchy1"/>
    <dgm:cxn modelId="{7E292179-BDD6-4A55-B89F-E6A9F847982D}" type="presParOf" srcId="{0EB6A48F-12EB-4000-80CC-5C592CC4888B}" destId="{BA560720-7C5B-4593-9A83-DA051A6550DA}" srcOrd="0" destOrd="0" presId="urn:microsoft.com/office/officeart/2005/8/layout/hierarchy1"/>
    <dgm:cxn modelId="{5E581FFF-31A3-4EE1-8BE4-7FD3DA91E6DB}" type="presParOf" srcId="{BA560720-7C5B-4593-9A83-DA051A6550DA}" destId="{ED9E53DA-B61F-4586-89B4-386B858EBEF5}" srcOrd="0" destOrd="0" presId="urn:microsoft.com/office/officeart/2005/8/layout/hierarchy1"/>
    <dgm:cxn modelId="{D02CCD2A-CF1B-48D1-87F1-FBD4888CE9FB}" type="presParOf" srcId="{BA560720-7C5B-4593-9A83-DA051A6550DA}" destId="{050BE815-F177-4109-98E8-A1AD9520D495}" srcOrd="1" destOrd="0" presId="urn:microsoft.com/office/officeart/2005/8/layout/hierarchy1"/>
    <dgm:cxn modelId="{C232573E-852B-42B6-A20E-0DA9F1A2B50E}" type="presParOf" srcId="{0EB6A48F-12EB-4000-80CC-5C592CC4888B}" destId="{F8EA605B-F45D-4040-9B39-83DB0E862A00}" srcOrd="1" destOrd="0" presId="urn:microsoft.com/office/officeart/2005/8/layout/hierarchy1"/>
    <dgm:cxn modelId="{410583F5-11E8-4B35-873E-18688D2C8D3E}" type="presParOf" srcId="{31401E63-5A42-4F18-9CB5-F9B9F1BAD40F}" destId="{FC9548ED-FF6C-44CC-9D2C-B3E048BEA2DF}" srcOrd="2" destOrd="0" presId="urn:microsoft.com/office/officeart/2005/8/layout/hierarchy1"/>
    <dgm:cxn modelId="{DC743A0A-0BFA-4D02-A18C-F2AD4F93E24A}" type="presParOf" srcId="{31401E63-5A42-4F18-9CB5-F9B9F1BAD40F}" destId="{90BF5413-E4EA-4F49-8C76-ED27A809481D}" srcOrd="3" destOrd="0" presId="urn:microsoft.com/office/officeart/2005/8/layout/hierarchy1"/>
    <dgm:cxn modelId="{D814F339-4E86-4213-9D64-3311C2483708}" type="presParOf" srcId="{90BF5413-E4EA-4F49-8C76-ED27A809481D}" destId="{B972C4FB-7069-40DC-AFB0-5FAA85DF85FF}" srcOrd="0" destOrd="0" presId="urn:microsoft.com/office/officeart/2005/8/layout/hierarchy1"/>
    <dgm:cxn modelId="{DCE57EF1-C642-4B1A-932D-A273D2E2BA1B}" type="presParOf" srcId="{B972C4FB-7069-40DC-AFB0-5FAA85DF85FF}" destId="{C8B0E76C-7DDD-41D6-80D1-43707026C7DC}" srcOrd="0" destOrd="0" presId="urn:microsoft.com/office/officeart/2005/8/layout/hierarchy1"/>
    <dgm:cxn modelId="{5AEA1B55-A71E-438C-A45E-7D2A7F94DAA8}" type="presParOf" srcId="{B972C4FB-7069-40DC-AFB0-5FAA85DF85FF}" destId="{1CDCF06E-0181-4AE4-B26D-06A0B5FB809B}" srcOrd="1" destOrd="0" presId="urn:microsoft.com/office/officeart/2005/8/layout/hierarchy1"/>
    <dgm:cxn modelId="{D9575E00-638F-4361-A0E4-7D4231EB75D4}" type="presParOf" srcId="{90BF5413-E4EA-4F49-8C76-ED27A809481D}" destId="{69AC9796-457D-433A-B36A-58E654F94E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548ED-FF6C-44CC-9D2C-B3E048BEA2DF}">
      <dsp:nvSpPr>
        <dsp:cNvPr id="0" name=""/>
        <dsp:cNvSpPr/>
      </dsp:nvSpPr>
      <dsp:spPr>
        <a:xfrm>
          <a:off x="5894188" y="2306923"/>
          <a:ext cx="2219920" cy="1056480"/>
        </a:xfrm>
        <a:custGeom>
          <a:avLst/>
          <a:gdLst/>
          <a:ahLst/>
          <a:cxnLst/>
          <a:rect l="0" t="0" r="0" b="0"/>
          <a:pathLst>
            <a:path>
              <a:moveTo>
                <a:pt x="0" y="0"/>
              </a:moveTo>
              <a:lnTo>
                <a:pt x="0" y="719960"/>
              </a:lnTo>
              <a:lnTo>
                <a:pt x="2219920" y="719960"/>
              </a:lnTo>
              <a:lnTo>
                <a:pt x="2219920" y="1056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DE5885-C5FC-4C85-8B4B-247958B5A83C}">
      <dsp:nvSpPr>
        <dsp:cNvPr id="0" name=""/>
        <dsp:cNvSpPr/>
      </dsp:nvSpPr>
      <dsp:spPr>
        <a:xfrm>
          <a:off x="3674268" y="2306923"/>
          <a:ext cx="2219920" cy="1056480"/>
        </a:xfrm>
        <a:custGeom>
          <a:avLst/>
          <a:gdLst/>
          <a:ahLst/>
          <a:cxnLst/>
          <a:rect l="0" t="0" r="0" b="0"/>
          <a:pathLst>
            <a:path>
              <a:moveTo>
                <a:pt x="2219920" y="0"/>
              </a:moveTo>
              <a:lnTo>
                <a:pt x="2219920" y="719960"/>
              </a:lnTo>
              <a:lnTo>
                <a:pt x="0" y="719960"/>
              </a:lnTo>
              <a:lnTo>
                <a:pt x="0" y="10564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B62BF3-FFB3-4697-98BD-975ADD62DF2D}">
      <dsp:nvSpPr>
        <dsp:cNvPr id="0" name=""/>
        <dsp:cNvSpPr/>
      </dsp:nvSpPr>
      <dsp:spPr>
        <a:xfrm>
          <a:off x="4077890" y="224"/>
          <a:ext cx="3632596" cy="2306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884F1-8103-461C-BA66-FDF5B91D03B4}">
      <dsp:nvSpPr>
        <dsp:cNvPr id="0" name=""/>
        <dsp:cNvSpPr/>
      </dsp:nvSpPr>
      <dsp:spPr>
        <a:xfrm>
          <a:off x="4481512" y="383665"/>
          <a:ext cx="3632596" cy="2306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pt-PT" sz="3300" kern="1200"/>
            <a:t>As ferramentas utilizadas para o desenvolvimento do trabalho foram:</a:t>
          </a:r>
          <a:endParaRPr lang="en-US" sz="3300" kern="1200"/>
        </a:p>
      </dsp:txBody>
      <dsp:txXfrm>
        <a:off x="4549073" y="451226"/>
        <a:ext cx="3497474" cy="2171576"/>
      </dsp:txXfrm>
    </dsp:sp>
    <dsp:sp modelId="{ED9E53DA-B61F-4586-89B4-386B858EBEF5}">
      <dsp:nvSpPr>
        <dsp:cNvPr id="0" name=""/>
        <dsp:cNvSpPr/>
      </dsp:nvSpPr>
      <dsp:spPr>
        <a:xfrm>
          <a:off x="1857970" y="3363403"/>
          <a:ext cx="3632596" cy="2306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0BE815-F177-4109-98E8-A1AD9520D495}">
      <dsp:nvSpPr>
        <dsp:cNvPr id="0" name=""/>
        <dsp:cNvSpPr/>
      </dsp:nvSpPr>
      <dsp:spPr>
        <a:xfrm>
          <a:off x="2261592" y="3746844"/>
          <a:ext cx="3632596" cy="2306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pt-PT" sz="3300" kern="1200"/>
            <a:t>Lucidchart (</a:t>
          </a:r>
          <a:r>
            <a:rPr lang="pt-PT" sz="3300" kern="1200">
              <a:hlinkClick xmlns:r="http://schemas.openxmlformats.org/officeDocument/2006/relationships" r:id="rId1"/>
            </a:rPr>
            <a:t>Lucidchart</a:t>
          </a:r>
          <a:r>
            <a:rPr lang="pt-PT" sz="3300" kern="1200"/>
            <a:t>) – para desenhar o sitemap;</a:t>
          </a:r>
          <a:endParaRPr lang="en-US" sz="3300" kern="1200"/>
        </a:p>
      </dsp:txBody>
      <dsp:txXfrm>
        <a:off x="2329153" y="3814405"/>
        <a:ext cx="3497474" cy="2171576"/>
      </dsp:txXfrm>
    </dsp:sp>
    <dsp:sp modelId="{C8B0E76C-7DDD-41D6-80D1-43707026C7DC}">
      <dsp:nvSpPr>
        <dsp:cNvPr id="0" name=""/>
        <dsp:cNvSpPr/>
      </dsp:nvSpPr>
      <dsp:spPr>
        <a:xfrm>
          <a:off x="6297810" y="3363403"/>
          <a:ext cx="3632596" cy="230669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CF06E-0181-4AE4-B26D-06A0B5FB809B}">
      <dsp:nvSpPr>
        <dsp:cNvPr id="0" name=""/>
        <dsp:cNvSpPr/>
      </dsp:nvSpPr>
      <dsp:spPr>
        <a:xfrm>
          <a:off x="6701432" y="3746844"/>
          <a:ext cx="3632596" cy="230669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pt-PT" sz="3300" kern="1200"/>
            <a:t>Mockflow (</a:t>
          </a:r>
          <a:r>
            <a:rPr lang="en-US" sz="3300" kern="1200">
              <a:hlinkClick xmlns:r="http://schemas.openxmlformats.org/officeDocument/2006/relationships" r:id="rId2"/>
            </a:rPr>
            <a:t>MockFlow</a:t>
          </a:r>
          <a:r>
            <a:rPr lang="pt-PT" sz="3300" kern="1200"/>
            <a:t>) – para criar os wireframes;</a:t>
          </a:r>
          <a:endParaRPr lang="en-US" sz="3300" kern="1200"/>
        </a:p>
      </dsp:txBody>
      <dsp:txXfrm>
        <a:off x="6768993" y="3814405"/>
        <a:ext cx="3497474" cy="217157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56F62B61-6EFD-42AA-77F5-790A6F9A2D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BAFF1EF0-6558-5B01-8080-A2827F5029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1E32A3-57F4-4B90-BEA6-BA1A7D3697AC}" type="datetimeFigureOut">
              <a:rPr lang="pt-PT" smtClean="0"/>
              <a:t>16/01/2023</a:t>
            </a:fld>
            <a:endParaRPr lang="pt-PT"/>
          </a:p>
        </p:txBody>
      </p:sp>
      <p:sp>
        <p:nvSpPr>
          <p:cNvPr id="4" name="Marcador de Posição do Rodapé 3">
            <a:extLst>
              <a:ext uri="{FF2B5EF4-FFF2-40B4-BE49-F238E27FC236}">
                <a16:creationId xmlns:a16="http://schemas.microsoft.com/office/drawing/2014/main" id="{0A4FA8BD-F431-6F38-F3DC-8D99BBB507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0D80A584-D3F3-2161-7021-9441D513F4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7264A1-F6FB-42A1-BD2E-67F7E8D8BCFA}" type="slidenum">
              <a:rPr lang="pt-PT" smtClean="0"/>
              <a:t>‹nº›</a:t>
            </a:fld>
            <a:endParaRPr lang="pt-PT"/>
          </a:p>
        </p:txBody>
      </p:sp>
      <p:pic>
        <p:nvPicPr>
          <p:cNvPr id="7" name="Imagem 6">
            <a:extLst>
              <a:ext uri="{FF2B5EF4-FFF2-40B4-BE49-F238E27FC236}">
                <a16:creationId xmlns:a16="http://schemas.microsoft.com/office/drawing/2014/main" id="{9BA95EDB-E3DC-B464-D820-769C50797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057" y="0"/>
            <a:ext cx="1066800" cy="458788"/>
          </a:xfrm>
          <a:prstGeom prst="rect">
            <a:avLst/>
          </a:prstGeom>
        </p:spPr>
      </p:pic>
    </p:spTree>
    <p:extLst>
      <p:ext uri="{BB962C8B-B14F-4D97-AF65-F5344CB8AC3E}">
        <p14:creationId xmlns:p14="http://schemas.microsoft.com/office/powerpoint/2010/main" val="418783407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8445E-DA42-A771-93AB-35D60D2CF613}"/>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EC99E6F9-7DD3-023A-A330-9E1A28DEBC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943C497F-FF1D-630A-DA87-353CB1F4EFFD}"/>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5" name="Marcador de Posição do Rodapé 4">
            <a:extLst>
              <a:ext uri="{FF2B5EF4-FFF2-40B4-BE49-F238E27FC236}">
                <a16:creationId xmlns:a16="http://schemas.microsoft.com/office/drawing/2014/main" id="{03A4996D-E92A-E2D1-CDAE-1E9080C7AC7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AB10EDF-B096-4C91-0DFB-E907B88726A9}"/>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468812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4CA01-378A-1FBD-5A7B-E2832D0CD3B2}"/>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4B187193-52B3-FE1E-6BCC-5F44EDE0F705}"/>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D9B049E4-E145-E24B-CA8A-A75E8A1E0872}"/>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5" name="Marcador de Posição do Rodapé 4">
            <a:extLst>
              <a:ext uri="{FF2B5EF4-FFF2-40B4-BE49-F238E27FC236}">
                <a16:creationId xmlns:a16="http://schemas.microsoft.com/office/drawing/2014/main" id="{3CF376C9-1622-D16A-9BAF-2D59D2EC70C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12952FE-A65A-0B2D-87E1-86B59DF15CA3}"/>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3600784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53DE44-705F-1A9D-660A-0D3131D89951}"/>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A528DC57-657C-DA34-F5AF-62F7603EB4DC}"/>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75C1FAD-D95A-8ECC-92FD-17C66BC66AD0}"/>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5" name="Marcador de Posição do Rodapé 4">
            <a:extLst>
              <a:ext uri="{FF2B5EF4-FFF2-40B4-BE49-F238E27FC236}">
                <a16:creationId xmlns:a16="http://schemas.microsoft.com/office/drawing/2014/main" id="{9A3E29A3-1B51-877B-4EEC-FB2535FCD32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02C3B600-CDCC-4BFD-7ACB-DDEAB274EEDC}"/>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40915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543CB-BA41-D446-3899-826522026E1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31FDD3D-499B-D5EE-2012-023FD93E2D7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714A065-3CF9-5BE9-9A82-9A1778AB4F50}"/>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5" name="Marcador de Posição do Rodapé 4">
            <a:extLst>
              <a:ext uri="{FF2B5EF4-FFF2-40B4-BE49-F238E27FC236}">
                <a16:creationId xmlns:a16="http://schemas.microsoft.com/office/drawing/2014/main" id="{3D332656-E56D-DA2B-D9A7-16279DA0A10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54464B2-C7C0-8243-30A0-432DEEFC9686}"/>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395233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3BC37-AF7F-E95F-02E0-22DF11F5C8F1}"/>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30BFF7D-4820-615F-A412-E2DBAFFBD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10BBB75-96CA-15BB-33B0-982897C11A1D}"/>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5" name="Marcador de Posição do Rodapé 4">
            <a:extLst>
              <a:ext uri="{FF2B5EF4-FFF2-40B4-BE49-F238E27FC236}">
                <a16:creationId xmlns:a16="http://schemas.microsoft.com/office/drawing/2014/main" id="{A1FCE2BE-5BEB-9730-8064-D89268E9EFC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976D4C8-2122-E247-9DE0-010F5F2CD435}"/>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49825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25BB6-059A-FFBE-5634-DA520124BE60}"/>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14D4416-2A27-EFDC-3A0F-2A242279B509}"/>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5F97F883-CC11-E59B-FD88-FCCE12545D3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6D2AB7F7-84CA-81D4-7375-C67E6A3A4C3A}"/>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6" name="Marcador de Posição do Rodapé 5">
            <a:extLst>
              <a:ext uri="{FF2B5EF4-FFF2-40B4-BE49-F238E27FC236}">
                <a16:creationId xmlns:a16="http://schemas.microsoft.com/office/drawing/2014/main" id="{05B6CC80-FAA7-0E22-44F1-855F231A22F2}"/>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5A6F08E0-F203-9343-376C-7502ADBA9E5B}"/>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410666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9EE22-A2CC-E932-B5BB-CFC72929835A}"/>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0FFA62E-BC52-A8A5-9747-90A770A6C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93E770E2-BC1E-437B-7D88-84FA3996E88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623E4B-FF82-2D1E-8EC7-4BE48F14A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4CF07C80-5F32-A2E6-429B-3BF891C77B4F}"/>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8A388326-03DD-68D4-0C2F-CE883ECF88EC}"/>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8" name="Marcador de Posição do Rodapé 7">
            <a:extLst>
              <a:ext uri="{FF2B5EF4-FFF2-40B4-BE49-F238E27FC236}">
                <a16:creationId xmlns:a16="http://schemas.microsoft.com/office/drawing/2014/main" id="{02AB376D-FE3D-1FE6-07BD-27AAB2619AD3}"/>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E7C7A69E-84FC-0372-BDDF-F4C367ECFD62}"/>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298226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1CA5E-E7F7-43CD-EF5C-47CCBE1BC43F}"/>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2671142C-E5A1-A50F-5F97-2562356F7DC8}"/>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4" name="Marcador de Posição do Rodapé 3">
            <a:extLst>
              <a:ext uri="{FF2B5EF4-FFF2-40B4-BE49-F238E27FC236}">
                <a16:creationId xmlns:a16="http://schemas.microsoft.com/office/drawing/2014/main" id="{B995079E-02DD-C23C-CADE-A3BD44F1FC25}"/>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C3765338-56AA-E3D0-F758-93052C694561}"/>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4918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15300FE2-8A52-4CCD-1E97-2101EE18123E}"/>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3" name="Marcador de Posição do Rodapé 2">
            <a:extLst>
              <a:ext uri="{FF2B5EF4-FFF2-40B4-BE49-F238E27FC236}">
                <a16:creationId xmlns:a16="http://schemas.microsoft.com/office/drawing/2014/main" id="{FF0A0601-38FD-447D-9082-6C1B361F3930}"/>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76C2349B-A329-02BA-84B4-BA6C19F19D34}"/>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320433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DD30DE-8D72-0CFC-D939-EBBDF4E9D9A0}"/>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A44B0BA-B585-1CA0-3EA4-C74814A71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3FAE89AA-AA71-92BE-EBBA-D155F3FCD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3CFFD4D-084F-7A72-8F36-610299D3EC06}"/>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6" name="Marcador de Posição do Rodapé 5">
            <a:extLst>
              <a:ext uri="{FF2B5EF4-FFF2-40B4-BE49-F238E27FC236}">
                <a16:creationId xmlns:a16="http://schemas.microsoft.com/office/drawing/2014/main" id="{1E4D1F1E-8E87-2CBA-6380-277A05848A5A}"/>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A1DC4CA-1EAE-618D-496F-66C15A816628}"/>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39683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3F869C-0C88-927B-6696-080327D08443}"/>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3B3C4B7D-B6C6-6BB3-9C3C-DA50A31B5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DDF9B3F9-9BA8-DE5E-3351-AC38200C1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88DBD083-6243-6FA6-7AAD-AC08BD9E278B}"/>
              </a:ext>
            </a:extLst>
          </p:cNvPr>
          <p:cNvSpPr>
            <a:spLocks noGrp="1"/>
          </p:cNvSpPr>
          <p:nvPr>
            <p:ph type="dt" sz="half" idx="10"/>
          </p:nvPr>
        </p:nvSpPr>
        <p:spPr/>
        <p:txBody>
          <a:bodyPr/>
          <a:lstStyle/>
          <a:p>
            <a:fld id="{7F99D44C-B2AC-470F-8742-09D086898B18}" type="datetimeFigureOut">
              <a:rPr lang="pt-PT" smtClean="0"/>
              <a:t>16/01/2023</a:t>
            </a:fld>
            <a:endParaRPr lang="pt-PT"/>
          </a:p>
        </p:txBody>
      </p:sp>
      <p:sp>
        <p:nvSpPr>
          <p:cNvPr id="6" name="Marcador de Posição do Rodapé 5">
            <a:extLst>
              <a:ext uri="{FF2B5EF4-FFF2-40B4-BE49-F238E27FC236}">
                <a16:creationId xmlns:a16="http://schemas.microsoft.com/office/drawing/2014/main" id="{3F0A3428-A9A4-04CD-34DA-D8F92E74353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15880B6-7220-34DF-37F4-58D12EC1C402}"/>
              </a:ext>
            </a:extLst>
          </p:cNvPr>
          <p:cNvSpPr>
            <a:spLocks noGrp="1"/>
          </p:cNvSpPr>
          <p:nvPr>
            <p:ph type="sldNum" sz="quarter" idx="12"/>
          </p:nvPr>
        </p:nvSpPr>
        <p:spPr/>
        <p:txBody>
          <a:bodyPr/>
          <a:lstStyle/>
          <a:p>
            <a:fld id="{D5BB19C9-8A15-4C63-A1EB-7A5DFD879B02}" type="slidenum">
              <a:rPr lang="pt-PT" smtClean="0"/>
              <a:t>‹nº›</a:t>
            </a:fld>
            <a:endParaRPr lang="pt-PT"/>
          </a:p>
        </p:txBody>
      </p:sp>
    </p:spTree>
    <p:extLst>
      <p:ext uri="{BB962C8B-B14F-4D97-AF65-F5344CB8AC3E}">
        <p14:creationId xmlns:p14="http://schemas.microsoft.com/office/powerpoint/2010/main" val="1096856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8000">
              <a:schemeClr val="accent1">
                <a:alpha val="25000"/>
                <a:lumMod val="56000"/>
                <a:lumOff val="44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40FE9F58-6B0A-7A20-A49B-CBB24ABB1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2E2F8E7C-E980-4EE3-72FA-7AE24F63B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5E03810-E4CD-FBD8-00F4-8392C42F7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9D44C-B2AC-470F-8742-09D086898B18}" type="datetimeFigureOut">
              <a:rPr lang="pt-PT" smtClean="0"/>
              <a:t>16/01/2023</a:t>
            </a:fld>
            <a:endParaRPr lang="pt-PT"/>
          </a:p>
        </p:txBody>
      </p:sp>
      <p:sp>
        <p:nvSpPr>
          <p:cNvPr id="5" name="Marcador de Posição do Rodapé 4">
            <a:extLst>
              <a:ext uri="{FF2B5EF4-FFF2-40B4-BE49-F238E27FC236}">
                <a16:creationId xmlns:a16="http://schemas.microsoft.com/office/drawing/2014/main" id="{3F890B5A-4094-E7EB-CAC5-4E37FB440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F906618D-844C-0569-880D-09F27911B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B19C9-8A15-4C63-A1EB-7A5DFD879B02}" type="slidenum">
              <a:rPr lang="pt-PT" smtClean="0"/>
              <a:t>‹nº›</a:t>
            </a:fld>
            <a:endParaRPr lang="pt-PT"/>
          </a:p>
        </p:txBody>
      </p:sp>
      <p:pic>
        <p:nvPicPr>
          <p:cNvPr id="10" name="Imagem 9" descr="Uma imagem com texto&#10;&#10;Descrição gerada automaticamente">
            <a:extLst>
              <a:ext uri="{FF2B5EF4-FFF2-40B4-BE49-F238E27FC236}">
                <a16:creationId xmlns:a16="http://schemas.microsoft.com/office/drawing/2014/main" id="{201BCA09-FBA3-DDF9-7E5B-DB58E6201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34057" y="0"/>
            <a:ext cx="957943" cy="371619"/>
          </a:xfrm>
          <a:prstGeom prst="rect">
            <a:avLst/>
          </a:prstGeom>
        </p:spPr>
      </p:pic>
    </p:spTree>
    <p:extLst>
      <p:ext uri="{BB962C8B-B14F-4D97-AF65-F5344CB8AC3E}">
        <p14:creationId xmlns:p14="http://schemas.microsoft.com/office/powerpoint/2010/main" val="147387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A5B3B8-F59A-9692-2F78-F8978B98AF10}"/>
              </a:ext>
            </a:extLst>
          </p:cNvPr>
          <p:cNvSpPr>
            <a:spLocks noGrp="1"/>
          </p:cNvSpPr>
          <p:nvPr>
            <p:ph type="title"/>
          </p:nvPr>
        </p:nvSpPr>
        <p:spPr>
          <a:xfrm>
            <a:off x="4263530" y="1272348"/>
            <a:ext cx="7288392" cy="643080"/>
          </a:xfrm>
        </p:spPr>
        <p:txBody>
          <a:bodyPr vert="horz" lIns="91440" tIns="45720" rIns="91440" bIns="45720" rtlCol="0" anchor="b">
            <a:normAutofit fontScale="90000"/>
          </a:bodyPr>
          <a:lstStyle/>
          <a:p>
            <a:pPr algn="ctr"/>
            <a:r>
              <a:rPr lang="en-US" sz="4400" dirty="0"/>
              <a:t>AIWDM</a:t>
            </a:r>
          </a:p>
        </p:txBody>
      </p:sp>
      <p:sp>
        <p:nvSpPr>
          <p:cNvPr id="4" name="Marcador de Posição do Texto 3">
            <a:extLst>
              <a:ext uri="{FF2B5EF4-FFF2-40B4-BE49-F238E27FC236}">
                <a16:creationId xmlns:a16="http://schemas.microsoft.com/office/drawing/2014/main" id="{13FAE26E-624A-3BAE-1261-6A651AA71F79}"/>
              </a:ext>
            </a:extLst>
          </p:cNvPr>
          <p:cNvSpPr>
            <a:spLocks noGrp="1"/>
          </p:cNvSpPr>
          <p:nvPr>
            <p:ph type="body" sz="half" idx="2"/>
          </p:nvPr>
        </p:nvSpPr>
        <p:spPr>
          <a:xfrm>
            <a:off x="4263529" y="2393665"/>
            <a:ext cx="7288392" cy="4464333"/>
          </a:xfrm>
        </p:spPr>
        <p:txBody>
          <a:bodyPr vert="horz" lIns="91440" tIns="45720" rIns="91440" bIns="45720" rtlCol="0">
            <a:normAutofit fontScale="92500"/>
          </a:bodyPr>
          <a:lstStyle/>
          <a:p>
            <a:pPr algn="just">
              <a:lnSpc>
                <a:spcPct val="160000"/>
              </a:lnSpc>
            </a:pPr>
            <a:r>
              <a:rPr lang="en-US" sz="2600" dirty="0"/>
              <a:t>O objetivo </a:t>
            </a:r>
            <a:r>
              <a:rPr lang="en-US" sz="2600" dirty="0" err="1"/>
              <a:t>deste</a:t>
            </a:r>
            <a:r>
              <a:rPr lang="en-US" sz="2600" dirty="0"/>
              <a:t> </a:t>
            </a:r>
            <a:r>
              <a:rPr lang="en-US" sz="2600" dirty="0" err="1"/>
              <a:t>projeto</a:t>
            </a:r>
            <a:r>
              <a:rPr lang="en-US" sz="2600" dirty="0"/>
              <a:t> é o </a:t>
            </a:r>
            <a:r>
              <a:rPr lang="en-US" sz="2600" dirty="0" err="1"/>
              <a:t>desenvolvimento</a:t>
            </a:r>
            <a:r>
              <a:rPr lang="en-US" sz="2600" dirty="0"/>
              <a:t> de um Sistema </a:t>
            </a:r>
            <a:r>
              <a:rPr lang="en-US" sz="2600" dirty="0" err="1"/>
              <a:t>aplicacional</a:t>
            </a:r>
            <a:r>
              <a:rPr lang="en-US" sz="2600" dirty="0"/>
              <a:t> tanto para </a:t>
            </a:r>
            <a:r>
              <a:rPr lang="en-US" sz="2600" dirty="0" err="1"/>
              <a:t>dispositivos</a:t>
            </a:r>
            <a:r>
              <a:rPr lang="en-US" sz="2600" dirty="0"/>
              <a:t> móveis </a:t>
            </a:r>
            <a:r>
              <a:rPr lang="en-US" sz="2600" dirty="0" err="1"/>
              <a:t>como</a:t>
            </a:r>
            <a:r>
              <a:rPr lang="en-US" sz="2600" dirty="0"/>
              <a:t> </a:t>
            </a:r>
            <a:r>
              <a:rPr lang="en-US" sz="2600" dirty="0" err="1"/>
              <a:t>também</a:t>
            </a:r>
            <a:r>
              <a:rPr lang="en-US" sz="2600" dirty="0"/>
              <a:t> para a </a:t>
            </a:r>
            <a:r>
              <a:rPr lang="en-US" sz="2600" dirty="0" err="1"/>
              <a:t>navegação</a:t>
            </a:r>
            <a:r>
              <a:rPr lang="en-US" sz="2600" dirty="0"/>
              <a:t> web. O app é </a:t>
            </a:r>
            <a:r>
              <a:rPr lang="en-US" sz="2600" dirty="0" err="1"/>
              <a:t>feito</a:t>
            </a:r>
            <a:r>
              <a:rPr lang="en-US" sz="2600" dirty="0"/>
              <a:t> </a:t>
            </a:r>
            <a:r>
              <a:rPr lang="en-US" sz="2600" dirty="0" err="1"/>
              <a:t>em</a:t>
            </a:r>
            <a:r>
              <a:rPr lang="en-US" sz="2600" dirty="0"/>
              <a:t> especial para </a:t>
            </a:r>
            <a:r>
              <a:rPr lang="en-US" sz="2600" dirty="0" err="1"/>
              <a:t>fazer</a:t>
            </a:r>
            <a:r>
              <a:rPr lang="en-US" sz="2600" dirty="0"/>
              <a:t> a </a:t>
            </a:r>
            <a:r>
              <a:rPr lang="en-US" sz="2600" dirty="0" err="1"/>
              <a:t>marcação</a:t>
            </a:r>
            <a:r>
              <a:rPr lang="en-US" sz="2600" dirty="0"/>
              <a:t> de </a:t>
            </a:r>
            <a:r>
              <a:rPr lang="en-US" sz="2600" dirty="0" err="1"/>
              <a:t>serviços</a:t>
            </a:r>
            <a:r>
              <a:rPr lang="en-US" sz="2600" dirty="0"/>
              <a:t> </a:t>
            </a:r>
            <a:r>
              <a:rPr lang="en-US" sz="2600" dirty="0" err="1"/>
              <a:t>numa</a:t>
            </a:r>
            <a:r>
              <a:rPr lang="en-US" sz="2600" dirty="0"/>
              <a:t> </a:t>
            </a:r>
            <a:r>
              <a:rPr lang="en-US" sz="2600" dirty="0" err="1"/>
              <a:t>salão</a:t>
            </a:r>
            <a:r>
              <a:rPr lang="en-US" sz="2600" dirty="0"/>
              <a:t> de </a:t>
            </a:r>
            <a:r>
              <a:rPr lang="en-US" sz="2600" dirty="0" err="1"/>
              <a:t>beleza</a:t>
            </a:r>
            <a:r>
              <a:rPr lang="en-US" sz="2600" dirty="0"/>
              <a:t> de </a:t>
            </a:r>
            <a:r>
              <a:rPr lang="en-US" sz="2600" dirty="0" err="1"/>
              <a:t>uma</a:t>
            </a:r>
            <a:r>
              <a:rPr lang="en-US" sz="2600" dirty="0"/>
              <a:t> </a:t>
            </a:r>
            <a:r>
              <a:rPr lang="en-US" sz="2600" dirty="0" err="1"/>
              <a:t>determinada</a:t>
            </a:r>
            <a:r>
              <a:rPr lang="en-US" sz="2600" dirty="0"/>
              <a:t> </a:t>
            </a:r>
            <a:r>
              <a:rPr lang="en-US" sz="2600" dirty="0" err="1"/>
              <a:t>empesa</a:t>
            </a:r>
            <a:r>
              <a:rPr lang="en-US" sz="2600" dirty="0"/>
              <a:t>.</a:t>
            </a:r>
          </a:p>
          <a:p>
            <a:pPr algn="just">
              <a:lnSpc>
                <a:spcPct val="160000"/>
              </a:lnSpc>
            </a:pPr>
            <a:r>
              <a:rPr lang="en-US" sz="2600" dirty="0"/>
              <a:t>É </a:t>
            </a:r>
            <a:r>
              <a:rPr lang="en-US" sz="2600" dirty="0" err="1"/>
              <a:t>nomeado</a:t>
            </a:r>
            <a:r>
              <a:rPr lang="en-US" sz="2600" dirty="0"/>
              <a:t> de ‘</a:t>
            </a:r>
            <a:r>
              <a:rPr lang="en-US" sz="2600" dirty="0" err="1">
                <a:latin typeface="Century" panose="02040604050505020304" pitchFamily="18" charset="0"/>
              </a:rPr>
              <a:t>Charme&amp;Estilo</a:t>
            </a:r>
            <a:r>
              <a:rPr lang="en-US" sz="2600" dirty="0"/>
              <a:t>’.</a:t>
            </a:r>
          </a:p>
          <a:p>
            <a:pPr algn="r">
              <a:lnSpc>
                <a:spcPct val="160000"/>
              </a:lnSpc>
            </a:pPr>
            <a:r>
              <a:rPr lang="pt-PT" sz="2600" dirty="0"/>
              <a:t>Ano letivo – 2022/2023</a:t>
            </a:r>
          </a:p>
          <a:p>
            <a:pPr algn="just">
              <a:lnSpc>
                <a:spcPct val="160000"/>
              </a:lnSpc>
            </a:pPr>
            <a:endParaRPr lang="en-US" sz="2400" dirty="0"/>
          </a:p>
        </p:txBody>
      </p:sp>
      <p:pic>
        <p:nvPicPr>
          <p:cNvPr id="6" name="Marcador de Posição de Conteúdo 5" descr="Uma imagem com pessoa, parede, interior, pose&#10;&#10;Descrição gerada automaticamente">
            <a:extLst>
              <a:ext uri="{FF2B5EF4-FFF2-40B4-BE49-F238E27FC236}">
                <a16:creationId xmlns:a16="http://schemas.microsoft.com/office/drawing/2014/main" id="{114E321D-50F3-ECCA-43D7-0EDE7957FC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79" r="284"/>
          <a:stretch/>
        </p:blipFill>
        <p:spPr>
          <a:xfrm>
            <a:off x="640079" y="1272348"/>
            <a:ext cx="2588944" cy="3830154"/>
          </a:xfrm>
          <a:prstGeom prst="rect">
            <a:avLst/>
          </a:prstGeom>
          <a:effectLst/>
        </p:spPr>
      </p:pic>
      <p:cxnSp>
        <p:nvCxnSpPr>
          <p:cNvPr id="26" name="Straight Connector 25">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B8760"/>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77CC843-8775-45CF-5245-EE1CAFF3D463}"/>
              </a:ext>
            </a:extLst>
          </p:cNvPr>
          <p:cNvSpPr txBox="1"/>
          <p:nvPr/>
        </p:nvSpPr>
        <p:spPr>
          <a:xfrm>
            <a:off x="640079" y="5354198"/>
            <a:ext cx="2588944" cy="1200329"/>
          </a:xfrm>
          <a:prstGeom prst="rect">
            <a:avLst/>
          </a:prstGeom>
          <a:noFill/>
        </p:spPr>
        <p:txBody>
          <a:bodyPr wrap="square" rtlCol="0">
            <a:spAutoFit/>
          </a:bodyPr>
          <a:lstStyle/>
          <a:p>
            <a:r>
              <a:rPr lang="pt-PT" dirty="0"/>
              <a:t>Cíntia Monteiro – 39792</a:t>
            </a:r>
          </a:p>
          <a:p>
            <a:endParaRPr lang="pt-PT" dirty="0"/>
          </a:p>
          <a:p>
            <a:r>
              <a:rPr lang="pt-PT" dirty="0"/>
              <a:t>16/01/2023</a:t>
            </a:r>
          </a:p>
          <a:p>
            <a:endParaRPr lang="pt-PT" dirty="0"/>
          </a:p>
        </p:txBody>
      </p:sp>
    </p:spTree>
    <p:extLst>
      <p:ext uri="{BB962C8B-B14F-4D97-AF65-F5344CB8AC3E}">
        <p14:creationId xmlns:p14="http://schemas.microsoft.com/office/powerpoint/2010/main" val="1745522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9C9431-8F6B-87C7-1509-4A4F37B5EC7A}"/>
              </a:ext>
            </a:extLst>
          </p:cNvPr>
          <p:cNvSpPr>
            <a:spLocks noGrp="1"/>
          </p:cNvSpPr>
          <p:nvPr>
            <p:ph type="title"/>
          </p:nvPr>
        </p:nvSpPr>
        <p:spPr>
          <a:xfrm>
            <a:off x="0" y="2"/>
            <a:ext cx="12192000" cy="594909"/>
          </a:xfrm>
        </p:spPr>
        <p:txBody>
          <a:bodyPr>
            <a:normAutofit fontScale="90000"/>
          </a:bodyPr>
          <a:lstStyle/>
          <a:p>
            <a:r>
              <a:rPr lang="pt-PT" b="1" dirty="0"/>
              <a:t>Lista de desejos - </a:t>
            </a:r>
            <a:r>
              <a:rPr lang="pt-PT" sz="3300" b="1" dirty="0"/>
              <a:t>carrinho</a:t>
            </a:r>
          </a:p>
        </p:txBody>
      </p:sp>
      <p:pic>
        <p:nvPicPr>
          <p:cNvPr id="5" name="Marcador de Posição de Conteúdo 4" descr="Uma imagem com texto&#10;&#10;Descrição gerada automaticamente">
            <a:extLst>
              <a:ext uri="{FF2B5EF4-FFF2-40B4-BE49-F238E27FC236}">
                <a16:creationId xmlns:a16="http://schemas.microsoft.com/office/drawing/2014/main" id="{BDE0CE2E-5843-7A40-BB02-DD79C6B5A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573" y="2974556"/>
            <a:ext cx="1946344" cy="3883442"/>
          </a:xfrm>
        </p:spPr>
      </p:pic>
      <p:pic>
        <p:nvPicPr>
          <p:cNvPr id="7" name="Imagem 6">
            <a:extLst>
              <a:ext uri="{FF2B5EF4-FFF2-40B4-BE49-F238E27FC236}">
                <a16:creationId xmlns:a16="http://schemas.microsoft.com/office/drawing/2014/main" id="{6C89C34E-3688-5297-CD72-703198C4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7953" y="2987347"/>
            <a:ext cx="1946344" cy="3892687"/>
          </a:xfrm>
          <a:prstGeom prst="rect">
            <a:avLst/>
          </a:prstGeom>
        </p:spPr>
      </p:pic>
      <p:pic>
        <p:nvPicPr>
          <p:cNvPr id="9" name="Imagem 8" descr="Uma imagem com mesa&#10;&#10;Descrição gerada automaticamente">
            <a:extLst>
              <a:ext uri="{FF2B5EF4-FFF2-40B4-BE49-F238E27FC236}">
                <a16:creationId xmlns:a16="http://schemas.microsoft.com/office/drawing/2014/main" id="{595E935F-9E98-96B3-F989-5AB3B0F62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192" y="2850942"/>
            <a:ext cx="6883754" cy="4007056"/>
          </a:xfrm>
          <a:prstGeom prst="rect">
            <a:avLst/>
          </a:prstGeom>
        </p:spPr>
      </p:pic>
      <p:sp>
        <p:nvSpPr>
          <p:cNvPr id="10" name="CaixaDeTexto 9">
            <a:extLst>
              <a:ext uri="{FF2B5EF4-FFF2-40B4-BE49-F238E27FC236}">
                <a16:creationId xmlns:a16="http://schemas.microsoft.com/office/drawing/2014/main" id="{C72DB360-1065-A715-A208-1AE3BB9BE854}"/>
              </a:ext>
            </a:extLst>
          </p:cNvPr>
          <p:cNvSpPr txBox="1"/>
          <p:nvPr/>
        </p:nvSpPr>
        <p:spPr>
          <a:xfrm>
            <a:off x="0" y="594911"/>
            <a:ext cx="4684297" cy="2308324"/>
          </a:xfrm>
          <a:prstGeom prst="rect">
            <a:avLst/>
          </a:prstGeom>
          <a:noFill/>
        </p:spPr>
        <p:txBody>
          <a:bodyPr wrap="square" rtlCol="0">
            <a:spAutoFit/>
          </a:bodyPr>
          <a:lstStyle/>
          <a:p>
            <a:r>
              <a:rPr lang="pt-PT" sz="2400" b="1" dirty="0"/>
              <a:t>Mobile</a:t>
            </a:r>
          </a:p>
          <a:p>
            <a:pPr algn="just"/>
            <a:r>
              <a:rPr lang="pt-PT" sz="2000" dirty="0"/>
              <a:t>Para o cliente acessar ao carinho, primeiro ela vai preencher com os seus dados o formulário que lhe aparecerá. Depois de preencher ela vai poder ver a lista de desejos com a sua informação, os serviços e a forma de pagamento.</a:t>
            </a:r>
          </a:p>
        </p:txBody>
      </p:sp>
      <p:sp>
        <p:nvSpPr>
          <p:cNvPr id="11" name="CaixaDeTexto 10">
            <a:extLst>
              <a:ext uri="{FF2B5EF4-FFF2-40B4-BE49-F238E27FC236}">
                <a16:creationId xmlns:a16="http://schemas.microsoft.com/office/drawing/2014/main" id="{20381E62-0707-1CFD-42D0-BDFF0E47FC08}"/>
              </a:ext>
            </a:extLst>
          </p:cNvPr>
          <p:cNvSpPr txBox="1"/>
          <p:nvPr/>
        </p:nvSpPr>
        <p:spPr>
          <a:xfrm>
            <a:off x="4924540" y="625950"/>
            <a:ext cx="7025406" cy="1692771"/>
          </a:xfrm>
          <a:prstGeom prst="rect">
            <a:avLst/>
          </a:prstGeom>
          <a:noFill/>
        </p:spPr>
        <p:txBody>
          <a:bodyPr wrap="square" rtlCol="0">
            <a:spAutoFit/>
          </a:bodyPr>
          <a:lstStyle/>
          <a:p>
            <a:r>
              <a:rPr lang="pt-PT" sz="2400" b="1" dirty="0"/>
              <a:t>Web</a:t>
            </a:r>
          </a:p>
          <a:p>
            <a:pPr algn="just"/>
            <a:r>
              <a:rPr lang="pt-PT" sz="2000" dirty="0"/>
              <a:t>Aqui o cliente não é obrigado a preencher com os seus dados para poder ter acesso á lista. Além disso, mostra as formas de pagamento disponíveis. Para prosseguir o cliente vai clicar em ‘Reserve agora’.</a:t>
            </a:r>
          </a:p>
        </p:txBody>
      </p:sp>
      <p:cxnSp>
        <p:nvCxnSpPr>
          <p:cNvPr id="4" name="Conexão reta unidirecional 3">
            <a:extLst>
              <a:ext uri="{FF2B5EF4-FFF2-40B4-BE49-F238E27FC236}">
                <a16:creationId xmlns:a16="http://schemas.microsoft.com/office/drawing/2014/main" id="{2DB1819E-F67D-8C5D-5A44-FED3764AE2D5}"/>
              </a:ext>
            </a:extLst>
          </p:cNvPr>
          <p:cNvCxnSpPr/>
          <p:nvPr/>
        </p:nvCxnSpPr>
        <p:spPr>
          <a:xfrm flipV="1">
            <a:off x="1938969" y="5144877"/>
            <a:ext cx="683045" cy="74914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890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5A8C6-102D-C157-2E27-0BAE24D999F7}"/>
              </a:ext>
            </a:extLst>
          </p:cNvPr>
          <p:cNvSpPr>
            <a:spLocks noGrp="1"/>
          </p:cNvSpPr>
          <p:nvPr>
            <p:ph type="title"/>
          </p:nvPr>
        </p:nvSpPr>
        <p:spPr>
          <a:xfrm>
            <a:off x="0" y="1"/>
            <a:ext cx="12192000" cy="681036"/>
          </a:xfrm>
        </p:spPr>
        <p:txBody>
          <a:bodyPr>
            <a:normAutofit fontScale="90000"/>
          </a:bodyPr>
          <a:lstStyle/>
          <a:p>
            <a:r>
              <a:rPr lang="pt-PT" b="1" dirty="0"/>
              <a:t>Confirmação da reserva</a:t>
            </a:r>
          </a:p>
        </p:txBody>
      </p:sp>
      <p:sp>
        <p:nvSpPr>
          <p:cNvPr id="11" name="Marcador de Posição de Conteúdo 10">
            <a:extLst>
              <a:ext uri="{FF2B5EF4-FFF2-40B4-BE49-F238E27FC236}">
                <a16:creationId xmlns:a16="http://schemas.microsoft.com/office/drawing/2014/main" id="{8B80E802-5D14-C6A9-C981-8F9D159B554A}"/>
              </a:ext>
            </a:extLst>
          </p:cNvPr>
          <p:cNvSpPr>
            <a:spLocks noGrp="1"/>
          </p:cNvSpPr>
          <p:nvPr>
            <p:ph idx="1"/>
          </p:nvPr>
        </p:nvSpPr>
        <p:spPr>
          <a:xfrm>
            <a:off x="0" y="681037"/>
            <a:ext cx="12192000" cy="6176962"/>
          </a:xfrm>
        </p:spPr>
        <p:txBody>
          <a:bodyPr>
            <a:normAutofit/>
          </a:bodyPr>
          <a:lstStyle/>
          <a:p>
            <a:pPr marL="0" indent="0" algn="just">
              <a:buNone/>
            </a:pPr>
            <a:r>
              <a:rPr lang="pt-PT" sz="2400" b="1" dirty="0"/>
              <a:t>Web</a:t>
            </a:r>
          </a:p>
          <a:p>
            <a:pPr marL="0" indent="0" algn="just">
              <a:buNone/>
            </a:pPr>
            <a:r>
              <a:rPr lang="pt-PT" sz="2200" dirty="0"/>
              <a:t>Ao contrário da versão mobile (primeiro é preencher os campos com os dados pessoais, para ter acesso á lista), na web o cliente preenche os campos depois de verificar a sua lista de desejo, junto terá um pequeno resumo da reserva e a seleção da forma do pagamento para assim continuar com a reserva.</a:t>
            </a:r>
          </a:p>
        </p:txBody>
      </p:sp>
      <p:pic>
        <p:nvPicPr>
          <p:cNvPr id="15" name="Imagem 14" descr="Uma imagem com mesa&#10;&#10;Descrição gerada automaticamente">
            <a:extLst>
              <a:ext uri="{FF2B5EF4-FFF2-40B4-BE49-F238E27FC236}">
                <a16:creationId xmlns:a16="http://schemas.microsoft.com/office/drawing/2014/main" id="{2E14E239-3C42-DB46-A89D-0A0CCFD26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1737"/>
            <a:ext cx="7935035" cy="4606262"/>
          </a:xfrm>
          <a:prstGeom prst="rect">
            <a:avLst/>
          </a:prstGeom>
        </p:spPr>
      </p:pic>
      <p:sp>
        <p:nvSpPr>
          <p:cNvPr id="16" name="CaixaDeTexto 15">
            <a:extLst>
              <a:ext uri="{FF2B5EF4-FFF2-40B4-BE49-F238E27FC236}">
                <a16:creationId xmlns:a16="http://schemas.microsoft.com/office/drawing/2014/main" id="{BD960E3E-97BA-2F9F-EB80-529FC384D42B}"/>
              </a:ext>
            </a:extLst>
          </p:cNvPr>
          <p:cNvSpPr txBox="1"/>
          <p:nvPr/>
        </p:nvSpPr>
        <p:spPr>
          <a:xfrm>
            <a:off x="8053330" y="2251737"/>
            <a:ext cx="4032174" cy="461665"/>
          </a:xfrm>
          <a:prstGeom prst="rect">
            <a:avLst/>
          </a:prstGeom>
          <a:noFill/>
        </p:spPr>
        <p:txBody>
          <a:bodyPr wrap="square" rtlCol="0">
            <a:spAutoFit/>
          </a:bodyPr>
          <a:lstStyle/>
          <a:p>
            <a:pPr algn="ctr"/>
            <a:r>
              <a:rPr lang="pt-PT" sz="2400" b="1" dirty="0"/>
              <a:t>Mobile</a:t>
            </a:r>
          </a:p>
        </p:txBody>
      </p:sp>
      <p:pic>
        <p:nvPicPr>
          <p:cNvPr id="17" name="Imagem 16">
            <a:extLst>
              <a:ext uri="{FF2B5EF4-FFF2-40B4-BE49-F238E27FC236}">
                <a16:creationId xmlns:a16="http://schemas.microsoft.com/office/drawing/2014/main" id="{BD5E4999-E3E6-352C-D4DD-09E730783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1709" y="2839357"/>
            <a:ext cx="1946344" cy="3892687"/>
          </a:xfrm>
          <a:prstGeom prst="rect">
            <a:avLst/>
          </a:prstGeom>
        </p:spPr>
      </p:pic>
    </p:spTree>
    <p:extLst>
      <p:ext uri="{BB962C8B-B14F-4D97-AF65-F5344CB8AC3E}">
        <p14:creationId xmlns:p14="http://schemas.microsoft.com/office/powerpoint/2010/main" val="498148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607D0-7BA6-6BAE-450D-D0599A5C799E}"/>
              </a:ext>
            </a:extLst>
          </p:cNvPr>
          <p:cNvSpPr>
            <a:spLocks noGrp="1"/>
          </p:cNvSpPr>
          <p:nvPr>
            <p:ph type="title"/>
          </p:nvPr>
        </p:nvSpPr>
        <p:spPr>
          <a:xfrm>
            <a:off x="0" y="1"/>
            <a:ext cx="12192000" cy="681036"/>
          </a:xfrm>
        </p:spPr>
        <p:txBody>
          <a:bodyPr>
            <a:normAutofit fontScale="90000"/>
          </a:bodyPr>
          <a:lstStyle/>
          <a:p>
            <a:r>
              <a:rPr lang="pt-PT" b="1" dirty="0"/>
              <a:t>Pagamento</a:t>
            </a:r>
          </a:p>
        </p:txBody>
      </p:sp>
      <p:sp>
        <p:nvSpPr>
          <p:cNvPr id="3" name="Marcador de Posição de Conteúdo 2">
            <a:extLst>
              <a:ext uri="{FF2B5EF4-FFF2-40B4-BE49-F238E27FC236}">
                <a16:creationId xmlns:a16="http://schemas.microsoft.com/office/drawing/2014/main" id="{B4315A80-DEE9-2C4D-8FDF-C35BED35C62F}"/>
              </a:ext>
            </a:extLst>
          </p:cNvPr>
          <p:cNvSpPr>
            <a:spLocks noGrp="1"/>
          </p:cNvSpPr>
          <p:nvPr>
            <p:ph idx="1"/>
          </p:nvPr>
        </p:nvSpPr>
        <p:spPr>
          <a:xfrm>
            <a:off x="0" y="681036"/>
            <a:ext cx="12192000" cy="6176963"/>
          </a:xfrm>
        </p:spPr>
        <p:txBody>
          <a:bodyPr>
            <a:normAutofit/>
          </a:bodyPr>
          <a:lstStyle/>
          <a:p>
            <a:pPr marL="0" indent="0" algn="just">
              <a:lnSpc>
                <a:spcPct val="100000"/>
              </a:lnSpc>
              <a:buNone/>
            </a:pPr>
            <a:r>
              <a:rPr lang="pt-PT" sz="2200" dirty="0"/>
              <a:t>Para as duas versões, processo de pagamento é o mesmo, primeiro vem o resumo da reserva, depois a informação do cartão (isso depende muito da forma de pagamento em que o cliente se optou) e depois o endereço de faturação/recibo. </a:t>
            </a:r>
          </a:p>
        </p:txBody>
      </p:sp>
      <p:pic>
        <p:nvPicPr>
          <p:cNvPr id="5" name="Imagem 4">
            <a:extLst>
              <a:ext uri="{FF2B5EF4-FFF2-40B4-BE49-F238E27FC236}">
                <a16:creationId xmlns:a16="http://schemas.microsoft.com/office/drawing/2014/main" id="{199D401A-5C95-758C-3BC6-0584CF9CA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88" y="2243414"/>
            <a:ext cx="2276529" cy="4614585"/>
          </a:xfrm>
          <a:prstGeom prst="rect">
            <a:avLst/>
          </a:prstGeom>
        </p:spPr>
      </p:pic>
      <p:pic>
        <p:nvPicPr>
          <p:cNvPr id="7" name="Imagem 6">
            <a:extLst>
              <a:ext uri="{FF2B5EF4-FFF2-40B4-BE49-F238E27FC236}">
                <a16:creationId xmlns:a16="http://schemas.microsoft.com/office/drawing/2014/main" id="{9E329F67-3436-B50E-5705-1993F4489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214" y="2248673"/>
            <a:ext cx="7918398" cy="4609326"/>
          </a:xfrm>
          <a:prstGeom prst="rect">
            <a:avLst/>
          </a:prstGeom>
        </p:spPr>
      </p:pic>
      <p:sp>
        <p:nvSpPr>
          <p:cNvPr id="8" name="CaixaDeTexto 7">
            <a:extLst>
              <a:ext uri="{FF2B5EF4-FFF2-40B4-BE49-F238E27FC236}">
                <a16:creationId xmlns:a16="http://schemas.microsoft.com/office/drawing/2014/main" id="{DB8A327D-5939-0CB3-B916-65ACA516BAB5}"/>
              </a:ext>
            </a:extLst>
          </p:cNvPr>
          <p:cNvSpPr txBox="1"/>
          <p:nvPr/>
        </p:nvSpPr>
        <p:spPr>
          <a:xfrm>
            <a:off x="262388" y="1729648"/>
            <a:ext cx="2276529" cy="461665"/>
          </a:xfrm>
          <a:prstGeom prst="rect">
            <a:avLst/>
          </a:prstGeom>
          <a:noFill/>
        </p:spPr>
        <p:txBody>
          <a:bodyPr wrap="square" rtlCol="0">
            <a:spAutoFit/>
          </a:bodyPr>
          <a:lstStyle/>
          <a:p>
            <a:pPr algn="ctr"/>
            <a:r>
              <a:rPr lang="pt-PT" sz="2400" b="1" dirty="0"/>
              <a:t>Mobile</a:t>
            </a:r>
          </a:p>
        </p:txBody>
      </p:sp>
      <p:sp>
        <p:nvSpPr>
          <p:cNvPr id="9" name="CaixaDeTexto 8">
            <a:extLst>
              <a:ext uri="{FF2B5EF4-FFF2-40B4-BE49-F238E27FC236}">
                <a16:creationId xmlns:a16="http://schemas.microsoft.com/office/drawing/2014/main" id="{979F31CB-AB3D-F5C3-95D0-82BEFA61EBDC}"/>
              </a:ext>
            </a:extLst>
          </p:cNvPr>
          <p:cNvSpPr txBox="1"/>
          <p:nvPr/>
        </p:nvSpPr>
        <p:spPr>
          <a:xfrm>
            <a:off x="4011214" y="1781749"/>
            <a:ext cx="7918398" cy="461665"/>
          </a:xfrm>
          <a:prstGeom prst="rect">
            <a:avLst/>
          </a:prstGeom>
          <a:noFill/>
        </p:spPr>
        <p:txBody>
          <a:bodyPr wrap="square" rtlCol="0">
            <a:spAutoFit/>
          </a:bodyPr>
          <a:lstStyle/>
          <a:p>
            <a:pPr algn="ctr"/>
            <a:r>
              <a:rPr lang="pt-PT" sz="2400" b="1" dirty="0"/>
              <a:t>Web</a:t>
            </a:r>
          </a:p>
        </p:txBody>
      </p:sp>
    </p:spTree>
    <p:extLst>
      <p:ext uri="{BB962C8B-B14F-4D97-AF65-F5344CB8AC3E}">
        <p14:creationId xmlns:p14="http://schemas.microsoft.com/office/powerpoint/2010/main" val="251555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C1FA66-4E0E-A54E-F8D5-123A86F82DDD}"/>
              </a:ext>
            </a:extLst>
          </p:cNvPr>
          <p:cNvSpPr>
            <a:spLocks noGrp="1"/>
          </p:cNvSpPr>
          <p:nvPr>
            <p:ph type="title"/>
          </p:nvPr>
        </p:nvSpPr>
        <p:spPr>
          <a:xfrm>
            <a:off x="0" y="1"/>
            <a:ext cx="12192000" cy="681036"/>
          </a:xfrm>
        </p:spPr>
        <p:txBody>
          <a:bodyPr>
            <a:normAutofit fontScale="90000"/>
          </a:bodyPr>
          <a:lstStyle/>
          <a:p>
            <a:r>
              <a:rPr lang="pt-PT" b="1" dirty="0"/>
              <a:t>Definições - Mobile</a:t>
            </a:r>
          </a:p>
        </p:txBody>
      </p:sp>
      <p:pic>
        <p:nvPicPr>
          <p:cNvPr id="5" name="Marcador de Posição de Conteúdo 4">
            <a:extLst>
              <a:ext uri="{FF2B5EF4-FFF2-40B4-BE49-F238E27FC236}">
                <a16:creationId xmlns:a16="http://schemas.microsoft.com/office/drawing/2014/main" id="{4375EA41-682E-BA6B-D662-E3E08964EB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14" y="681037"/>
            <a:ext cx="2127359" cy="4273770"/>
          </a:xfrm>
        </p:spPr>
      </p:pic>
      <p:pic>
        <p:nvPicPr>
          <p:cNvPr id="7" name="Imagem 6" descr="Uma imagem com mesa&#10;&#10;Descrição gerada automaticamente">
            <a:extLst>
              <a:ext uri="{FF2B5EF4-FFF2-40B4-BE49-F238E27FC236}">
                <a16:creationId xmlns:a16="http://schemas.microsoft.com/office/drawing/2014/main" id="{ED367590-004F-7FB1-2153-386E6FD6D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827" y="2231957"/>
            <a:ext cx="2127359" cy="4273770"/>
          </a:xfrm>
          <a:prstGeom prst="rect">
            <a:avLst/>
          </a:prstGeom>
        </p:spPr>
      </p:pic>
      <p:sp>
        <p:nvSpPr>
          <p:cNvPr id="8" name="CaixaDeTexto 7">
            <a:extLst>
              <a:ext uri="{FF2B5EF4-FFF2-40B4-BE49-F238E27FC236}">
                <a16:creationId xmlns:a16="http://schemas.microsoft.com/office/drawing/2014/main" id="{F39F1089-3E97-255C-13F3-F9512CC3AD8F}"/>
              </a:ext>
            </a:extLst>
          </p:cNvPr>
          <p:cNvSpPr txBox="1"/>
          <p:nvPr/>
        </p:nvSpPr>
        <p:spPr>
          <a:xfrm>
            <a:off x="2335576" y="681037"/>
            <a:ext cx="3760424" cy="5109091"/>
          </a:xfrm>
          <a:prstGeom prst="rect">
            <a:avLst/>
          </a:prstGeom>
          <a:noFill/>
        </p:spPr>
        <p:txBody>
          <a:bodyPr wrap="square" rtlCol="0">
            <a:spAutoFit/>
          </a:bodyPr>
          <a:lstStyle/>
          <a:p>
            <a:pPr marL="342900" indent="-342900" algn="just">
              <a:buFont typeface="Arial" panose="020B0604020202020204" pitchFamily="34" charset="0"/>
              <a:buChar char="•"/>
            </a:pPr>
            <a:r>
              <a:rPr lang="pt-PT" sz="2200" dirty="0"/>
              <a:t>Antes de entrar na área de definições, está as ações do cliente: ele pode acessar á sua lista de favoritos, á todas as sua reservas já feitas, comentar sobre o app e suas regalias e também compartilhar para ganhar descontos a nível dos serviços. </a:t>
            </a:r>
          </a:p>
          <a:p>
            <a:pPr marL="342900" indent="-342900" algn="just">
              <a:buFont typeface="Arial" panose="020B0604020202020204" pitchFamily="34" charset="0"/>
              <a:buChar char="•"/>
            </a:pPr>
            <a:r>
              <a:rPr lang="pt-PT" sz="2200" dirty="0"/>
              <a:t>Tanto o ícone </a:t>
            </a:r>
            <a:r>
              <a:rPr lang="pt-PT" sz="2200" dirty="0">
                <a:solidFill>
                  <a:schemeClr val="accent4">
                    <a:lumMod val="75000"/>
                  </a:schemeClr>
                </a:solidFill>
              </a:rPr>
              <a:t>1</a:t>
            </a:r>
            <a:r>
              <a:rPr lang="pt-PT" sz="2200" dirty="0"/>
              <a:t> como o </a:t>
            </a:r>
            <a:r>
              <a:rPr lang="pt-PT" sz="2200" dirty="0">
                <a:solidFill>
                  <a:schemeClr val="accent4">
                    <a:lumMod val="75000"/>
                  </a:schemeClr>
                </a:solidFill>
              </a:rPr>
              <a:t>2</a:t>
            </a:r>
            <a:r>
              <a:rPr lang="pt-PT" sz="2200" dirty="0"/>
              <a:t>, vão direcionar o cliente para a área de configurações que é apresentada na figura B. </a:t>
            </a:r>
          </a:p>
          <a:p>
            <a:pPr algn="just"/>
            <a:endParaRPr lang="pt-PT" dirty="0"/>
          </a:p>
        </p:txBody>
      </p:sp>
      <p:sp>
        <p:nvSpPr>
          <p:cNvPr id="9" name="Retângulo 8">
            <a:extLst>
              <a:ext uri="{FF2B5EF4-FFF2-40B4-BE49-F238E27FC236}">
                <a16:creationId xmlns:a16="http://schemas.microsoft.com/office/drawing/2014/main" id="{E428D20B-63E5-C4CB-0BE0-D3DD64318A32}"/>
              </a:ext>
            </a:extLst>
          </p:cNvPr>
          <p:cNvSpPr/>
          <p:nvPr/>
        </p:nvSpPr>
        <p:spPr>
          <a:xfrm>
            <a:off x="1751681" y="903383"/>
            <a:ext cx="165253" cy="264405"/>
          </a:xfrm>
          <a:prstGeom prst="rect">
            <a:avLst/>
          </a:prstGeom>
          <a:noFill/>
          <a:ln w="190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a:extLst>
              <a:ext uri="{FF2B5EF4-FFF2-40B4-BE49-F238E27FC236}">
                <a16:creationId xmlns:a16="http://schemas.microsoft.com/office/drawing/2014/main" id="{303C2E5B-3151-4F3E-AA2C-F070D9EB84DA}"/>
              </a:ext>
            </a:extLst>
          </p:cNvPr>
          <p:cNvSpPr/>
          <p:nvPr/>
        </p:nvSpPr>
        <p:spPr>
          <a:xfrm>
            <a:off x="1586428" y="4360843"/>
            <a:ext cx="165253" cy="264405"/>
          </a:xfrm>
          <a:prstGeom prst="rect">
            <a:avLst/>
          </a:prstGeom>
          <a:noFill/>
          <a:ln w="190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CaixaDeTexto 10">
            <a:extLst>
              <a:ext uri="{FF2B5EF4-FFF2-40B4-BE49-F238E27FC236}">
                <a16:creationId xmlns:a16="http://schemas.microsoft.com/office/drawing/2014/main" id="{AF183D76-CF47-BF86-92B3-CFDA24C54E35}"/>
              </a:ext>
            </a:extLst>
          </p:cNvPr>
          <p:cNvSpPr txBox="1"/>
          <p:nvPr/>
        </p:nvSpPr>
        <p:spPr>
          <a:xfrm>
            <a:off x="1426042" y="850919"/>
            <a:ext cx="286438" cy="369332"/>
          </a:xfrm>
          <a:prstGeom prst="rect">
            <a:avLst/>
          </a:prstGeom>
          <a:noFill/>
          <a:ln>
            <a:noFill/>
          </a:ln>
        </p:spPr>
        <p:txBody>
          <a:bodyPr wrap="square" rtlCol="0">
            <a:spAutoFit/>
          </a:bodyPr>
          <a:lstStyle/>
          <a:p>
            <a:r>
              <a:rPr lang="pt-PT" dirty="0">
                <a:solidFill>
                  <a:schemeClr val="accent4">
                    <a:lumMod val="75000"/>
                  </a:schemeClr>
                </a:solidFill>
              </a:rPr>
              <a:t>1</a:t>
            </a:r>
          </a:p>
        </p:txBody>
      </p:sp>
      <p:sp>
        <p:nvSpPr>
          <p:cNvPr id="13" name="CaixaDeTexto 12">
            <a:extLst>
              <a:ext uri="{FF2B5EF4-FFF2-40B4-BE49-F238E27FC236}">
                <a16:creationId xmlns:a16="http://schemas.microsoft.com/office/drawing/2014/main" id="{D2EEE9C5-A344-5447-DC86-5D59F3ED619A}"/>
              </a:ext>
            </a:extLst>
          </p:cNvPr>
          <p:cNvSpPr txBox="1"/>
          <p:nvPr/>
        </p:nvSpPr>
        <p:spPr>
          <a:xfrm>
            <a:off x="1273364" y="4338145"/>
            <a:ext cx="355294" cy="382970"/>
          </a:xfrm>
          <a:prstGeom prst="rect">
            <a:avLst/>
          </a:prstGeom>
          <a:noFill/>
        </p:spPr>
        <p:txBody>
          <a:bodyPr wrap="square">
            <a:spAutoFit/>
          </a:bodyPr>
          <a:lstStyle/>
          <a:p>
            <a:r>
              <a:rPr lang="pt-PT" dirty="0">
                <a:solidFill>
                  <a:schemeClr val="accent4">
                    <a:lumMod val="75000"/>
                  </a:schemeClr>
                </a:solidFill>
              </a:rPr>
              <a:t>2</a:t>
            </a:r>
            <a:endParaRPr lang="pt-PT" dirty="0"/>
          </a:p>
        </p:txBody>
      </p:sp>
      <p:sp>
        <p:nvSpPr>
          <p:cNvPr id="14" name="CaixaDeTexto 13">
            <a:extLst>
              <a:ext uri="{FF2B5EF4-FFF2-40B4-BE49-F238E27FC236}">
                <a16:creationId xmlns:a16="http://schemas.microsoft.com/office/drawing/2014/main" id="{AEA19398-E8F7-CD25-94A3-4069E93AAB8C}"/>
              </a:ext>
            </a:extLst>
          </p:cNvPr>
          <p:cNvSpPr txBox="1"/>
          <p:nvPr/>
        </p:nvSpPr>
        <p:spPr>
          <a:xfrm>
            <a:off x="9934827" y="6505726"/>
            <a:ext cx="2127359" cy="369332"/>
          </a:xfrm>
          <a:prstGeom prst="rect">
            <a:avLst/>
          </a:prstGeom>
          <a:noFill/>
        </p:spPr>
        <p:txBody>
          <a:bodyPr wrap="square" rtlCol="0">
            <a:spAutoFit/>
          </a:bodyPr>
          <a:lstStyle/>
          <a:p>
            <a:pPr algn="ctr"/>
            <a:r>
              <a:rPr lang="pt-PT" dirty="0" err="1">
                <a:solidFill>
                  <a:schemeClr val="accent4">
                    <a:lumMod val="75000"/>
                  </a:schemeClr>
                </a:solidFill>
              </a:rPr>
              <a:t>Fig.B</a:t>
            </a:r>
            <a:endParaRPr lang="pt-PT" dirty="0">
              <a:solidFill>
                <a:schemeClr val="accent4">
                  <a:lumMod val="75000"/>
                </a:schemeClr>
              </a:solidFill>
            </a:endParaRPr>
          </a:p>
        </p:txBody>
      </p:sp>
      <p:sp>
        <p:nvSpPr>
          <p:cNvPr id="16" name="CaixaDeTexto 15">
            <a:extLst>
              <a:ext uri="{FF2B5EF4-FFF2-40B4-BE49-F238E27FC236}">
                <a16:creationId xmlns:a16="http://schemas.microsoft.com/office/drawing/2014/main" id="{D83DA35E-F0B2-D78D-BFDD-54B8C1032836}"/>
              </a:ext>
            </a:extLst>
          </p:cNvPr>
          <p:cNvSpPr txBox="1"/>
          <p:nvPr/>
        </p:nvSpPr>
        <p:spPr>
          <a:xfrm>
            <a:off x="129813" y="4943741"/>
            <a:ext cx="2127360" cy="369332"/>
          </a:xfrm>
          <a:prstGeom prst="rect">
            <a:avLst/>
          </a:prstGeom>
          <a:noFill/>
        </p:spPr>
        <p:txBody>
          <a:bodyPr wrap="square">
            <a:spAutoFit/>
          </a:bodyPr>
          <a:lstStyle/>
          <a:p>
            <a:pPr algn="ctr"/>
            <a:r>
              <a:rPr lang="pt-PT" dirty="0" err="1">
                <a:solidFill>
                  <a:schemeClr val="accent4">
                    <a:lumMod val="75000"/>
                  </a:schemeClr>
                </a:solidFill>
              </a:rPr>
              <a:t>Fig.A</a:t>
            </a:r>
            <a:endParaRPr lang="pt-PT" dirty="0">
              <a:solidFill>
                <a:schemeClr val="accent4">
                  <a:lumMod val="75000"/>
                </a:schemeClr>
              </a:solidFill>
            </a:endParaRPr>
          </a:p>
        </p:txBody>
      </p:sp>
      <p:sp>
        <p:nvSpPr>
          <p:cNvPr id="18" name="CaixaDeTexto 17">
            <a:extLst>
              <a:ext uri="{FF2B5EF4-FFF2-40B4-BE49-F238E27FC236}">
                <a16:creationId xmlns:a16="http://schemas.microsoft.com/office/drawing/2014/main" id="{DB4D393C-DACA-247A-9E28-A1C09889A624}"/>
              </a:ext>
            </a:extLst>
          </p:cNvPr>
          <p:cNvSpPr txBox="1"/>
          <p:nvPr/>
        </p:nvSpPr>
        <p:spPr>
          <a:xfrm>
            <a:off x="6433850" y="681037"/>
            <a:ext cx="5628335" cy="1446550"/>
          </a:xfrm>
          <a:prstGeom prst="rect">
            <a:avLst/>
          </a:prstGeom>
          <a:noFill/>
        </p:spPr>
        <p:txBody>
          <a:bodyPr wrap="square" rtlCol="0">
            <a:spAutoFit/>
          </a:bodyPr>
          <a:lstStyle/>
          <a:p>
            <a:pPr marL="342900" indent="-342900" algn="just">
              <a:buFont typeface="Arial" panose="020B0604020202020204" pitchFamily="34" charset="0"/>
              <a:buChar char="•"/>
            </a:pPr>
            <a:r>
              <a:rPr lang="pt-PT" sz="2200" dirty="0"/>
              <a:t>Nas configurações ou então chamadas definições, encontramos o QR </a:t>
            </a:r>
            <a:r>
              <a:rPr lang="pt-PT" sz="2200" dirty="0" err="1"/>
              <a:t>Code</a:t>
            </a:r>
            <a:r>
              <a:rPr lang="pt-PT" sz="2200" dirty="0"/>
              <a:t> (o cliente tem o </a:t>
            </a:r>
            <a:r>
              <a:rPr lang="pt-PT" sz="2200" dirty="0" err="1"/>
              <a:t>previlêgio</a:t>
            </a:r>
            <a:r>
              <a:rPr lang="pt-PT" sz="2200" dirty="0"/>
              <a:t> de </a:t>
            </a:r>
            <a:r>
              <a:rPr lang="pt-PT" sz="2200" dirty="0" err="1"/>
              <a:t>logar</a:t>
            </a:r>
            <a:r>
              <a:rPr lang="pt-PT" sz="2200" dirty="0"/>
              <a:t> por esta forma).  </a:t>
            </a:r>
          </a:p>
        </p:txBody>
      </p:sp>
      <p:sp>
        <p:nvSpPr>
          <p:cNvPr id="20" name="CaixaDeTexto 19">
            <a:extLst>
              <a:ext uri="{FF2B5EF4-FFF2-40B4-BE49-F238E27FC236}">
                <a16:creationId xmlns:a16="http://schemas.microsoft.com/office/drawing/2014/main" id="{CEACE736-42C2-365C-726E-37DB49EE3C71}"/>
              </a:ext>
            </a:extLst>
          </p:cNvPr>
          <p:cNvSpPr txBox="1"/>
          <p:nvPr/>
        </p:nvSpPr>
        <p:spPr>
          <a:xfrm>
            <a:off x="6433850" y="2127587"/>
            <a:ext cx="3422574" cy="5170646"/>
          </a:xfrm>
          <a:prstGeom prst="rect">
            <a:avLst/>
          </a:prstGeom>
          <a:noFill/>
        </p:spPr>
        <p:txBody>
          <a:bodyPr wrap="square" rtlCol="0">
            <a:spAutoFit/>
          </a:bodyPr>
          <a:lstStyle/>
          <a:p>
            <a:pPr marL="342900" indent="-342900" algn="just">
              <a:buFont typeface="Arial" panose="020B0604020202020204" pitchFamily="34" charset="0"/>
              <a:buChar char="•"/>
            </a:pPr>
            <a:r>
              <a:rPr lang="pt-PT" sz="2200" dirty="0"/>
              <a:t>Mesmo que o app ainda está disponível apenas para Portugal e pensando nos clientes que podem ter outras opções de linguagem ou ser estrangeiro, foi adicionado o serviço ‘Idioma’. </a:t>
            </a:r>
          </a:p>
          <a:p>
            <a:pPr marL="342900" indent="-342900" algn="just">
              <a:buFont typeface="Arial" panose="020B0604020202020204" pitchFamily="34" charset="0"/>
              <a:buChar char="•"/>
            </a:pPr>
            <a:r>
              <a:rPr lang="pt-PT" sz="2200" dirty="0"/>
              <a:t>O cliente pode contactar através de redes socias como o Facebook, </a:t>
            </a:r>
            <a:r>
              <a:rPr lang="pt-PT" sz="2200" dirty="0" err="1"/>
              <a:t>instagram</a:t>
            </a:r>
            <a:r>
              <a:rPr lang="pt-PT" sz="2200" dirty="0"/>
              <a:t>, </a:t>
            </a:r>
            <a:r>
              <a:rPr lang="pt-PT" sz="2200" dirty="0" err="1"/>
              <a:t>twiter</a:t>
            </a:r>
            <a:r>
              <a:rPr lang="pt-PT" sz="2200" dirty="0"/>
              <a:t>, entre outros.</a:t>
            </a:r>
          </a:p>
          <a:p>
            <a:pPr algn="just"/>
            <a:endParaRPr lang="pt-PT" sz="2200" dirty="0"/>
          </a:p>
        </p:txBody>
      </p:sp>
    </p:spTree>
    <p:extLst>
      <p:ext uri="{BB962C8B-B14F-4D97-AF65-F5344CB8AC3E}">
        <p14:creationId xmlns:p14="http://schemas.microsoft.com/office/powerpoint/2010/main" val="3143815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EF0A36-7443-C4B3-D4C3-F8900052E377}"/>
              </a:ext>
            </a:extLst>
          </p:cNvPr>
          <p:cNvSpPr>
            <a:spLocks noGrp="1"/>
          </p:cNvSpPr>
          <p:nvPr>
            <p:ph type="title"/>
          </p:nvPr>
        </p:nvSpPr>
        <p:spPr>
          <a:xfrm>
            <a:off x="0" y="1"/>
            <a:ext cx="12192000" cy="681036"/>
          </a:xfrm>
        </p:spPr>
        <p:txBody>
          <a:bodyPr>
            <a:normAutofit fontScale="90000"/>
          </a:bodyPr>
          <a:lstStyle/>
          <a:p>
            <a:r>
              <a:rPr lang="pt-PT" b="1" dirty="0"/>
              <a:t>Definições - web</a:t>
            </a:r>
          </a:p>
        </p:txBody>
      </p:sp>
      <p:pic>
        <p:nvPicPr>
          <p:cNvPr id="5" name="Marcador de Posição de Conteúdo 4">
            <a:extLst>
              <a:ext uri="{FF2B5EF4-FFF2-40B4-BE49-F238E27FC236}">
                <a16:creationId xmlns:a16="http://schemas.microsoft.com/office/drawing/2014/main" id="{8CC7596E-553B-A822-E544-42BC7197DFD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504249" y="2236424"/>
            <a:ext cx="7592271" cy="4527933"/>
          </a:xfrm>
        </p:spPr>
      </p:pic>
      <p:sp>
        <p:nvSpPr>
          <p:cNvPr id="6" name="CaixaDeTexto 5">
            <a:extLst>
              <a:ext uri="{FF2B5EF4-FFF2-40B4-BE49-F238E27FC236}">
                <a16:creationId xmlns:a16="http://schemas.microsoft.com/office/drawing/2014/main" id="{ED812964-2C68-671D-AFB1-DB3E8DD2BCCA}"/>
              </a:ext>
            </a:extLst>
          </p:cNvPr>
          <p:cNvSpPr txBox="1"/>
          <p:nvPr/>
        </p:nvSpPr>
        <p:spPr>
          <a:xfrm>
            <a:off x="95480" y="771181"/>
            <a:ext cx="12001040" cy="1055545"/>
          </a:xfrm>
          <a:prstGeom prst="rect">
            <a:avLst/>
          </a:prstGeom>
          <a:noFill/>
        </p:spPr>
        <p:txBody>
          <a:bodyPr wrap="square" rtlCol="0">
            <a:spAutoFit/>
          </a:bodyPr>
          <a:lstStyle/>
          <a:p>
            <a:pPr algn="just">
              <a:lnSpc>
                <a:spcPct val="150000"/>
              </a:lnSpc>
            </a:pPr>
            <a:r>
              <a:rPr lang="pt-PT" sz="2200" dirty="0"/>
              <a:t>Essa área é </a:t>
            </a:r>
            <a:r>
              <a:rPr lang="pt-PT" sz="2200" dirty="0" err="1"/>
              <a:t>acessada</a:t>
            </a:r>
            <a:r>
              <a:rPr lang="pt-PT" sz="2200" dirty="0"/>
              <a:t> através do ícone </a:t>
            </a:r>
            <a:r>
              <a:rPr lang="pt-PT" sz="2200" dirty="0">
                <a:solidFill>
                  <a:schemeClr val="accent4">
                    <a:lumMod val="75000"/>
                  </a:schemeClr>
                </a:solidFill>
              </a:rPr>
              <a:t>3 </a:t>
            </a:r>
            <a:r>
              <a:rPr lang="pt-PT" sz="2200" dirty="0"/>
              <a:t>da figura, como podemos ver. A </a:t>
            </a:r>
            <a:r>
              <a:rPr lang="pt-PT" sz="2200" dirty="0" err="1"/>
              <a:t>jannela</a:t>
            </a:r>
            <a:r>
              <a:rPr lang="pt-PT" sz="2200" dirty="0"/>
              <a:t> encontra-se dividida e subdivididas em várias partes:</a:t>
            </a:r>
          </a:p>
        </p:txBody>
      </p:sp>
      <p:sp>
        <p:nvSpPr>
          <p:cNvPr id="7" name="Retângulo 6">
            <a:extLst>
              <a:ext uri="{FF2B5EF4-FFF2-40B4-BE49-F238E27FC236}">
                <a16:creationId xmlns:a16="http://schemas.microsoft.com/office/drawing/2014/main" id="{1819F3A0-ECD7-9CC9-BF94-3AB6A3FF8077}"/>
              </a:ext>
            </a:extLst>
          </p:cNvPr>
          <p:cNvSpPr/>
          <p:nvPr/>
        </p:nvSpPr>
        <p:spPr>
          <a:xfrm>
            <a:off x="10785513" y="2710149"/>
            <a:ext cx="341523" cy="385591"/>
          </a:xfrm>
          <a:prstGeom prst="rect">
            <a:avLst/>
          </a:prstGeom>
          <a:noFill/>
          <a:ln w="190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extLst>
              <a:ext uri="{FF2B5EF4-FFF2-40B4-BE49-F238E27FC236}">
                <a16:creationId xmlns:a16="http://schemas.microsoft.com/office/drawing/2014/main" id="{473381F0-946F-F03D-0121-9F0FCD9BE8D2}"/>
              </a:ext>
            </a:extLst>
          </p:cNvPr>
          <p:cNvSpPr txBox="1"/>
          <p:nvPr/>
        </p:nvSpPr>
        <p:spPr>
          <a:xfrm>
            <a:off x="10421958" y="2726408"/>
            <a:ext cx="440674" cy="369332"/>
          </a:xfrm>
          <a:prstGeom prst="rect">
            <a:avLst/>
          </a:prstGeom>
          <a:noFill/>
        </p:spPr>
        <p:txBody>
          <a:bodyPr wrap="square" rtlCol="0">
            <a:spAutoFit/>
          </a:bodyPr>
          <a:lstStyle/>
          <a:p>
            <a:r>
              <a:rPr lang="pt-PT" dirty="0">
                <a:solidFill>
                  <a:schemeClr val="accent4">
                    <a:lumMod val="75000"/>
                  </a:schemeClr>
                </a:solidFill>
              </a:rPr>
              <a:t>3</a:t>
            </a:r>
          </a:p>
        </p:txBody>
      </p:sp>
      <p:sp>
        <p:nvSpPr>
          <p:cNvPr id="9" name="Retângulo 8">
            <a:extLst>
              <a:ext uri="{FF2B5EF4-FFF2-40B4-BE49-F238E27FC236}">
                <a16:creationId xmlns:a16="http://schemas.microsoft.com/office/drawing/2014/main" id="{69F5596E-76FA-E101-AA12-EEE833F3FCD1}"/>
              </a:ext>
            </a:extLst>
          </p:cNvPr>
          <p:cNvSpPr/>
          <p:nvPr/>
        </p:nvSpPr>
        <p:spPr>
          <a:xfrm>
            <a:off x="4527933" y="2533880"/>
            <a:ext cx="7491469" cy="1685580"/>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Retângulo 9">
            <a:extLst>
              <a:ext uri="{FF2B5EF4-FFF2-40B4-BE49-F238E27FC236}">
                <a16:creationId xmlns:a16="http://schemas.microsoft.com/office/drawing/2014/main" id="{902EAFE2-CCBF-0DB0-151E-B10C4143EB53}"/>
              </a:ext>
            </a:extLst>
          </p:cNvPr>
          <p:cNvSpPr/>
          <p:nvPr/>
        </p:nvSpPr>
        <p:spPr>
          <a:xfrm>
            <a:off x="4527933" y="4318611"/>
            <a:ext cx="7491469" cy="2445745"/>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a:extLst>
              <a:ext uri="{FF2B5EF4-FFF2-40B4-BE49-F238E27FC236}">
                <a16:creationId xmlns:a16="http://schemas.microsoft.com/office/drawing/2014/main" id="{B398496D-CD48-5678-BF74-8D49941D6150}"/>
              </a:ext>
            </a:extLst>
          </p:cNvPr>
          <p:cNvSpPr/>
          <p:nvPr/>
        </p:nvSpPr>
        <p:spPr>
          <a:xfrm>
            <a:off x="4594034" y="4395730"/>
            <a:ext cx="2456761" cy="2280492"/>
          </a:xfrm>
          <a:prstGeom prst="rect">
            <a:avLst/>
          </a:prstGeom>
          <a:noFill/>
          <a:ln w="28575">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8705E02A-67C3-3DE2-F1BB-96650ADCBA25}"/>
              </a:ext>
            </a:extLst>
          </p:cNvPr>
          <p:cNvSpPr/>
          <p:nvPr/>
        </p:nvSpPr>
        <p:spPr>
          <a:xfrm>
            <a:off x="7194014" y="4395730"/>
            <a:ext cx="4726237" cy="2280492"/>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CaixaDeTexto 16">
            <a:extLst>
              <a:ext uri="{FF2B5EF4-FFF2-40B4-BE49-F238E27FC236}">
                <a16:creationId xmlns:a16="http://schemas.microsoft.com/office/drawing/2014/main" id="{33C5CE3D-A811-8EBC-8234-FF5650681D25}"/>
              </a:ext>
            </a:extLst>
          </p:cNvPr>
          <p:cNvSpPr txBox="1"/>
          <p:nvPr/>
        </p:nvSpPr>
        <p:spPr>
          <a:xfrm>
            <a:off x="95480" y="1826726"/>
            <a:ext cx="4234150" cy="5170646"/>
          </a:xfrm>
          <a:prstGeom prst="rect">
            <a:avLst/>
          </a:prstGeom>
          <a:noFill/>
        </p:spPr>
        <p:txBody>
          <a:bodyPr wrap="square" rtlCol="0">
            <a:spAutoFit/>
          </a:bodyPr>
          <a:lstStyle/>
          <a:p>
            <a:pPr algn="just"/>
            <a:r>
              <a:rPr lang="pt-PT" sz="2200" dirty="0"/>
              <a:t>A essas partes temos:</a:t>
            </a:r>
          </a:p>
          <a:p>
            <a:pPr algn="just"/>
            <a:r>
              <a:rPr lang="pt-PT" sz="2200" dirty="0"/>
              <a:t>	Essa parte reflete a página inicial, o cliente pode ter acesso á lista de favoritos e também ás suas reservas já feitas;</a:t>
            </a:r>
          </a:p>
          <a:p>
            <a:pPr algn="just"/>
            <a:r>
              <a:rPr lang="pt-PT" sz="2200" dirty="0"/>
              <a:t>	A área das definições em geral;</a:t>
            </a:r>
          </a:p>
          <a:p>
            <a:pPr algn="just"/>
            <a:r>
              <a:rPr lang="pt-PT" sz="2200" dirty="0"/>
              <a:t>	A lista de definições, é uma das subdivisões da área de definições – Centro Pessoal;</a:t>
            </a:r>
          </a:p>
          <a:p>
            <a:pPr algn="just"/>
            <a:r>
              <a:rPr lang="pt-PT" sz="2200" dirty="0"/>
              <a:t>	essa parte depende muito do que é aberto dentro da área anterior – ‘Cento Pessoal’, é a outra parte da subdivisões de definições.</a:t>
            </a:r>
          </a:p>
          <a:p>
            <a:pPr algn="just"/>
            <a:endParaRPr lang="pt-PT" sz="2200" dirty="0"/>
          </a:p>
        </p:txBody>
      </p:sp>
      <p:sp>
        <p:nvSpPr>
          <p:cNvPr id="18" name="Retângulo 17">
            <a:extLst>
              <a:ext uri="{FF2B5EF4-FFF2-40B4-BE49-F238E27FC236}">
                <a16:creationId xmlns:a16="http://schemas.microsoft.com/office/drawing/2014/main" id="{1CC28A03-3C03-B4AF-877F-46E141888946}"/>
              </a:ext>
            </a:extLst>
          </p:cNvPr>
          <p:cNvSpPr/>
          <p:nvPr/>
        </p:nvSpPr>
        <p:spPr>
          <a:xfrm>
            <a:off x="172598" y="2236424"/>
            <a:ext cx="378245" cy="220337"/>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id="{61E33925-CCEA-E6B6-E86E-D8023D801351}"/>
              </a:ext>
            </a:extLst>
          </p:cNvPr>
          <p:cNvSpPr/>
          <p:nvPr/>
        </p:nvSpPr>
        <p:spPr>
          <a:xfrm>
            <a:off x="172597" y="3596245"/>
            <a:ext cx="378245" cy="22033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CC31B555-15B5-BA59-3091-DA8C2A002634}"/>
              </a:ext>
            </a:extLst>
          </p:cNvPr>
          <p:cNvSpPr/>
          <p:nvPr/>
        </p:nvSpPr>
        <p:spPr>
          <a:xfrm>
            <a:off x="172596" y="4318611"/>
            <a:ext cx="378245" cy="220337"/>
          </a:xfrm>
          <a:prstGeom prst="rect">
            <a:avLst/>
          </a:prstGeom>
          <a:noFill/>
          <a:ln w="28575">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tângulo 20">
            <a:extLst>
              <a:ext uri="{FF2B5EF4-FFF2-40B4-BE49-F238E27FC236}">
                <a16:creationId xmlns:a16="http://schemas.microsoft.com/office/drawing/2014/main" id="{11E3B947-DB73-8F38-F560-91737C6F3BD3}"/>
              </a:ext>
            </a:extLst>
          </p:cNvPr>
          <p:cNvSpPr/>
          <p:nvPr/>
        </p:nvSpPr>
        <p:spPr>
          <a:xfrm>
            <a:off x="172595" y="5311441"/>
            <a:ext cx="378245" cy="220337"/>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3836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FF718-06BB-0CCA-26FA-1A3107619C8C}"/>
              </a:ext>
            </a:extLst>
          </p:cNvPr>
          <p:cNvSpPr>
            <a:spLocks noGrp="1"/>
          </p:cNvSpPr>
          <p:nvPr>
            <p:ph type="title"/>
          </p:nvPr>
        </p:nvSpPr>
        <p:spPr>
          <a:xfrm>
            <a:off x="0" y="1"/>
            <a:ext cx="12192000" cy="804230"/>
          </a:xfrm>
        </p:spPr>
        <p:txBody>
          <a:bodyPr>
            <a:normAutofit/>
          </a:bodyPr>
          <a:lstStyle/>
          <a:p>
            <a:r>
              <a:rPr lang="pt-PT" sz="4000" b="1" dirty="0"/>
              <a:t>As ferramentas utilizadas durante o trabalho</a:t>
            </a:r>
          </a:p>
        </p:txBody>
      </p:sp>
      <p:graphicFrame>
        <p:nvGraphicFramePr>
          <p:cNvPr id="5" name="Marcador de Posição de Conteúdo 2">
            <a:extLst>
              <a:ext uri="{FF2B5EF4-FFF2-40B4-BE49-F238E27FC236}">
                <a16:creationId xmlns:a16="http://schemas.microsoft.com/office/drawing/2014/main" id="{60619758-1E8E-9580-DD8D-BBF1DC87E89A}"/>
              </a:ext>
            </a:extLst>
          </p:cNvPr>
          <p:cNvGraphicFramePr>
            <a:graphicFrameLocks noGrp="1"/>
          </p:cNvGraphicFramePr>
          <p:nvPr>
            <p:ph idx="1"/>
          </p:nvPr>
        </p:nvGraphicFramePr>
        <p:xfrm>
          <a:off x="-1" y="804231"/>
          <a:ext cx="12191999" cy="60537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76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FF718-06BB-0CCA-26FA-1A3107619C8C}"/>
              </a:ext>
            </a:extLst>
          </p:cNvPr>
          <p:cNvSpPr>
            <a:spLocks noGrp="1"/>
          </p:cNvSpPr>
          <p:nvPr>
            <p:ph type="title"/>
          </p:nvPr>
        </p:nvSpPr>
        <p:spPr>
          <a:xfrm>
            <a:off x="0" y="1"/>
            <a:ext cx="12192000" cy="804230"/>
          </a:xfrm>
        </p:spPr>
        <p:txBody>
          <a:bodyPr>
            <a:normAutofit/>
          </a:bodyPr>
          <a:lstStyle/>
          <a:p>
            <a:r>
              <a:rPr lang="pt-PT" sz="4000" b="1" dirty="0"/>
              <a:t>Considerações Finais</a:t>
            </a:r>
          </a:p>
        </p:txBody>
      </p:sp>
      <p:sp>
        <p:nvSpPr>
          <p:cNvPr id="3" name="Marcador de Posição de Conteúdo 2">
            <a:extLst>
              <a:ext uri="{FF2B5EF4-FFF2-40B4-BE49-F238E27FC236}">
                <a16:creationId xmlns:a16="http://schemas.microsoft.com/office/drawing/2014/main" id="{2227DEE5-2F12-EE5D-D27C-8263FEAA0964}"/>
              </a:ext>
            </a:extLst>
          </p:cNvPr>
          <p:cNvSpPr>
            <a:spLocks noGrp="1"/>
          </p:cNvSpPr>
          <p:nvPr>
            <p:ph idx="1"/>
          </p:nvPr>
        </p:nvSpPr>
        <p:spPr>
          <a:xfrm>
            <a:off x="-1" y="804231"/>
            <a:ext cx="12191999" cy="6053768"/>
          </a:xfrm>
        </p:spPr>
        <p:txBody>
          <a:bodyPr>
            <a:normAutofit/>
          </a:bodyPr>
          <a:lstStyle/>
          <a:p>
            <a:pPr marL="0" indent="0" algn="just">
              <a:lnSpc>
                <a:spcPct val="150000"/>
              </a:lnSpc>
              <a:buNone/>
            </a:pPr>
            <a:r>
              <a:rPr lang="pt-PT" sz="2200" dirty="0"/>
              <a:t>A ideia foi criar um sistema aplicacional para a versão web e para a versão mobile. Ao desenvolvê-lo ficou mais claro as preocupações da Arquitetura de informação (IA), principalmente a questão de organização das informações e da nomenclatura.</a:t>
            </a:r>
          </a:p>
          <a:p>
            <a:pPr marL="0" indent="0" algn="just">
              <a:lnSpc>
                <a:spcPct val="150000"/>
              </a:lnSpc>
              <a:buNone/>
            </a:pPr>
            <a:r>
              <a:rPr lang="pt-PT" sz="2200" dirty="0"/>
              <a:t>Um criador de uma aplicação ou de um site tem a sua ideia limitada, isto porque ele não pensa apenas nele, de como ele usaria a aplicação, e sim tem de levar em consideração as pessoas que irão ter acesso ao aplicativo/site. Resumindo e concluindo a necessidade de um todo é mais importante do que a necessidade pessoal. Tudo tem uma norma a ser seguido. </a:t>
            </a:r>
          </a:p>
          <a:p>
            <a:pPr marL="0" indent="0" algn="just">
              <a:lnSpc>
                <a:spcPct val="150000"/>
              </a:lnSpc>
              <a:buNone/>
            </a:pPr>
            <a:endParaRPr lang="pt-PT" sz="2200" dirty="0"/>
          </a:p>
        </p:txBody>
      </p:sp>
    </p:spTree>
    <p:extLst>
      <p:ext uri="{BB962C8B-B14F-4D97-AF65-F5344CB8AC3E}">
        <p14:creationId xmlns:p14="http://schemas.microsoft.com/office/powerpoint/2010/main" val="227219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978461-44B2-279B-F770-B796DC2B7117}"/>
              </a:ext>
            </a:extLst>
          </p:cNvPr>
          <p:cNvSpPr>
            <a:spLocks noGrp="1"/>
          </p:cNvSpPr>
          <p:nvPr>
            <p:ph type="title"/>
          </p:nvPr>
        </p:nvSpPr>
        <p:spPr>
          <a:xfrm>
            <a:off x="838200" y="365125"/>
            <a:ext cx="10515600" cy="758595"/>
          </a:xfrm>
        </p:spPr>
        <p:txBody>
          <a:bodyPr>
            <a:normAutofit/>
          </a:bodyPr>
          <a:lstStyle/>
          <a:p>
            <a:r>
              <a:rPr lang="pt-PT" sz="4000" dirty="0" err="1">
                <a:latin typeface="Century" panose="02040604050505020304" pitchFamily="18" charset="0"/>
              </a:rPr>
              <a:t>Charme&amp;Estilo</a:t>
            </a:r>
            <a:endParaRPr lang="pt-PT" sz="4000" dirty="0">
              <a:latin typeface="Century" panose="02040604050505020304" pitchFamily="18" charset="0"/>
            </a:endParaRPr>
          </a:p>
        </p:txBody>
      </p:sp>
      <p:sp>
        <p:nvSpPr>
          <p:cNvPr id="3" name="Marcador de Posição de Conteúdo 2">
            <a:extLst>
              <a:ext uri="{FF2B5EF4-FFF2-40B4-BE49-F238E27FC236}">
                <a16:creationId xmlns:a16="http://schemas.microsoft.com/office/drawing/2014/main" id="{F5C693B3-7C3C-66CB-A3B7-C6B746430220}"/>
              </a:ext>
            </a:extLst>
          </p:cNvPr>
          <p:cNvSpPr>
            <a:spLocks noGrp="1"/>
          </p:cNvSpPr>
          <p:nvPr>
            <p:ph idx="1"/>
          </p:nvPr>
        </p:nvSpPr>
        <p:spPr>
          <a:xfrm>
            <a:off x="838200" y="1465243"/>
            <a:ext cx="10515600" cy="4711720"/>
          </a:xfrm>
        </p:spPr>
        <p:txBody>
          <a:bodyPr>
            <a:normAutofit/>
          </a:bodyPr>
          <a:lstStyle/>
          <a:p>
            <a:pPr marL="0" indent="0" algn="just">
              <a:lnSpc>
                <a:spcPct val="150000"/>
              </a:lnSpc>
              <a:buNone/>
            </a:pPr>
            <a:r>
              <a:rPr lang="pt-PT" sz="2400" dirty="0"/>
              <a:t>Muitos sites com o intuito de fazer a reserva em um salão, a finalidade é sempre encontrar as diferentes empresas pelo País inteiro disponíveis para que os clientes façam a reserva. </a:t>
            </a:r>
          </a:p>
          <a:p>
            <a:pPr marL="0" indent="0" algn="just">
              <a:lnSpc>
                <a:spcPct val="150000"/>
              </a:lnSpc>
              <a:buNone/>
            </a:pPr>
            <a:r>
              <a:rPr lang="pt-PT" sz="2400" dirty="0"/>
              <a:t>Ao contrário de muitos dos apps/sites de reserva para beleza, este app é destinado apenas para a empresa de beleza em questão (</a:t>
            </a:r>
            <a:r>
              <a:rPr lang="pt-PT" sz="2400" dirty="0" err="1">
                <a:latin typeface="Century" panose="02040604050505020304" pitchFamily="18" charset="0"/>
              </a:rPr>
              <a:t>Charme&amp;Estilo</a:t>
            </a:r>
            <a:r>
              <a:rPr lang="pt-PT" sz="2400" dirty="0"/>
              <a:t>). A empresa fica aqui em Portugal em alguns pontos do País.</a:t>
            </a:r>
          </a:p>
          <a:p>
            <a:pPr marL="0" indent="0" algn="just">
              <a:lnSpc>
                <a:spcPct val="150000"/>
              </a:lnSpc>
              <a:buNone/>
            </a:pPr>
            <a:endParaRPr lang="pt-PT" sz="2400" dirty="0"/>
          </a:p>
          <a:p>
            <a:pPr marL="0" indent="0">
              <a:buNone/>
            </a:pPr>
            <a:endParaRPr lang="pt-PT" sz="2400" dirty="0"/>
          </a:p>
        </p:txBody>
      </p:sp>
    </p:spTree>
    <p:extLst>
      <p:ext uri="{BB962C8B-B14F-4D97-AF65-F5344CB8AC3E}">
        <p14:creationId xmlns:p14="http://schemas.microsoft.com/office/powerpoint/2010/main" val="204353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BDB0E8-E494-594E-9629-16BB9F321EE9}"/>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000" b="1" kern="1200" dirty="0">
                <a:solidFill>
                  <a:schemeClr val="tx1"/>
                </a:solidFill>
                <a:latin typeface="+mj-lt"/>
                <a:ea typeface="+mj-ea"/>
                <a:cs typeface="+mj-cs"/>
              </a:rPr>
              <a:t>Sitemap - web</a:t>
            </a:r>
          </a:p>
        </p:txBody>
      </p:sp>
      <p:pic>
        <p:nvPicPr>
          <p:cNvPr id="11" name="Marcador de Posição de Conteúdo 10">
            <a:extLst>
              <a:ext uri="{FF2B5EF4-FFF2-40B4-BE49-F238E27FC236}">
                <a16:creationId xmlns:a16="http://schemas.microsoft.com/office/drawing/2014/main" id="{E5396A56-6B6F-BBDD-DE6A-E0591AD62C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65" r="3" b="3"/>
          <a:stretch/>
        </p:blipFill>
        <p:spPr>
          <a:xfrm>
            <a:off x="1133414" y="918640"/>
            <a:ext cx="3745596" cy="4589025"/>
          </a:xfrm>
          <a:prstGeom prst="rect">
            <a:avLst/>
          </a:prstGeom>
        </p:spPr>
      </p:pic>
      <p:sp>
        <p:nvSpPr>
          <p:cNvPr id="12" name="CaixaDeTexto 11">
            <a:extLst>
              <a:ext uri="{FF2B5EF4-FFF2-40B4-BE49-F238E27FC236}">
                <a16:creationId xmlns:a16="http://schemas.microsoft.com/office/drawing/2014/main" id="{AC29600E-67BE-D255-CF17-D1C968DC173F}"/>
              </a:ext>
            </a:extLst>
          </p:cNvPr>
          <p:cNvSpPr txBox="1"/>
          <p:nvPr/>
        </p:nvSpPr>
        <p:spPr>
          <a:xfrm>
            <a:off x="5596502" y="2405894"/>
            <a:ext cx="5754896" cy="3197464"/>
          </a:xfrm>
          <a:prstGeom prst="rect">
            <a:avLst/>
          </a:prstGeom>
        </p:spPr>
        <p:txBody>
          <a:bodyPr vert="horz" lIns="91440" tIns="45720" rIns="91440" bIns="45720" rtlCol="0" anchor="t">
            <a:normAutofit/>
          </a:bodyPr>
          <a:lstStyle/>
          <a:p>
            <a:pPr marL="342900" indent="-228600" algn="just">
              <a:lnSpc>
                <a:spcPct val="150000"/>
              </a:lnSpc>
              <a:spcAft>
                <a:spcPts val="600"/>
              </a:spcAft>
              <a:buFont typeface="Arial" panose="020B0604020202020204" pitchFamily="34" charset="0"/>
              <a:buChar char="•"/>
            </a:pPr>
            <a:r>
              <a:rPr lang="en-US" sz="2200" dirty="0" err="1"/>
              <a:t>Ao</a:t>
            </a:r>
            <a:r>
              <a:rPr lang="en-US" sz="2200" dirty="0"/>
              <a:t> </a:t>
            </a:r>
            <a:r>
              <a:rPr lang="en-US" sz="2200" dirty="0" err="1"/>
              <a:t>abrir</a:t>
            </a:r>
            <a:r>
              <a:rPr lang="en-US" sz="2200" dirty="0"/>
              <a:t> o site o </a:t>
            </a:r>
            <a:r>
              <a:rPr lang="en-US" sz="2200" dirty="0" err="1"/>
              <a:t>cliente</a:t>
            </a:r>
            <a:r>
              <a:rPr lang="en-US" sz="2200" dirty="0"/>
              <a:t>/</a:t>
            </a:r>
            <a:r>
              <a:rPr lang="en-US" sz="2200" dirty="0" err="1"/>
              <a:t>usuário</a:t>
            </a:r>
            <a:r>
              <a:rPr lang="en-US" sz="2200" dirty="0"/>
              <a:t> </a:t>
            </a:r>
            <a:r>
              <a:rPr lang="en-US" sz="2200" dirty="0" err="1"/>
              <a:t>depara</a:t>
            </a:r>
            <a:r>
              <a:rPr lang="en-US" sz="2200" dirty="0"/>
              <a:t> com a </a:t>
            </a:r>
            <a:r>
              <a:rPr lang="en-US" sz="2200" dirty="0" err="1"/>
              <a:t>página</a:t>
            </a:r>
            <a:r>
              <a:rPr lang="en-US" sz="2200" dirty="0"/>
              <a:t> </a:t>
            </a:r>
            <a:r>
              <a:rPr lang="en-US" sz="2200" dirty="0" err="1"/>
              <a:t>inicial</a:t>
            </a:r>
            <a:r>
              <a:rPr lang="en-US" sz="2200" dirty="0"/>
              <a:t> mas para </a:t>
            </a:r>
            <a:r>
              <a:rPr lang="en-US" sz="2200" dirty="0" err="1"/>
              <a:t>ter</a:t>
            </a:r>
            <a:r>
              <a:rPr lang="en-US" sz="2200" dirty="0"/>
              <a:t> </a:t>
            </a:r>
            <a:r>
              <a:rPr lang="en-US" sz="2200" dirty="0" err="1"/>
              <a:t>acesso</a:t>
            </a:r>
            <a:r>
              <a:rPr lang="en-US" sz="2200" dirty="0"/>
              <a:t> a </a:t>
            </a:r>
            <a:r>
              <a:rPr lang="en-US" sz="2200" dirty="0" err="1"/>
              <a:t>qualquer</a:t>
            </a:r>
            <a:r>
              <a:rPr lang="en-US" sz="2200" dirty="0"/>
              <a:t> serviço </a:t>
            </a:r>
            <a:r>
              <a:rPr lang="en-US" sz="2200" dirty="0" err="1"/>
              <a:t>ele</a:t>
            </a:r>
            <a:r>
              <a:rPr lang="en-US" sz="2200" dirty="0"/>
              <a:t> </a:t>
            </a:r>
            <a:r>
              <a:rPr lang="en-US" sz="2200" dirty="0" err="1"/>
              <a:t>tem</a:t>
            </a:r>
            <a:r>
              <a:rPr lang="en-US" sz="2200" dirty="0"/>
              <a:t> de </a:t>
            </a:r>
            <a:r>
              <a:rPr lang="en-US" sz="2200" dirty="0" err="1"/>
              <a:t>logar</a:t>
            </a:r>
            <a:r>
              <a:rPr lang="en-US" sz="2200" dirty="0"/>
              <a:t> </a:t>
            </a:r>
            <a:r>
              <a:rPr lang="en-US" sz="2200" dirty="0" err="1"/>
              <a:t>ou</a:t>
            </a:r>
            <a:r>
              <a:rPr lang="en-US" sz="2200" dirty="0"/>
              <a:t> </a:t>
            </a:r>
            <a:r>
              <a:rPr lang="en-US" sz="2200" dirty="0" err="1"/>
              <a:t>registar</a:t>
            </a:r>
            <a:r>
              <a:rPr lang="en-US" sz="2200" dirty="0"/>
              <a:t> para </a:t>
            </a:r>
            <a:r>
              <a:rPr lang="en-US" sz="2200" dirty="0" err="1"/>
              <a:t>assim</a:t>
            </a:r>
            <a:r>
              <a:rPr lang="en-US" sz="2200" dirty="0"/>
              <a:t> </a:t>
            </a:r>
            <a:r>
              <a:rPr lang="en-US" sz="2200" dirty="0" err="1"/>
              <a:t>poder</a:t>
            </a:r>
            <a:r>
              <a:rPr lang="en-US" sz="2200" dirty="0"/>
              <a:t> </a:t>
            </a:r>
            <a:r>
              <a:rPr lang="en-US" sz="2200" dirty="0" err="1"/>
              <a:t>fazer</a:t>
            </a:r>
            <a:r>
              <a:rPr lang="en-US" sz="2200" dirty="0"/>
              <a:t> as </a:t>
            </a:r>
            <a:r>
              <a:rPr lang="en-US" sz="2200" dirty="0" err="1"/>
              <a:t>reservas</a:t>
            </a:r>
            <a:r>
              <a:rPr lang="en-US" sz="2200" dirty="0"/>
              <a:t> </a:t>
            </a:r>
            <a:r>
              <a:rPr lang="en-US" sz="2200" dirty="0" err="1"/>
              <a:t>ou</a:t>
            </a:r>
            <a:r>
              <a:rPr lang="en-US" sz="2200" dirty="0"/>
              <a:t> </a:t>
            </a:r>
            <a:r>
              <a:rPr lang="en-US" sz="2200" dirty="0" err="1"/>
              <a:t>qualquer</a:t>
            </a:r>
            <a:r>
              <a:rPr lang="en-US" sz="2200" dirty="0"/>
              <a:t> </a:t>
            </a:r>
            <a:r>
              <a:rPr lang="en-US" sz="2200" dirty="0" err="1"/>
              <a:t>outra</a:t>
            </a:r>
            <a:r>
              <a:rPr lang="en-US" sz="2200" dirty="0"/>
              <a:t> </a:t>
            </a:r>
            <a:r>
              <a:rPr lang="en-US" sz="2200" dirty="0" err="1"/>
              <a:t>ação</a:t>
            </a:r>
            <a:r>
              <a:rPr lang="en-US" sz="2200" dirty="0"/>
              <a:t>. </a:t>
            </a:r>
          </a:p>
        </p:txBody>
      </p:sp>
      <p:sp>
        <p:nvSpPr>
          <p:cNvPr id="51" name="Rectangle 5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24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BDB0E8-E494-594E-9629-16BB9F321EE9}"/>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b="1" kern="1200">
                <a:solidFill>
                  <a:schemeClr val="tx1"/>
                </a:solidFill>
                <a:latin typeface="+mj-lt"/>
                <a:ea typeface="+mj-ea"/>
                <a:cs typeface="+mj-cs"/>
              </a:rPr>
              <a:t>Sitemap - mobile</a:t>
            </a:r>
          </a:p>
        </p:txBody>
      </p:sp>
      <p:sp>
        <p:nvSpPr>
          <p:cNvPr id="3" name="CaixaDeTexto 2">
            <a:extLst>
              <a:ext uri="{FF2B5EF4-FFF2-40B4-BE49-F238E27FC236}">
                <a16:creationId xmlns:a16="http://schemas.microsoft.com/office/drawing/2014/main" id="{EDA9BB3C-3449-4E23-8607-A4806F7FA224}"/>
              </a:ext>
            </a:extLst>
          </p:cNvPr>
          <p:cNvSpPr txBox="1"/>
          <p:nvPr/>
        </p:nvSpPr>
        <p:spPr>
          <a:xfrm>
            <a:off x="1136397" y="2418408"/>
            <a:ext cx="4959603" cy="3522569"/>
          </a:xfrm>
          <a:prstGeom prst="rect">
            <a:avLst/>
          </a:prstGeom>
        </p:spPr>
        <p:txBody>
          <a:bodyPr vert="horz" lIns="91440" tIns="45720" rIns="91440" bIns="45720" rtlCol="0" anchor="t">
            <a:normAutofit/>
          </a:bodyPr>
          <a:lstStyle/>
          <a:p>
            <a:pPr marL="342900" indent="-228600" algn="just">
              <a:lnSpc>
                <a:spcPct val="150000"/>
              </a:lnSpc>
              <a:spcAft>
                <a:spcPts val="600"/>
              </a:spcAft>
              <a:buFont typeface="Arial" panose="020B0604020202020204" pitchFamily="34" charset="0"/>
              <a:buChar char="•"/>
            </a:pPr>
            <a:r>
              <a:rPr lang="en-US" sz="2200" dirty="0"/>
              <a:t>No mobile, é </a:t>
            </a:r>
            <a:r>
              <a:rPr lang="en-US" sz="2200" dirty="0" err="1"/>
              <a:t>obrigatório</a:t>
            </a:r>
            <a:r>
              <a:rPr lang="en-US" sz="2200" dirty="0"/>
              <a:t> </a:t>
            </a:r>
            <a:r>
              <a:rPr lang="en-US" sz="2200" dirty="0" err="1"/>
              <a:t>logar</a:t>
            </a:r>
            <a:r>
              <a:rPr lang="en-US" sz="2200" dirty="0"/>
              <a:t> </a:t>
            </a:r>
            <a:r>
              <a:rPr lang="en-US" sz="2200" dirty="0" err="1"/>
              <a:t>ou</a:t>
            </a:r>
            <a:r>
              <a:rPr lang="en-US" sz="2200" dirty="0"/>
              <a:t> </a:t>
            </a:r>
            <a:r>
              <a:rPr lang="en-US" sz="2200" dirty="0" err="1"/>
              <a:t>registar</a:t>
            </a:r>
            <a:r>
              <a:rPr lang="en-US" sz="2200" dirty="0"/>
              <a:t> para </a:t>
            </a:r>
            <a:r>
              <a:rPr lang="en-US" sz="2200" dirty="0" err="1"/>
              <a:t>entrar</a:t>
            </a:r>
            <a:r>
              <a:rPr lang="en-US" sz="2200" dirty="0"/>
              <a:t> </a:t>
            </a:r>
            <a:r>
              <a:rPr lang="en-US" sz="2200" dirty="0" err="1"/>
              <a:t>na</a:t>
            </a:r>
            <a:r>
              <a:rPr lang="en-US" sz="2200" dirty="0"/>
              <a:t> </a:t>
            </a:r>
            <a:r>
              <a:rPr lang="en-US" sz="2200" dirty="0" err="1"/>
              <a:t>aplicação</a:t>
            </a:r>
            <a:r>
              <a:rPr lang="en-US" sz="2200" dirty="0"/>
              <a:t>, </a:t>
            </a:r>
            <a:r>
              <a:rPr lang="en-US" sz="2200" dirty="0" err="1"/>
              <a:t>isso</a:t>
            </a:r>
            <a:r>
              <a:rPr lang="en-US" sz="2200" dirty="0"/>
              <a:t> para </a:t>
            </a:r>
            <a:r>
              <a:rPr lang="en-US" sz="2200" dirty="0" err="1"/>
              <a:t>uma</a:t>
            </a:r>
            <a:r>
              <a:rPr lang="en-US" sz="2200" dirty="0"/>
              <a:t> </a:t>
            </a:r>
            <a:r>
              <a:rPr lang="en-US" sz="2200" dirty="0" err="1"/>
              <a:t>melhor</a:t>
            </a:r>
            <a:r>
              <a:rPr lang="en-US" sz="2200" dirty="0"/>
              <a:t> </a:t>
            </a:r>
            <a:r>
              <a:rPr lang="en-US" sz="2200" dirty="0" err="1"/>
              <a:t>gestão</a:t>
            </a:r>
            <a:r>
              <a:rPr lang="en-US" sz="2200" dirty="0"/>
              <a:t> do </a:t>
            </a:r>
            <a:r>
              <a:rPr lang="en-US" sz="2200" dirty="0" err="1"/>
              <a:t>aplicativo</a:t>
            </a:r>
            <a:r>
              <a:rPr lang="en-US" sz="2200" dirty="0"/>
              <a:t>. </a:t>
            </a:r>
            <a:r>
              <a:rPr lang="en-US" sz="2200" dirty="0" err="1"/>
              <a:t>Após</a:t>
            </a:r>
            <a:r>
              <a:rPr lang="en-US" sz="2200" dirty="0"/>
              <a:t> </a:t>
            </a:r>
            <a:r>
              <a:rPr lang="en-US" sz="2200" dirty="0" err="1"/>
              <a:t>isso</a:t>
            </a:r>
            <a:r>
              <a:rPr lang="en-US" sz="2200" dirty="0"/>
              <a:t>, o </a:t>
            </a:r>
            <a:r>
              <a:rPr lang="en-US" sz="2200" dirty="0" err="1"/>
              <a:t>usuário</a:t>
            </a:r>
            <a:r>
              <a:rPr lang="en-US" sz="2200" dirty="0"/>
              <a:t> </a:t>
            </a:r>
            <a:r>
              <a:rPr lang="en-US" sz="2200" dirty="0" err="1"/>
              <a:t>já</a:t>
            </a:r>
            <a:r>
              <a:rPr lang="en-US" sz="2200" dirty="0"/>
              <a:t> </a:t>
            </a:r>
            <a:r>
              <a:rPr lang="en-US" sz="2200" dirty="0" err="1"/>
              <a:t>pode</a:t>
            </a:r>
            <a:r>
              <a:rPr lang="en-US" sz="2200" dirty="0"/>
              <a:t> </a:t>
            </a:r>
            <a:r>
              <a:rPr lang="en-US" sz="2200" dirty="0" err="1"/>
              <a:t>navegar</a:t>
            </a:r>
            <a:r>
              <a:rPr lang="en-US" sz="2200" dirty="0"/>
              <a:t> </a:t>
            </a:r>
            <a:r>
              <a:rPr lang="en-US" sz="2200" dirty="0" err="1"/>
              <a:t>livremente</a:t>
            </a:r>
            <a:r>
              <a:rPr lang="en-US" sz="2200" dirty="0"/>
              <a:t> </a:t>
            </a:r>
            <a:r>
              <a:rPr lang="en-US" sz="2200" dirty="0" err="1"/>
              <a:t>pelo</a:t>
            </a:r>
            <a:r>
              <a:rPr lang="en-US" sz="2200" dirty="0"/>
              <a:t> app.</a:t>
            </a:r>
          </a:p>
          <a:p>
            <a:pPr indent="-228600">
              <a:lnSpc>
                <a:spcPct val="90000"/>
              </a:lnSpc>
              <a:spcAft>
                <a:spcPts val="600"/>
              </a:spcAft>
              <a:buFont typeface="Arial" panose="020B0604020202020204" pitchFamily="34" charset="0"/>
              <a:buChar char="•"/>
            </a:pPr>
            <a:endParaRPr lang="en-US" sz="2000" dirty="0"/>
          </a:p>
        </p:txBody>
      </p:sp>
      <p:pic>
        <p:nvPicPr>
          <p:cNvPr id="5" name="Marcador de Posição de Conteúdo 4">
            <a:extLst>
              <a:ext uri="{FF2B5EF4-FFF2-40B4-BE49-F238E27FC236}">
                <a16:creationId xmlns:a16="http://schemas.microsoft.com/office/drawing/2014/main" id="{19CC2B41-48CA-DE2E-DBA9-2372CA9788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2442" y="725630"/>
            <a:ext cx="5201023" cy="4992982"/>
          </a:xfrm>
          <a:prstGeom prst="rect">
            <a:avLst/>
          </a:prstGeom>
        </p:spPr>
      </p:pic>
      <p:sp>
        <p:nvSpPr>
          <p:cNvPr id="21" name="Rectangle 2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89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81226-A060-C4F5-49AE-DB700851501B}"/>
              </a:ext>
            </a:extLst>
          </p:cNvPr>
          <p:cNvSpPr>
            <a:spLocks noGrp="1"/>
          </p:cNvSpPr>
          <p:nvPr>
            <p:ph type="title"/>
          </p:nvPr>
        </p:nvSpPr>
        <p:spPr>
          <a:xfrm>
            <a:off x="0" y="1"/>
            <a:ext cx="12192000" cy="681036"/>
          </a:xfrm>
        </p:spPr>
        <p:txBody>
          <a:bodyPr>
            <a:normAutofit fontScale="90000"/>
          </a:bodyPr>
          <a:lstStyle/>
          <a:p>
            <a:r>
              <a:rPr lang="pt-PT" b="1" dirty="0"/>
              <a:t>Login/Registo - web</a:t>
            </a:r>
          </a:p>
        </p:txBody>
      </p:sp>
      <p:sp>
        <p:nvSpPr>
          <p:cNvPr id="3" name="Marcador de Posição de Conteúdo 2">
            <a:extLst>
              <a:ext uri="{FF2B5EF4-FFF2-40B4-BE49-F238E27FC236}">
                <a16:creationId xmlns:a16="http://schemas.microsoft.com/office/drawing/2014/main" id="{3852A4C8-9D99-974C-EFBC-D8EF2AD4DF1E}"/>
              </a:ext>
            </a:extLst>
          </p:cNvPr>
          <p:cNvSpPr>
            <a:spLocks noGrp="1"/>
          </p:cNvSpPr>
          <p:nvPr>
            <p:ph idx="1"/>
          </p:nvPr>
        </p:nvSpPr>
        <p:spPr>
          <a:xfrm>
            <a:off x="0" y="681036"/>
            <a:ext cx="12192000" cy="6176963"/>
          </a:xfrm>
        </p:spPr>
        <p:txBody>
          <a:bodyPr/>
          <a:lstStyle/>
          <a:p>
            <a:pPr marL="0" indent="0" algn="just">
              <a:lnSpc>
                <a:spcPct val="150000"/>
              </a:lnSpc>
              <a:buNone/>
            </a:pPr>
            <a:r>
              <a:rPr lang="pt-PT" sz="2200" dirty="0"/>
              <a:t>Na versão web, o usuário poderá entrar sem ter a obrigação de </a:t>
            </a:r>
            <a:r>
              <a:rPr lang="pt-PT" sz="2200" dirty="0" err="1"/>
              <a:t>logar</a:t>
            </a:r>
            <a:r>
              <a:rPr lang="pt-PT" sz="2200" dirty="0"/>
              <a:t> ou registar mas com diversas limitações como por exemplo não poder fazer a reserva. </a:t>
            </a:r>
          </a:p>
          <a:p>
            <a:pPr marL="0" indent="0" algn="just">
              <a:lnSpc>
                <a:spcPct val="150000"/>
              </a:lnSpc>
              <a:buNone/>
            </a:pPr>
            <a:r>
              <a:rPr lang="pt-PT" sz="2200" dirty="0"/>
              <a:t>Para qualquer ação do utilizador o sistema vai pedir o Login ou o Registo. O usuário poderá registar com o número de telefone.</a:t>
            </a:r>
          </a:p>
          <a:p>
            <a:pPr marL="0" indent="0" algn="just">
              <a:lnSpc>
                <a:spcPct val="150000"/>
              </a:lnSpc>
              <a:buNone/>
            </a:pPr>
            <a:endParaRPr lang="pt-PT" sz="2200" dirty="0"/>
          </a:p>
          <a:p>
            <a:pPr marL="0" indent="0">
              <a:buNone/>
            </a:pPr>
            <a:endParaRPr lang="pt-PT" dirty="0"/>
          </a:p>
        </p:txBody>
      </p:sp>
      <p:pic>
        <p:nvPicPr>
          <p:cNvPr id="4" name="Marcador de Posição de Conteúdo 6">
            <a:extLst>
              <a:ext uri="{FF2B5EF4-FFF2-40B4-BE49-F238E27FC236}">
                <a16:creationId xmlns:a16="http://schemas.microsoft.com/office/drawing/2014/main" id="{CA3448F2-6FB1-A7B1-5092-E230236ED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3775"/>
            <a:ext cx="6775373" cy="3924226"/>
          </a:xfrm>
          <a:prstGeom prst="rect">
            <a:avLst/>
          </a:prstGeom>
        </p:spPr>
      </p:pic>
      <p:sp>
        <p:nvSpPr>
          <p:cNvPr id="5" name="CaixaDeTexto 4">
            <a:extLst>
              <a:ext uri="{FF2B5EF4-FFF2-40B4-BE49-F238E27FC236}">
                <a16:creationId xmlns:a16="http://schemas.microsoft.com/office/drawing/2014/main" id="{D86D7645-9D1A-C4E3-9E7C-8B3BD489DF99}"/>
              </a:ext>
            </a:extLst>
          </p:cNvPr>
          <p:cNvSpPr txBox="1"/>
          <p:nvPr/>
        </p:nvSpPr>
        <p:spPr>
          <a:xfrm>
            <a:off x="6962660" y="2933775"/>
            <a:ext cx="5229340" cy="3826689"/>
          </a:xfrm>
          <a:prstGeom prst="rect">
            <a:avLst/>
          </a:prstGeom>
          <a:noFill/>
        </p:spPr>
        <p:txBody>
          <a:bodyPr wrap="square" rtlCol="0">
            <a:spAutoFit/>
          </a:bodyPr>
          <a:lstStyle/>
          <a:p>
            <a:pPr algn="just">
              <a:lnSpc>
                <a:spcPct val="150000"/>
              </a:lnSpc>
            </a:pPr>
            <a:r>
              <a:rPr lang="pt-PT" sz="2200" dirty="0"/>
              <a:t>O ecrã é subdividido em dua partes como se pode observar: o iniciar sessão – pra quem já é cliente e a outra parte para o registo – quem ainda não é o cliente e pretende ser.</a:t>
            </a:r>
          </a:p>
          <a:p>
            <a:pPr algn="just">
              <a:lnSpc>
                <a:spcPct val="150000"/>
              </a:lnSpc>
            </a:pPr>
            <a:endParaRPr lang="pt-PT" sz="2200" dirty="0"/>
          </a:p>
          <a:p>
            <a:pPr algn="just">
              <a:lnSpc>
                <a:spcPct val="150000"/>
              </a:lnSpc>
            </a:pPr>
            <a:r>
              <a:rPr lang="pt-PT" dirty="0">
                <a:latin typeface="Arial" panose="020B0604020202020204" pitchFamily="34" charset="0"/>
                <a:cs typeface="Arial" panose="020B0604020202020204" pitchFamily="34" charset="0"/>
              </a:rPr>
              <a:t>OBS: houve uma pequena falha, no login deve ter também a opção de iniciar sessão com o número telefónico. </a:t>
            </a:r>
          </a:p>
        </p:txBody>
      </p:sp>
    </p:spTree>
    <p:extLst>
      <p:ext uri="{BB962C8B-B14F-4D97-AF65-F5344CB8AC3E}">
        <p14:creationId xmlns:p14="http://schemas.microsoft.com/office/powerpoint/2010/main" val="236775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B0288-A93D-29DA-987A-9582A06CB21D}"/>
              </a:ext>
            </a:extLst>
          </p:cNvPr>
          <p:cNvSpPr>
            <a:spLocks noGrp="1"/>
          </p:cNvSpPr>
          <p:nvPr>
            <p:ph type="title" idx="4294967295"/>
          </p:nvPr>
        </p:nvSpPr>
        <p:spPr>
          <a:xfrm>
            <a:off x="0" y="0"/>
            <a:ext cx="11549063" cy="768350"/>
          </a:xfrm>
        </p:spPr>
        <p:txBody>
          <a:bodyPr>
            <a:normAutofit/>
          </a:bodyPr>
          <a:lstStyle/>
          <a:p>
            <a:r>
              <a:rPr lang="pt-PT" sz="4000" b="1" dirty="0"/>
              <a:t>Login/Registo - Mobile</a:t>
            </a:r>
          </a:p>
        </p:txBody>
      </p:sp>
      <p:sp>
        <p:nvSpPr>
          <p:cNvPr id="3" name="Marcador de Posição de Conteúdo 2">
            <a:extLst>
              <a:ext uri="{FF2B5EF4-FFF2-40B4-BE49-F238E27FC236}">
                <a16:creationId xmlns:a16="http://schemas.microsoft.com/office/drawing/2014/main" id="{21334F6E-4E28-85FE-DAD2-156F4A5C08F2}"/>
              </a:ext>
            </a:extLst>
          </p:cNvPr>
          <p:cNvSpPr>
            <a:spLocks noGrp="1"/>
          </p:cNvSpPr>
          <p:nvPr>
            <p:ph idx="4294967295"/>
          </p:nvPr>
        </p:nvSpPr>
        <p:spPr>
          <a:xfrm>
            <a:off x="0" y="1782763"/>
            <a:ext cx="4008438" cy="4394200"/>
          </a:xfrm>
        </p:spPr>
        <p:txBody>
          <a:bodyPr>
            <a:normAutofit fontScale="92500"/>
          </a:bodyPr>
          <a:lstStyle/>
          <a:p>
            <a:pPr marL="0" indent="0" algn="just">
              <a:lnSpc>
                <a:spcPct val="160000"/>
              </a:lnSpc>
              <a:buNone/>
            </a:pPr>
            <a:r>
              <a:rPr lang="pt-PT" sz="2200" dirty="0"/>
              <a:t>Para a versão mobile é obrigatório fazer o login ou o registo caso seja um novo usuário, caso contrário, não será possível acessar á pagina inicial do app. Além de </a:t>
            </a:r>
            <a:r>
              <a:rPr lang="pt-PT" sz="2200" dirty="0" err="1"/>
              <a:t>logar</a:t>
            </a:r>
            <a:r>
              <a:rPr lang="pt-PT" sz="2200" dirty="0"/>
              <a:t> com o número telefónico ou com o email, o cliente pode </a:t>
            </a:r>
            <a:r>
              <a:rPr lang="pt-PT" sz="2200" dirty="0" err="1"/>
              <a:t>logar</a:t>
            </a:r>
            <a:r>
              <a:rPr lang="pt-PT" sz="2200" dirty="0"/>
              <a:t> também com o QR </a:t>
            </a:r>
            <a:r>
              <a:rPr lang="pt-PT" sz="2200" dirty="0" err="1"/>
              <a:t>Code</a:t>
            </a:r>
            <a:r>
              <a:rPr lang="pt-PT" sz="2200" dirty="0"/>
              <a:t>. </a:t>
            </a:r>
          </a:p>
          <a:p>
            <a:pPr marL="0" indent="0">
              <a:buNone/>
            </a:pPr>
            <a:endParaRPr lang="pt-PT" sz="2000" dirty="0"/>
          </a:p>
        </p:txBody>
      </p:sp>
      <p:pic>
        <p:nvPicPr>
          <p:cNvPr id="5" name="Marcador de Posição de Conteúdo 9" descr="Uma imagem com texto&#10;&#10;Descrição gerada automaticamente">
            <a:extLst>
              <a:ext uri="{FF2B5EF4-FFF2-40B4-BE49-F238E27FC236}">
                <a16:creationId xmlns:a16="http://schemas.microsoft.com/office/drawing/2014/main" id="{57F4CCC2-6903-9B2E-951F-13A4FDC86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675" y="1670241"/>
            <a:ext cx="2170040" cy="4361891"/>
          </a:xfrm>
          <a:prstGeom prst="rect">
            <a:avLst/>
          </a:prstGeom>
        </p:spPr>
      </p:pic>
      <p:pic>
        <p:nvPicPr>
          <p:cNvPr id="4" name="Marcador de Posição de Conteúdo 7" descr="Uma imagem com texto&#10;&#10;Descrição gerada automaticamente">
            <a:extLst>
              <a:ext uri="{FF2B5EF4-FFF2-40B4-BE49-F238E27FC236}">
                <a16:creationId xmlns:a16="http://schemas.microsoft.com/office/drawing/2014/main" id="{D04CB964-AE2E-9B77-3660-2E8AFF44C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9718" y="1666463"/>
            <a:ext cx="2161006" cy="4365669"/>
          </a:xfrm>
          <a:prstGeom prst="rect">
            <a:avLst/>
          </a:prstGeom>
        </p:spPr>
      </p:pic>
      <p:cxnSp>
        <p:nvCxnSpPr>
          <p:cNvPr id="7" name="Conexão reta unidirecional 6">
            <a:extLst>
              <a:ext uri="{FF2B5EF4-FFF2-40B4-BE49-F238E27FC236}">
                <a16:creationId xmlns:a16="http://schemas.microsoft.com/office/drawing/2014/main" id="{795A7242-68A0-DAE3-3B33-57722BC4B085}"/>
              </a:ext>
            </a:extLst>
          </p:cNvPr>
          <p:cNvCxnSpPr/>
          <p:nvPr/>
        </p:nvCxnSpPr>
        <p:spPr>
          <a:xfrm flipV="1">
            <a:off x="8295701" y="3536414"/>
            <a:ext cx="749147" cy="159744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474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9678D-6E9D-5E01-A74A-8CDD0599239E}"/>
              </a:ext>
            </a:extLst>
          </p:cNvPr>
          <p:cNvSpPr>
            <a:spLocks noGrp="1"/>
          </p:cNvSpPr>
          <p:nvPr>
            <p:ph type="title"/>
          </p:nvPr>
        </p:nvSpPr>
        <p:spPr>
          <a:xfrm>
            <a:off x="0" y="1"/>
            <a:ext cx="12192000" cy="716095"/>
          </a:xfrm>
        </p:spPr>
        <p:txBody>
          <a:bodyPr>
            <a:normAutofit/>
          </a:bodyPr>
          <a:lstStyle/>
          <a:p>
            <a:r>
              <a:rPr lang="pt-PT" sz="4000" b="1" dirty="0"/>
              <a:t>Página Inicial</a:t>
            </a:r>
            <a:endParaRPr lang="pt-PT" sz="3000" b="1" dirty="0"/>
          </a:p>
        </p:txBody>
      </p:sp>
      <p:sp>
        <p:nvSpPr>
          <p:cNvPr id="3" name="Marcador de Posição de Conteúdo 2">
            <a:extLst>
              <a:ext uri="{FF2B5EF4-FFF2-40B4-BE49-F238E27FC236}">
                <a16:creationId xmlns:a16="http://schemas.microsoft.com/office/drawing/2014/main" id="{6B91DBEC-6817-180F-E4EC-C9BE396AA898}"/>
              </a:ext>
            </a:extLst>
          </p:cNvPr>
          <p:cNvSpPr>
            <a:spLocks noGrp="1"/>
          </p:cNvSpPr>
          <p:nvPr>
            <p:ph idx="1"/>
          </p:nvPr>
        </p:nvSpPr>
        <p:spPr>
          <a:xfrm>
            <a:off x="0" y="848299"/>
            <a:ext cx="12192000" cy="6009700"/>
          </a:xfrm>
        </p:spPr>
        <p:txBody>
          <a:bodyPr>
            <a:normAutofit/>
          </a:bodyPr>
          <a:lstStyle/>
          <a:p>
            <a:pPr marL="0" indent="0" algn="just">
              <a:buNone/>
            </a:pPr>
            <a:r>
              <a:rPr lang="pt-PT" sz="2200" dirty="0"/>
              <a:t>Na versão mobile, após logar ou registar no sistema, o utilizador terá acesso aos recursos do app. Na web temos os tipos de clientes alguns dos serviços disponíveis logo no ecrã de início (1), para ver as novas tendências tem de clicar em ‘ver mais’. Voltando ao mobile, as novas tendências estão mais visíveis e de fácil observação, quanto ao serviços o utilizador tem</a:t>
            </a:r>
            <a:r>
              <a:rPr lang="pt-PT" sz="1600" dirty="0">
                <a:solidFill>
                  <a:schemeClr val="accent4">
                    <a:lumMod val="75000"/>
                  </a:schemeClr>
                </a:solidFill>
              </a:rPr>
              <a:t> </a:t>
            </a:r>
            <a:r>
              <a:rPr lang="pt-PT" sz="2200" dirty="0"/>
              <a:t> de clicar no botão abaixo (2), que nos dará acesso a uma página onde pode-se escolher quem e qual o serviço desejado. O cliente pode escolher vários serviços ao mesmo tempo. </a:t>
            </a:r>
          </a:p>
        </p:txBody>
      </p:sp>
      <p:pic>
        <p:nvPicPr>
          <p:cNvPr id="8" name="Imagem 7">
            <a:extLst>
              <a:ext uri="{FF2B5EF4-FFF2-40B4-BE49-F238E27FC236}">
                <a16:creationId xmlns:a16="http://schemas.microsoft.com/office/drawing/2014/main" id="{295026E3-14C0-C686-CADD-612FB1A8A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09" y="2816582"/>
            <a:ext cx="6890104" cy="3994355"/>
          </a:xfrm>
          <a:prstGeom prst="rect">
            <a:avLst/>
          </a:prstGeom>
        </p:spPr>
      </p:pic>
      <p:pic>
        <p:nvPicPr>
          <p:cNvPr id="10" name="Imagem 9">
            <a:extLst>
              <a:ext uri="{FF2B5EF4-FFF2-40B4-BE49-F238E27FC236}">
                <a16:creationId xmlns:a16="http://schemas.microsoft.com/office/drawing/2014/main" id="{BDBCEFD5-3A6D-EFD0-502B-D9F145A3F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840" y="2537167"/>
            <a:ext cx="2114659" cy="4273770"/>
          </a:xfrm>
          <a:prstGeom prst="rect">
            <a:avLst/>
          </a:prstGeom>
        </p:spPr>
      </p:pic>
      <p:sp>
        <p:nvSpPr>
          <p:cNvPr id="11" name="Retângulo 10">
            <a:extLst>
              <a:ext uri="{FF2B5EF4-FFF2-40B4-BE49-F238E27FC236}">
                <a16:creationId xmlns:a16="http://schemas.microsoft.com/office/drawing/2014/main" id="{A51FB45A-14A8-73BE-D64E-E29B9C52F3DA}"/>
              </a:ext>
            </a:extLst>
          </p:cNvPr>
          <p:cNvSpPr/>
          <p:nvPr/>
        </p:nvSpPr>
        <p:spPr>
          <a:xfrm>
            <a:off x="228600" y="3833870"/>
            <a:ext cx="3760469" cy="627961"/>
          </a:xfrm>
          <a:prstGeom prst="rect">
            <a:avLst/>
          </a:prstGeom>
          <a:noFill/>
          <a:ln w="317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CaixaDeTexto 11">
            <a:extLst>
              <a:ext uri="{FF2B5EF4-FFF2-40B4-BE49-F238E27FC236}">
                <a16:creationId xmlns:a16="http://schemas.microsoft.com/office/drawing/2014/main" id="{CA649DF3-586C-E2DD-ED79-7F74D35408BC}"/>
              </a:ext>
            </a:extLst>
          </p:cNvPr>
          <p:cNvSpPr txBox="1"/>
          <p:nvPr/>
        </p:nvSpPr>
        <p:spPr>
          <a:xfrm>
            <a:off x="377357" y="3456662"/>
            <a:ext cx="278205" cy="369332"/>
          </a:xfrm>
          <a:prstGeom prst="rect">
            <a:avLst/>
          </a:prstGeom>
          <a:noFill/>
        </p:spPr>
        <p:txBody>
          <a:bodyPr wrap="square" rtlCol="0">
            <a:spAutoFit/>
          </a:bodyPr>
          <a:lstStyle/>
          <a:p>
            <a:r>
              <a:rPr lang="pt-PT" dirty="0">
                <a:solidFill>
                  <a:schemeClr val="accent4">
                    <a:lumMod val="75000"/>
                  </a:schemeClr>
                </a:solidFill>
              </a:rPr>
              <a:t>1</a:t>
            </a:r>
          </a:p>
        </p:txBody>
      </p:sp>
      <p:sp>
        <p:nvSpPr>
          <p:cNvPr id="13" name="CaixaDeTexto 12">
            <a:extLst>
              <a:ext uri="{FF2B5EF4-FFF2-40B4-BE49-F238E27FC236}">
                <a16:creationId xmlns:a16="http://schemas.microsoft.com/office/drawing/2014/main" id="{BF7B0EF1-04B7-6FB9-D749-3530033BB1C3}"/>
              </a:ext>
            </a:extLst>
          </p:cNvPr>
          <p:cNvSpPr txBox="1"/>
          <p:nvPr/>
        </p:nvSpPr>
        <p:spPr>
          <a:xfrm>
            <a:off x="7232166" y="5009787"/>
            <a:ext cx="278205" cy="369332"/>
          </a:xfrm>
          <a:prstGeom prst="rect">
            <a:avLst/>
          </a:prstGeom>
          <a:noFill/>
        </p:spPr>
        <p:txBody>
          <a:bodyPr wrap="square" rtlCol="0">
            <a:spAutoFit/>
          </a:bodyPr>
          <a:lstStyle/>
          <a:p>
            <a:r>
              <a:rPr lang="pt-PT" dirty="0">
                <a:solidFill>
                  <a:schemeClr val="accent4">
                    <a:lumMod val="75000"/>
                  </a:schemeClr>
                </a:solidFill>
              </a:rPr>
              <a:t>2</a:t>
            </a:r>
          </a:p>
        </p:txBody>
      </p:sp>
      <p:sp>
        <p:nvSpPr>
          <p:cNvPr id="15" name="Retângulo 14">
            <a:extLst>
              <a:ext uri="{FF2B5EF4-FFF2-40B4-BE49-F238E27FC236}">
                <a16:creationId xmlns:a16="http://schemas.microsoft.com/office/drawing/2014/main" id="{12FCA8F4-513F-74A3-E1F2-725076C687E3}"/>
              </a:ext>
            </a:extLst>
          </p:cNvPr>
          <p:cNvSpPr/>
          <p:nvPr/>
        </p:nvSpPr>
        <p:spPr>
          <a:xfrm>
            <a:off x="7185723" y="5310130"/>
            <a:ext cx="1966850" cy="391114"/>
          </a:xfrm>
          <a:prstGeom prst="rect">
            <a:avLst/>
          </a:prstGeom>
          <a:noFill/>
          <a:ln w="317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4" name="CaixaDeTexto 43">
            <a:extLst>
              <a:ext uri="{FF2B5EF4-FFF2-40B4-BE49-F238E27FC236}">
                <a16:creationId xmlns:a16="http://schemas.microsoft.com/office/drawing/2014/main" id="{8C72F3A3-C430-5102-333C-EE1FA2D4CF5F}"/>
              </a:ext>
            </a:extLst>
          </p:cNvPr>
          <p:cNvSpPr txBox="1"/>
          <p:nvPr/>
        </p:nvSpPr>
        <p:spPr>
          <a:xfrm>
            <a:off x="8687651" y="3528433"/>
            <a:ext cx="184731" cy="369332"/>
          </a:xfrm>
          <a:prstGeom prst="rect">
            <a:avLst/>
          </a:prstGeom>
          <a:noFill/>
        </p:spPr>
        <p:txBody>
          <a:bodyPr wrap="none" rtlCol="0">
            <a:spAutoFit/>
          </a:bodyPr>
          <a:lstStyle/>
          <a:p>
            <a:endParaRPr lang="pt-PT" dirty="0"/>
          </a:p>
        </p:txBody>
      </p:sp>
      <p:pic>
        <p:nvPicPr>
          <p:cNvPr id="47" name="Imagem 46">
            <a:extLst>
              <a:ext uri="{FF2B5EF4-FFF2-40B4-BE49-F238E27FC236}">
                <a16:creationId xmlns:a16="http://schemas.microsoft.com/office/drawing/2014/main" id="{31DFA845-5318-9207-B1A4-B0824545A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7210" y="2571573"/>
            <a:ext cx="2114659" cy="4239364"/>
          </a:xfrm>
          <a:prstGeom prst="rect">
            <a:avLst/>
          </a:prstGeom>
        </p:spPr>
      </p:pic>
      <p:cxnSp>
        <p:nvCxnSpPr>
          <p:cNvPr id="49" name="Conexão reta unidirecional 48">
            <a:extLst>
              <a:ext uri="{FF2B5EF4-FFF2-40B4-BE49-F238E27FC236}">
                <a16:creationId xmlns:a16="http://schemas.microsoft.com/office/drawing/2014/main" id="{8F88AAB3-4E82-B5F9-8584-E064D229E21D}"/>
              </a:ext>
            </a:extLst>
          </p:cNvPr>
          <p:cNvCxnSpPr/>
          <p:nvPr/>
        </p:nvCxnSpPr>
        <p:spPr>
          <a:xfrm flipV="1">
            <a:off x="8872382" y="4340646"/>
            <a:ext cx="877546" cy="110654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5958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73AE1-9168-234A-F702-F0438A764D01}"/>
              </a:ext>
            </a:extLst>
          </p:cNvPr>
          <p:cNvSpPr>
            <a:spLocks noGrp="1"/>
          </p:cNvSpPr>
          <p:nvPr>
            <p:ph type="title"/>
          </p:nvPr>
        </p:nvSpPr>
        <p:spPr>
          <a:xfrm>
            <a:off x="0" y="1"/>
            <a:ext cx="12192000" cy="681036"/>
          </a:xfrm>
        </p:spPr>
        <p:txBody>
          <a:bodyPr>
            <a:normAutofit/>
          </a:bodyPr>
          <a:lstStyle/>
          <a:p>
            <a:r>
              <a:rPr lang="pt-PT" sz="4000" b="1" dirty="0"/>
              <a:t>Adicionando serviço(s)</a:t>
            </a:r>
          </a:p>
        </p:txBody>
      </p:sp>
      <p:pic>
        <p:nvPicPr>
          <p:cNvPr id="5" name="Marcador de Posição de Conteúdo 4">
            <a:extLst>
              <a:ext uri="{FF2B5EF4-FFF2-40B4-BE49-F238E27FC236}">
                <a16:creationId xmlns:a16="http://schemas.microsoft.com/office/drawing/2014/main" id="{E28A4F8C-C880-D10D-1B71-F2473F698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2" y="1434997"/>
            <a:ext cx="6896454" cy="3988005"/>
          </a:xfrm>
        </p:spPr>
      </p:pic>
      <p:pic>
        <p:nvPicPr>
          <p:cNvPr id="9" name="Imagem 8">
            <a:extLst>
              <a:ext uri="{FF2B5EF4-FFF2-40B4-BE49-F238E27FC236}">
                <a16:creationId xmlns:a16="http://schemas.microsoft.com/office/drawing/2014/main" id="{D25C2532-4A39-C0AC-02ED-53AFE3E2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910" y="1434997"/>
            <a:ext cx="2108308" cy="4273770"/>
          </a:xfrm>
          <a:prstGeom prst="rect">
            <a:avLst/>
          </a:prstGeom>
        </p:spPr>
      </p:pic>
      <p:sp>
        <p:nvSpPr>
          <p:cNvPr id="10" name="CaixaDeTexto 9">
            <a:extLst>
              <a:ext uri="{FF2B5EF4-FFF2-40B4-BE49-F238E27FC236}">
                <a16:creationId xmlns:a16="http://schemas.microsoft.com/office/drawing/2014/main" id="{79AA19DC-AA65-57BF-BA6A-51C0C926F6E6}"/>
              </a:ext>
            </a:extLst>
          </p:cNvPr>
          <p:cNvSpPr txBox="1"/>
          <p:nvPr/>
        </p:nvSpPr>
        <p:spPr>
          <a:xfrm>
            <a:off x="9386371" y="1434997"/>
            <a:ext cx="2692097" cy="3477875"/>
          </a:xfrm>
          <a:prstGeom prst="rect">
            <a:avLst/>
          </a:prstGeom>
          <a:noFill/>
        </p:spPr>
        <p:txBody>
          <a:bodyPr wrap="square" rtlCol="0">
            <a:spAutoFit/>
          </a:bodyPr>
          <a:lstStyle/>
          <a:p>
            <a:pPr algn="just"/>
            <a:r>
              <a:rPr lang="pt-PT" sz="2200" dirty="0"/>
              <a:t>Devido á gestão do espaço, não é aplicável o logotipo em nenhuma das versões. Nessa parte os clientes podem dar sugestões de novos serviços a serem inseridos, isso só se pode na versão web. </a:t>
            </a:r>
          </a:p>
        </p:txBody>
      </p:sp>
      <p:sp>
        <p:nvSpPr>
          <p:cNvPr id="11" name="CaixaDeTexto 10">
            <a:extLst>
              <a:ext uri="{FF2B5EF4-FFF2-40B4-BE49-F238E27FC236}">
                <a16:creationId xmlns:a16="http://schemas.microsoft.com/office/drawing/2014/main" id="{F9A8E4C5-BE00-FC50-9B97-00407C05039C}"/>
              </a:ext>
            </a:extLst>
          </p:cNvPr>
          <p:cNvSpPr txBox="1"/>
          <p:nvPr/>
        </p:nvSpPr>
        <p:spPr>
          <a:xfrm>
            <a:off x="113532" y="5849957"/>
            <a:ext cx="11964936" cy="1107996"/>
          </a:xfrm>
          <a:prstGeom prst="rect">
            <a:avLst/>
          </a:prstGeom>
          <a:noFill/>
        </p:spPr>
        <p:txBody>
          <a:bodyPr wrap="square" rtlCol="0">
            <a:spAutoFit/>
          </a:bodyPr>
          <a:lstStyle/>
          <a:p>
            <a:pPr algn="just"/>
            <a:r>
              <a:rPr lang="pt-PT" sz="2200" dirty="0"/>
              <a:t>Para cada serviço escolhido, o sistema apresenta o custo, o desconto e a estimativa do tempo. No mobile o cliente pode consultar abaixo do serviço escolhido, os comentários ajudando na decisão de querer o serviço.</a:t>
            </a:r>
          </a:p>
        </p:txBody>
      </p:sp>
      <p:sp>
        <p:nvSpPr>
          <p:cNvPr id="12" name="CaixaDeTexto 11">
            <a:extLst>
              <a:ext uri="{FF2B5EF4-FFF2-40B4-BE49-F238E27FC236}">
                <a16:creationId xmlns:a16="http://schemas.microsoft.com/office/drawing/2014/main" id="{049B2194-3286-5793-281C-FF0FEDE1DB26}"/>
              </a:ext>
            </a:extLst>
          </p:cNvPr>
          <p:cNvSpPr txBox="1"/>
          <p:nvPr/>
        </p:nvSpPr>
        <p:spPr>
          <a:xfrm>
            <a:off x="113532" y="870333"/>
            <a:ext cx="6896454" cy="461665"/>
          </a:xfrm>
          <a:prstGeom prst="rect">
            <a:avLst/>
          </a:prstGeom>
          <a:noFill/>
        </p:spPr>
        <p:txBody>
          <a:bodyPr wrap="square" rtlCol="0">
            <a:spAutoFit/>
          </a:bodyPr>
          <a:lstStyle/>
          <a:p>
            <a:r>
              <a:rPr lang="pt-PT" sz="2400" b="1" dirty="0"/>
              <a:t>Web</a:t>
            </a:r>
          </a:p>
        </p:txBody>
      </p:sp>
      <p:sp>
        <p:nvSpPr>
          <p:cNvPr id="14" name="CaixaDeTexto 13">
            <a:extLst>
              <a:ext uri="{FF2B5EF4-FFF2-40B4-BE49-F238E27FC236}">
                <a16:creationId xmlns:a16="http://schemas.microsoft.com/office/drawing/2014/main" id="{BD0676FF-DFBD-9D4D-FADC-724718BD9FBB}"/>
              </a:ext>
            </a:extLst>
          </p:cNvPr>
          <p:cNvSpPr txBox="1"/>
          <p:nvPr/>
        </p:nvSpPr>
        <p:spPr>
          <a:xfrm>
            <a:off x="7193910" y="870333"/>
            <a:ext cx="2108308" cy="461665"/>
          </a:xfrm>
          <a:prstGeom prst="rect">
            <a:avLst/>
          </a:prstGeom>
          <a:noFill/>
        </p:spPr>
        <p:txBody>
          <a:bodyPr wrap="square" rtlCol="0">
            <a:spAutoFit/>
          </a:bodyPr>
          <a:lstStyle/>
          <a:p>
            <a:r>
              <a:rPr lang="pt-PT" sz="2400" b="1" dirty="0"/>
              <a:t>Mobile</a:t>
            </a:r>
          </a:p>
        </p:txBody>
      </p:sp>
    </p:spTree>
    <p:extLst>
      <p:ext uri="{BB962C8B-B14F-4D97-AF65-F5344CB8AC3E}">
        <p14:creationId xmlns:p14="http://schemas.microsoft.com/office/powerpoint/2010/main" val="6910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7AA70-16D6-8C2E-E0C5-0A841BC177D2}"/>
              </a:ext>
            </a:extLst>
          </p:cNvPr>
          <p:cNvSpPr>
            <a:spLocks noGrp="1"/>
          </p:cNvSpPr>
          <p:nvPr>
            <p:ph type="title"/>
          </p:nvPr>
        </p:nvSpPr>
        <p:spPr>
          <a:xfrm>
            <a:off x="0" y="1"/>
            <a:ext cx="12192000" cy="782197"/>
          </a:xfrm>
        </p:spPr>
        <p:txBody>
          <a:bodyPr>
            <a:normAutofit/>
          </a:bodyPr>
          <a:lstStyle/>
          <a:p>
            <a:r>
              <a:rPr lang="pt-PT" sz="4000" b="1" dirty="0"/>
              <a:t>Data e Hora</a:t>
            </a:r>
          </a:p>
        </p:txBody>
      </p:sp>
      <p:pic>
        <p:nvPicPr>
          <p:cNvPr id="5" name="Marcador de Posição de Conteúdo 4">
            <a:extLst>
              <a:ext uri="{FF2B5EF4-FFF2-40B4-BE49-F238E27FC236}">
                <a16:creationId xmlns:a16="http://schemas.microsoft.com/office/drawing/2014/main" id="{00D44235-5238-7332-645B-1B2FC57E61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84" y="2764492"/>
            <a:ext cx="6896454" cy="3994355"/>
          </a:xfrm>
        </p:spPr>
      </p:pic>
      <p:pic>
        <p:nvPicPr>
          <p:cNvPr id="7" name="Imagem 6" descr="Uma imagem com mesa&#10;&#10;Descrição gerada automaticamente">
            <a:extLst>
              <a:ext uri="{FF2B5EF4-FFF2-40B4-BE49-F238E27FC236}">
                <a16:creationId xmlns:a16="http://schemas.microsoft.com/office/drawing/2014/main" id="{6CDB4133-BD97-D5BB-1E68-AD4BBA3D2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2679" y="2247233"/>
            <a:ext cx="2258489" cy="4511614"/>
          </a:xfrm>
          <a:prstGeom prst="rect">
            <a:avLst/>
          </a:prstGeom>
        </p:spPr>
      </p:pic>
      <p:sp>
        <p:nvSpPr>
          <p:cNvPr id="8" name="CaixaDeTexto 7">
            <a:extLst>
              <a:ext uri="{FF2B5EF4-FFF2-40B4-BE49-F238E27FC236}">
                <a16:creationId xmlns:a16="http://schemas.microsoft.com/office/drawing/2014/main" id="{67A54BA8-00BE-AC3F-1BD7-400C211DE9C4}"/>
              </a:ext>
            </a:extLst>
          </p:cNvPr>
          <p:cNvSpPr txBox="1"/>
          <p:nvPr/>
        </p:nvSpPr>
        <p:spPr>
          <a:xfrm>
            <a:off x="0" y="848299"/>
            <a:ext cx="12063470" cy="1446550"/>
          </a:xfrm>
          <a:prstGeom prst="rect">
            <a:avLst/>
          </a:prstGeom>
          <a:noFill/>
        </p:spPr>
        <p:txBody>
          <a:bodyPr wrap="square" rtlCol="0">
            <a:spAutoFit/>
          </a:bodyPr>
          <a:lstStyle/>
          <a:p>
            <a:pPr algn="just"/>
            <a:r>
              <a:rPr lang="pt-PT" sz="2200" dirty="0"/>
              <a:t>Na versão web, primeiro tem-se apenas a parte do calendário (1), após selecionar o dia desejado/disponível, aparecerá uma segunda janela para marcar a hora (2). Ao adicionar a hora pretendida, automaticamente o cliente é transferido para o passo seguinte. Para o mobile, além de poder agendar a reserva, o cliente tem a localização da empresa.  </a:t>
            </a:r>
          </a:p>
        </p:txBody>
      </p:sp>
      <p:sp>
        <p:nvSpPr>
          <p:cNvPr id="10" name="Retângulo 9">
            <a:extLst>
              <a:ext uri="{FF2B5EF4-FFF2-40B4-BE49-F238E27FC236}">
                <a16:creationId xmlns:a16="http://schemas.microsoft.com/office/drawing/2014/main" id="{AD69C725-BF97-BE84-ADDC-AE7DAB7061D9}"/>
              </a:ext>
            </a:extLst>
          </p:cNvPr>
          <p:cNvSpPr/>
          <p:nvPr/>
        </p:nvSpPr>
        <p:spPr>
          <a:xfrm>
            <a:off x="352540" y="3429000"/>
            <a:ext cx="3844887" cy="3192137"/>
          </a:xfrm>
          <a:prstGeom prst="rect">
            <a:avLst/>
          </a:prstGeom>
          <a:noFill/>
          <a:ln w="190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2" name="Retângulo 11">
            <a:extLst>
              <a:ext uri="{FF2B5EF4-FFF2-40B4-BE49-F238E27FC236}">
                <a16:creationId xmlns:a16="http://schemas.microsoft.com/office/drawing/2014/main" id="{E128541B-6223-C276-2996-A3DFA6C7C8F8}"/>
              </a:ext>
            </a:extLst>
          </p:cNvPr>
          <p:cNvSpPr/>
          <p:nvPr/>
        </p:nvSpPr>
        <p:spPr>
          <a:xfrm>
            <a:off x="4384713" y="3349128"/>
            <a:ext cx="2456762" cy="3409719"/>
          </a:xfrm>
          <a:prstGeom prst="rect">
            <a:avLst/>
          </a:prstGeom>
          <a:noFill/>
          <a:ln w="1905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CaixaDeTexto 12">
            <a:extLst>
              <a:ext uri="{FF2B5EF4-FFF2-40B4-BE49-F238E27FC236}">
                <a16:creationId xmlns:a16="http://schemas.microsoft.com/office/drawing/2014/main" id="{BEF19587-640B-D2F3-9872-B979B3417B23}"/>
              </a:ext>
            </a:extLst>
          </p:cNvPr>
          <p:cNvSpPr txBox="1"/>
          <p:nvPr/>
        </p:nvSpPr>
        <p:spPr>
          <a:xfrm>
            <a:off x="3851311" y="3429000"/>
            <a:ext cx="413097" cy="369332"/>
          </a:xfrm>
          <a:prstGeom prst="rect">
            <a:avLst/>
          </a:prstGeom>
          <a:noFill/>
        </p:spPr>
        <p:txBody>
          <a:bodyPr wrap="square" rtlCol="0">
            <a:spAutoFit/>
          </a:bodyPr>
          <a:lstStyle/>
          <a:p>
            <a:r>
              <a:rPr lang="pt-PT" dirty="0">
                <a:solidFill>
                  <a:schemeClr val="accent4">
                    <a:lumMod val="75000"/>
                  </a:schemeClr>
                </a:solidFill>
              </a:rPr>
              <a:t>1</a:t>
            </a:r>
          </a:p>
        </p:txBody>
      </p:sp>
      <p:sp>
        <p:nvSpPr>
          <p:cNvPr id="16" name="CaixaDeTexto 15">
            <a:extLst>
              <a:ext uri="{FF2B5EF4-FFF2-40B4-BE49-F238E27FC236}">
                <a16:creationId xmlns:a16="http://schemas.microsoft.com/office/drawing/2014/main" id="{D6BE3667-4BC2-F91E-032A-67230D6C0F3D}"/>
              </a:ext>
            </a:extLst>
          </p:cNvPr>
          <p:cNvSpPr txBox="1"/>
          <p:nvPr/>
        </p:nvSpPr>
        <p:spPr>
          <a:xfrm>
            <a:off x="6531254" y="3429000"/>
            <a:ext cx="413097" cy="369332"/>
          </a:xfrm>
          <a:prstGeom prst="rect">
            <a:avLst/>
          </a:prstGeom>
          <a:noFill/>
        </p:spPr>
        <p:txBody>
          <a:bodyPr wrap="square">
            <a:spAutoFit/>
          </a:bodyPr>
          <a:lstStyle/>
          <a:p>
            <a:r>
              <a:rPr lang="pt-PT" dirty="0">
                <a:solidFill>
                  <a:schemeClr val="accent4">
                    <a:lumMod val="75000"/>
                  </a:schemeClr>
                </a:solidFill>
              </a:rPr>
              <a:t>2</a:t>
            </a:r>
            <a:endParaRPr lang="pt-PT" dirty="0"/>
          </a:p>
        </p:txBody>
      </p:sp>
    </p:spTree>
    <p:extLst>
      <p:ext uri="{BB962C8B-B14F-4D97-AF65-F5344CB8AC3E}">
        <p14:creationId xmlns:p14="http://schemas.microsoft.com/office/powerpoint/2010/main" val="18979427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9899</TotalTime>
  <Words>1293</Words>
  <Application>Microsoft Office PowerPoint</Application>
  <PresentationFormat>Ecrã Panorâmico</PresentationFormat>
  <Paragraphs>73</Paragraphs>
  <Slides>16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16</vt:i4>
      </vt:variant>
    </vt:vector>
  </HeadingPairs>
  <TitlesOfParts>
    <vt:vector size="21" baseType="lpstr">
      <vt:lpstr>Arial</vt:lpstr>
      <vt:lpstr>Calibri</vt:lpstr>
      <vt:lpstr>Calibri Light</vt:lpstr>
      <vt:lpstr>Century</vt:lpstr>
      <vt:lpstr>Tema do Office</vt:lpstr>
      <vt:lpstr>AIWDM</vt:lpstr>
      <vt:lpstr>Charme&amp;Estilo</vt:lpstr>
      <vt:lpstr>Sitemap - web</vt:lpstr>
      <vt:lpstr>Sitemap - mobile</vt:lpstr>
      <vt:lpstr>Login/Registo - web</vt:lpstr>
      <vt:lpstr>Login/Registo - Mobile</vt:lpstr>
      <vt:lpstr>Página Inicial</vt:lpstr>
      <vt:lpstr>Adicionando serviço(s)</vt:lpstr>
      <vt:lpstr>Data e Hora</vt:lpstr>
      <vt:lpstr>Lista de desejos - carrinho</vt:lpstr>
      <vt:lpstr>Confirmação da reserva</vt:lpstr>
      <vt:lpstr>Pagamento</vt:lpstr>
      <vt:lpstr>Definições - Mobile</vt:lpstr>
      <vt:lpstr>Definições - web</vt:lpstr>
      <vt:lpstr>As ferramentas utilizadas durante o trabalho</vt:lpstr>
      <vt:lpstr>Considerações Finais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AIWDM</dc:title>
  <dc:creator>Elton Jóne Garcia</dc:creator>
  <cp:lastModifiedBy>Elton Jóne Garcia</cp:lastModifiedBy>
  <cp:revision>5</cp:revision>
  <dcterms:created xsi:type="dcterms:W3CDTF">2023-01-02T23:58:01Z</dcterms:created>
  <dcterms:modified xsi:type="dcterms:W3CDTF">2023-01-16T07:43:37Z</dcterms:modified>
</cp:coreProperties>
</file>