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302" r:id="rId5"/>
    <p:sldId id="262" r:id="rId6"/>
    <p:sldId id="278" r:id="rId7"/>
    <p:sldId id="274" r:id="rId8"/>
    <p:sldId id="297" r:id="rId9"/>
    <p:sldId id="275" r:id="rId10"/>
    <p:sldId id="299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300" r:id="rId19"/>
    <p:sldId id="295" r:id="rId20"/>
    <p:sldId id="286" r:id="rId21"/>
    <p:sldId id="287" r:id="rId22"/>
    <p:sldId id="288" r:id="rId23"/>
    <p:sldId id="294" r:id="rId24"/>
    <p:sldId id="301" r:id="rId25"/>
    <p:sldId id="292" r:id="rId26"/>
    <p:sldId id="273" r:id="rId27"/>
    <p:sldId id="293" r:id="rId28"/>
    <p:sldId id="277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1FF"/>
    <a:srgbClr val="FC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framepro.mockflow.com/view/MYLnp9gZCo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E63D1BD-367D-4CDD-81B0-DB2BCC26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 descr="Fundo abstrato triangular">
            <a:extLst>
              <a:ext uri="{FF2B5EF4-FFF2-40B4-BE49-F238E27FC236}">
                <a16:creationId xmlns:a16="http://schemas.microsoft.com/office/drawing/2014/main" id="{2CAEC116-C792-3879-0DE0-96FF99A6C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7" r="25789" b="-1"/>
          <a:stretch/>
        </p:blipFill>
        <p:spPr>
          <a:xfrm>
            <a:off x="6091808" y="10"/>
            <a:ext cx="6096001" cy="6857990"/>
          </a:xfrm>
          <a:prstGeom prst="rect">
            <a:avLst/>
          </a:prstGeom>
        </p:spPr>
      </p:pic>
      <p:pic>
        <p:nvPicPr>
          <p:cNvPr id="5" name="Imagem 4" descr="Uma imagem com pessoa, homem, parede, interior&#10;&#10;Descrição gerada automaticamente">
            <a:extLst>
              <a:ext uri="{FF2B5EF4-FFF2-40B4-BE49-F238E27FC236}">
                <a16:creationId xmlns:a16="http://schemas.microsoft.com/office/drawing/2014/main" id="{A73A5C1F-B957-9A87-FF39-F3E5B6B2C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r="-2" b="16952"/>
          <a:stretch/>
        </p:blipFill>
        <p:spPr>
          <a:xfrm>
            <a:off x="761509" y="547284"/>
            <a:ext cx="3928771" cy="4277115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84703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42589D-EE80-3E90-C7EC-69A17EA2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588" y="1106939"/>
            <a:ext cx="5000903" cy="1371600"/>
          </a:xfrm>
        </p:spPr>
        <p:txBody>
          <a:bodyPr anchor="ctr">
            <a:normAutofit/>
          </a:bodyPr>
          <a:lstStyle/>
          <a:p>
            <a:r>
              <a:rPr lang="it" sz="3600" b="1">
                <a:solidFill>
                  <a:schemeClr val="tx1"/>
                </a:solidFill>
              </a:rPr>
              <a:t>FarmaTopTier</a:t>
            </a:r>
            <a:br>
              <a:rPr lang="pt-PT" sz="3600" b="1" i="1">
                <a:solidFill>
                  <a:schemeClr val="tx1"/>
                </a:solidFill>
              </a:rPr>
            </a:br>
            <a:endParaRPr lang="en-GB" sz="3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73D88-3E5A-3578-B13D-DDB475F1A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11" y="4935156"/>
            <a:ext cx="10177826" cy="1296835"/>
          </a:xfrm>
        </p:spPr>
        <p:txBody>
          <a:bodyPr anchor="ctr">
            <a:normAutofit fontScale="85000" lnSpcReduction="20000"/>
          </a:bodyPr>
          <a:lstStyle/>
          <a:p>
            <a:r>
              <a:rPr lang="pt-PT" sz="2400" dirty="0">
                <a:solidFill>
                  <a:schemeClr val="tx1"/>
                </a:solidFill>
              </a:rPr>
              <a:t>“</a:t>
            </a:r>
            <a:r>
              <a:rPr lang="pt-PT" sz="2400" dirty="0" err="1">
                <a:solidFill>
                  <a:schemeClr val="tx1"/>
                </a:solidFill>
              </a:rPr>
              <a:t>FarmaTopTier</a:t>
            </a:r>
            <a:r>
              <a:rPr lang="pt-PT" sz="2400" dirty="0">
                <a:solidFill>
                  <a:schemeClr val="tx1"/>
                </a:solidFill>
              </a:rPr>
              <a:t>” é uma aplicação em que o utilizador para além de poder visualizar os produtos de saúde, belez</a:t>
            </a:r>
            <a:r>
              <a:rPr lang="pt-PT" sz="2400" dirty="0"/>
              <a:t>a e bem-estar, poderá fazer a compra dos mesmos</a:t>
            </a:r>
            <a:r>
              <a:rPr lang="pt-PT" sz="2400" dirty="0">
                <a:solidFill>
                  <a:schemeClr val="tx1"/>
                </a:solidFill>
              </a:rPr>
              <a:t>. Quanto à interface </a:t>
            </a:r>
            <a:r>
              <a:rPr lang="pt-PT" sz="2400" i="1" dirty="0">
                <a:solidFill>
                  <a:schemeClr val="tx1"/>
                </a:solidFill>
              </a:rPr>
              <a:t>web</a:t>
            </a:r>
            <a:r>
              <a:rPr lang="pt-PT" sz="2400" dirty="0">
                <a:solidFill>
                  <a:schemeClr val="tx1"/>
                </a:solidFill>
              </a:rPr>
              <a:t> e à aplicação móvel, irão existir diferentes opções exclusivas de cada uma delas. </a:t>
            </a:r>
            <a:endParaRPr lang="en-GB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5661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F3475A-1C48-2AB2-8AF3-05FAEB1CEC1C}"/>
              </a:ext>
            </a:extLst>
          </p:cNvPr>
          <p:cNvSpPr txBox="1">
            <a:spLocks/>
          </p:cNvSpPr>
          <p:nvPr/>
        </p:nvSpPr>
        <p:spPr>
          <a:xfrm>
            <a:off x="6463484" y="3627740"/>
            <a:ext cx="4558601" cy="572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" sz="2000" dirty="0">
                <a:solidFill>
                  <a:schemeClr val="tx1"/>
                </a:solidFill>
                <a:latin typeface="Arial" panose="020B0604020202020204" pitchFamily="34" charset="0"/>
              </a:rPr>
              <a:t>Plataforma criada: </a:t>
            </a:r>
            <a:r>
              <a:rPr lang="it" sz="2000" i="1" u="sng" dirty="0">
                <a:solidFill>
                  <a:schemeClr val="tx1"/>
                </a:solidFill>
                <a:latin typeface="Arial" panose="020B0604020202020204" pitchFamily="34" charset="0"/>
              </a:rPr>
              <a:t>FarmaTopTier</a:t>
            </a:r>
          </a:p>
          <a:p>
            <a:pPr algn="l"/>
            <a:endParaRPr lang="pt-PT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564B2CD-B284-1F21-6CAE-0C389B5A982D}"/>
              </a:ext>
            </a:extLst>
          </p:cNvPr>
          <p:cNvSpPr txBox="1">
            <a:spLocks/>
          </p:cNvSpPr>
          <p:nvPr/>
        </p:nvSpPr>
        <p:spPr>
          <a:xfrm>
            <a:off x="6429588" y="2202506"/>
            <a:ext cx="5000903" cy="816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" sz="2000" dirty="0">
                <a:solidFill>
                  <a:schemeClr val="tx1"/>
                </a:solidFill>
                <a:latin typeface="Arial" panose="020B0604020202020204" pitchFamily="34" charset="0"/>
              </a:rPr>
              <a:t>Unidade Curricular- Arquitetura de Informação para a </a:t>
            </a:r>
            <a:r>
              <a:rPr lang="it" sz="2000" i="1" dirty="0">
                <a:solidFill>
                  <a:schemeClr val="tx1"/>
                </a:solidFill>
                <a:latin typeface="Arial" panose="020B0604020202020204" pitchFamily="34" charset="0"/>
              </a:rPr>
              <a:t>Web</a:t>
            </a:r>
            <a:r>
              <a:rPr lang="it" sz="2000" dirty="0">
                <a:solidFill>
                  <a:schemeClr val="tx1"/>
                </a:solidFill>
                <a:latin typeface="Arial" panose="020B0604020202020204" pitchFamily="34" charset="0"/>
              </a:rPr>
              <a:t> e Dispositivos Móveis.</a:t>
            </a:r>
            <a:r>
              <a:rPr lang="pt-PT" b="1" dirty="0">
                <a:latin typeface="Arial" panose="020B0604020202020204" pitchFamily="34" charset="0"/>
              </a:rPr>
              <a:t> </a:t>
            </a:r>
            <a:endParaRPr lang="it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pt-PT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3" name="Imagem 32" descr="Uma imagem com texto&#10;&#10;Descrição gerada automaticamente">
            <a:extLst>
              <a:ext uri="{FF2B5EF4-FFF2-40B4-BE49-F238E27FC236}">
                <a16:creationId xmlns:a16="http://schemas.microsoft.com/office/drawing/2014/main" id="{EE3F96EA-EE6E-F063-DC52-37CDF7A1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64" y="491927"/>
            <a:ext cx="2251745" cy="2251745"/>
          </a:xfrm>
          <a:prstGeom prst="rect">
            <a:avLst/>
          </a:prstGeom>
        </p:spPr>
      </p:pic>
      <p:pic>
        <p:nvPicPr>
          <p:cNvPr id="34" name="Imagem 33" descr="Uma imagem com texto&#10;&#10;Descrição gerada automaticamente">
            <a:extLst>
              <a:ext uri="{FF2B5EF4-FFF2-40B4-BE49-F238E27FC236}">
                <a16:creationId xmlns:a16="http://schemas.microsoft.com/office/drawing/2014/main" id="{3D1812FD-B2F5-1350-FC64-ED648BA0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223" y="204528"/>
            <a:ext cx="1729225" cy="697894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A5C8717-DE90-8D40-6693-8D42883F9628}"/>
              </a:ext>
            </a:extLst>
          </p:cNvPr>
          <p:cNvSpPr txBox="1"/>
          <p:nvPr/>
        </p:nvSpPr>
        <p:spPr>
          <a:xfrm>
            <a:off x="813298" y="6347133"/>
            <a:ext cx="459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Arial" panose="020B0604020202020204" pitchFamily="34" charset="0"/>
              </a:rPr>
              <a:t>Diogo Antunes Oliveira - A035271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84975A-256A-DF6C-F0D3-546732FE9DF8}"/>
              </a:ext>
            </a:extLst>
          </p:cNvPr>
          <p:cNvSpPr txBox="1"/>
          <p:nvPr/>
        </p:nvSpPr>
        <p:spPr>
          <a:xfrm>
            <a:off x="9586254" y="6416172"/>
            <a:ext cx="21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</a:rPr>
              <a:t>09/01/2023</a:t>
            </a:r>
          </a:p>
        </p:txBody>
      </p:sp>
    </p:spTree>
    <p:extLst>
      <p:ext uri="{BB962C8B-B14F-4D97-AF65-F5344CB8AC3E}">
        <p14:creationId xmlns:p14="http://schemas.microsoft.com/office/powerpoint/2010/main" val="38228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62E267-BD2A-6354-6EB4-58411C32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847235"/>
            <a:ext cx="12192000" cy="474443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EE8B62-1673-4778-29A8-1C7790E772B0}"/>
              </a:ext>
            </a:extLst>
          </p:cNvPr>
          <p:cNvSpPr txBox="1">
            <a:spLocks/>
          </p:cNvSpPr>
          <p:nvPr/>
        </p:nvSpPr>
        <p:spPr>
          <a:xfrm>
            <a:off x="1961195" y="5554765"/>
            <a:ext cx="8269595" cy="8688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Wireframes-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Versão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145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/>
              <a:t>Página Inicial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85000" lnSpcReduction="10000"/>
          </a:bodyPr>
          <a:lstStyle/>
          <a:p>
            <a:endParaRPr lang="pt-PT" sz="2000" dirty="0"/>
          </a:p>
          <a:p>
            <a:r>
              <a:rPr lang="pt-PT" sz="2000" dirty="0"/>
              <a:t>Após “abrir” um website ou alguma aplicação, existe sempre uma página inicial, algo que demonstra em ambas as versões o mesmo tipo de design.  </a:t>
            </a:r>
          </a:p>
          <a:p>
            <a:r>
              <a:rPr lang="pt-PT" sz="2000" dirty="0"/>
              <a:t>Decidi abordar o mesmo </a:t>
            </a:r>
            <a:r>
              <a:rPr lang="pt-PT" sz="2000" i="1" dirty="0"/>
              <a:t>design</a:t>
            </a:r>
            <a:r>
              <a:rPr lang="pt-PT" sz="2000" dirty="0"/>
              <a:t> em ambas as versões, de modo a demonstrar clareza, existindo claro, algumas diferenças substanciais alusivas ao tamanho de ecrãs sendo que a versão web acaba por exibir os produtos com possibilidade de adicionar ao carrinho. Mesmo não tendo nenhum tipo de </a:t>
            </a:r>
            <a:r>
              <a:rPr lang="pt-PT" sz="2000" i="1" dirty="0"/>
              <a:t>login</a:t>
            </a:r>
            <a:r>
              <a:rPr lang="pt-PT" sz="2000" dirty="0"/>
              <a:t> feito, caso adicione o produto ao carrinho irá ser levado para a página de registo ou de </a:t>
            </a:r>
            <a:r>
              <a:rPr lang="pt-PT" sz="2000" i="1" dirty="0"/>
              <a:t>login</a:t>
            </a:r>
            <a:r>
              <a:rPr lang="pt-PT" sz="2000" dirty="0"/>
              <a:t>. Por outro lado, na versão </a:t>
            </a:r>
            <a:r>
              <a:rPr lang="pt-PT" sz="2000" i="1" dirty="0"/>
              <a:t>app, </a:t>
            </a:r>
            <a:r>
              <a:rPr lang="pt-PT" sz="2000" dirty="0"/>
              <a:t>apenas é possível mostrar artigos mais vendidos e artigos em promoções.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320E2F-19BF-66DD-07C6-87AD6E1B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08" y="3944724"/>
            <a:ext cx="3399692" cy="290893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A5BC0A-D786-393D-4667-80F150C6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14" y="128807"/>
            <a:ext cx="1911680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Registar</a:t>
            </a:r>
            <a:r>
              <a:rPr lang="en-GB" sz="2800" dirty="0"/>
              <a:t> </a:t>
            </a:r>
            <a:r>
              <a:rPr lang="en-GB" sz="2800" dirty="0" err="1"/>
              <a:t>utilizador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/>
              <a:t>Um cliente para fazer o registo na “</a:t>
            </a:r>
            <a:r>
              <a:rPr lang="pt-PT" sz="2000" i="1" dirty="0" err="1"/>
              <a:t>FarmaTopTier</a:t>
            </a:r>
            <a:r>
              <a:rPr lang="pt-PT" sz="2000" dirty="0"/>
              <a:t>” tem de ceder alguns dados para poder prosseguir com o processo de modo a finalizar o registo.</a:t>
            </a:r>
          </a:p>
          <a:p>
            <a:r>
              <a:rPr lang="pt-PT" sz="2000" dirty="0"/>
              <a:t>Atendendo às dimensões de ambos os ecrãs, acaba por se diferenciar na versão </a:t>
            </a:r>
            <a:r>
              <a:rPr lang="pt-PT" sz="2000" i="1" dirty="0"/>
              <a:t>website</a:t>
            </a:r>
            <a:r>
              <a:rPr lang="pt-PT" sz="2000" dirty="0"/>
              <a:t> a colocação de duas caixas de seleção. A primeira caixa de seleção questiona ao cliente se aceita receber o folheto via e-mail, e a segunda caixa de seleção questiona ao cliente se deseja receber promoções ou novidades via e-mail.</a:t>
            </a:r>
          </a:p>
          <a:p>
            <a:r>
              <a:rPr lang="pt-PT" sz="2000" dirty="0"/>
              <a:t>De destacar que esta caraterística é apenas para a versão </a:t>
            </a:r>
            <a:r>
              <a:rPr lang="pt-PT" sz="2000" i="1" dirty="0"/>
              <a:t>website</a:t>
            </a:r>
            <a:r>
              <a:rPr lang="pt-PT" sz="2000" dirty="0"/>
              <a:t>, o que na versão </a:t>
            </a:r>
            <a:r>
              <a:rPr lang="pt-PT" sz="2000" i="1" dirty="0"/>
              <a:t>app</a:t>
            </a:r>
            <a:r>
              <a:rPr lang="pt-PT" sz="2000" dirty="0"/>
              <a:t> não se encontra disponível.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E643D6-87CC-BF19-D3CA-4D71F453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41" y="1"/>
            <a:ext cx="1952625" cy="39447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5B31F6-0F71-EE0B-DB3D-04ADED16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65" y="3944724"/>
            <a:ext cx="4371975" cy="29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7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i="1" dirty="0"/>
              <a:t>Login</a:t>
            </a:r>
            <a:r>
              <a:rPr lang="en-GB" sz="2800" dirty="0"/>
              <a:t> </a:t>
            </a:r>
            <a:r>
              <a:rPr lang="en-GB" sz="2800" dirty="0" err="1"/>
              <a:t>utilizador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O utilizador para fazer </a:t>
            </a:r>
            <a:r>
              <a:rPr lang="pt-PT" sz="2000" i="1" dirty="0"/>
              <a:t>login</a:t>
            </a:r>
            <a:r>
              <a:rPr lang="pt-PT" sz="2000" dirty="0"/>
              <a:t> poderá utilizar ou o número de telemóvel ou o e-mail - ambas as duas opções serão válidas para fazer </a:t>
            </a:r>
            <a:r>
              <a:rPr lang="pt-PT" sz="2000" i="1" dirty="0"/>
              <a:t>login</a:t>
            </a:r>
            <a:r>
              <a:rPr lang="pt-PT" sz="2000" dirty="0"/>
              <a:t>.</a:t>
            </a:r>
          </a:p>
          <a:p>
            <a:r>
              <a:rPr lang="pt-PT" sz="2000" dirty="0"/>
              <a:t>Na infelicidade do utilizador não saber a palavra-passe, poderá recuperar a mesma através do botão que o levará para proceder à recuperação da mesma.</a:t>
            </a:r>
          </a:p>
          <a:p>
            <a:r>
              <a:rPr lang="pt-PT" sz="2000" dirty="0"/>
              <a:t>Se o utilizador não tem nenhuma conta criada poderá faze-lo através do respetivo botão.</a:t>
            </a:r>
          </a:p>
          <a:p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297A13-DCE8-093F-7901-B226CAAE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15" y="3713018"/>
            <a:ext cx="4486275" cy="31449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0A8F58-0CFA-1FC6-18AD-2C06216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14" y="0"/>
            <a:ext cx="2200275" cy="37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/ Menu </a:t>
            </a:r>
            <a:r>
              <a:rPr lang="en-GB" sz="2800" dirty="0" err="1"/>
              <a:t>aberto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Uma das principais diferenças acaba por ser a maneira de disposição do menu, pois na versão </a:t>
            </a:r>
            <a:r>
              <a:rPr lang="pt-PT" sz="2000" i="1" dirty="0"/>
              <a:t>app</a:t>
            </a:r>
            <a:r>
              <a:rPr lang="pt-PT" sz="2000" dirty="0"/>
              <a:t> acaba por ter um efeito hambúrguer, sendo a sua utilização bastante prática e intuitiva.</a:t>
            </a:r>
          </a:p>
          <a:p>
            <a:endParaRPr lang="pt-PT" sz="2000" dirty="0"/>
          </a:p>
          <a:p>
            <a:r>
              <a:rPr lang="pt-PT" sz="2000" dirty="0"/>
              <a:t>Por outro lado, na versão </a:t>
            </a:r>
            <a:r>
              <a:rPr lang="pt-PT" sz="2000" i="1" dirty="0"/>
              <a:t>website</a:t>
            </a:r>
            <a:r>
              <a:rPr lang="pt-PT" sz="2000" dirty="0"/>
              <a:t> a disposição do menu acaba por ser idêntica, quer o utilizador se encontre com a sessão iniciada ou não.</a:t>
            </a:r>
          </a:p>
          <a:p>
            <a:endParaRPr lang="pt-PT" sz="2000" dirty="0"/>
          </a:p>
          <a:p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0C48B5-B20B-C770-830C-57D55317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55" y="2524125"/>
            <a:ext cx="2000250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CEC270-B9EC-70BA-5932-23ACC8D7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331" y="2061591"/>
            <a:ext cx="2009775" cy="21240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3FDF821-8E04-48BC-97A2-8BF0FB8F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306" y="4117848"/>
            <a:ext cx="4495800" cy="12858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E0886C4-78A0-DA18-DCD5-BECDCABDE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304" y="5403723"/>
            <a:ext cx="4495801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Filtros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85000" lnSpcReduction="10000"/>
          </a:bodyPr>
          <a:lstStyle/>
          <a:p>
            <a:endParaRPr lang="pt-PT" sz="2000" dirty="0"/>
          </a:p>
          <a:p>
            <a:r>
              <a:rPr lang="pt-PT" sz="2000" dirty="0"/>
              <a:t>Em ambas as versões a quantidade de filtros disponível será a mesma existindo apenas a diferença na forma como é exposta ao utilizador, atendendo que no dispositivo móvel, como é um dispositivo mais pequeno em princípio, existe a possibilidade de arrastar a secção de filtros para o lado esquerdo o que outrora na versão website acaba por estar fixa.</a:t>
            </a:r>
          </a:p>
          <a:p>
            <a:r>
              <a:rPr lang="pt-PT" sz="2000" dirty="0"/>
              <a:t>Se um utilizador não registado entrar em ambas as versões </a:t>
            </a:r>
            <a:r>
              <a:rPr lang="pt-PT" sz="2000" i="1" dirty="0"/>
              <a:t>app</a:t>
            </a:r>
            <a:r>
              <a:rPr lang="pt-PT" sz="2000" dirty="0"/>
              <a:t> ou </a:t>
            </a:r>
            <a:r>
              <a:rPr lang="pt-PT" sz="2000" i="1" dirty="0"/>
              <a:t>website</a:t>
            </a:r>
            <a:r>
              <a:rPr lang="pt-PT" sz="2000" dirty="0"/>
              <a:t>, acaba por encontrar a disposição dos filtros iguais, havendo só a diferença no botão do canto superior direito que dará a possibilidade ao utilizador de fazer o registo ou login.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A58AB7-44F2-3883-972F-69FBEB0B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87" y="0"/>
            <a:ext cx="1800225" cy="38792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A26B56-AB8E-CFF0-A669-DA54FC98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61" y="3879271"/>
            <a:ext cx="4105275" cy="29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Página</a:t>
            </a:r>
            <a:r>
              <a:rPr lang="en-GB" sz="2800" dirty="0"/>
              <a:t> de </a:t>
            </a:r>
            <a:r>
              <a:rPr lang="en-GB" sz="2800" dirty="0" err="1"/>
              <a:t>Artigo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A página de artigo acaba por expor a mesma quantidade de informação do artigo em ambas as versões.</a:t>
            </a:r>
          </a:p>
          <a:p>
            <a:r>
              <a:rPr lang="pt-PT" sz="2000" dirty="0"/>
              <a:t>Se o utilizador não estiver registado, conseguirá ver na mesma os detalhes do artigo e proceder para a encomenda do mesmo, sendo que de seguida será necessário fazer o registo ou o </a:t>
            </a:r>
            <a:r>
              <a:rPr lang="pt-PT" sz="2000" i="1" dirty="0"/>
              <a:t>login</a:t>
            </a:r>
            <a:r>
              <a:rPr lang="pt-PT" sz="2000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0F4E89-F191-4AAE-9960-03677441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35" y="1"/>
            <a:ext cx="1990725" cy="3429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B5BAF66-F340-0292-65E7-F8E6539F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97" y="3429001"/>
            <a:ext cx="4495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Encomenda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Quando o utilizador proceder ao pedido de uma encomenda na “</a:t>
            </a:r>
            <a:r>
              <a:rPr lang="pt-PT" sz="2000" i="1" dirty="0" err="1"/>
              <a:t>FarmaTopTier</a:t>
            </a:r>
            <a:r>
              <a:rPr lang="pt-PT" sz="2000" dirty="0"/>
              <a:t>”, acaba por ver a diferença na disposição do código de cupão e nos detalhes da sua encomenda. </a:t>
            </a:r>
          </a:p>
          <a:p>
            <a:r>
              <a:rPr lang="pt-PT" sz="2000" dirty="0"/>
              <a:t>O utilizador se for convidado não conseguirá fazer encomenda de um artigo, pois não chega a esta fase sem ter de se registar ou realizar o </a:t>
            </a:r>
            <a:r>
              <a:rPr lang="pt-PT" sz="2000" i="1" dirty="0"/>
              <a:t>login</a:t>
            </a:r>
            <a:r>
              <a:rPr lang="pt-PT" sz="20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CC01A1-0909-005F-5715-C31813EE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59" y="3676651"/>
            <a:ext cx="4486275" cy="31813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E536A8-D71D-4C62-166F-C9AACA8C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521" y="0"/>
            <a:ext cx="1809750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Método</a:t>
            </a:r>
            <a:r>
              <a:rPr lang="en-GB" sz="2800" dirty="0"/>
              <a:t> de </a:t>
            </a:r>
            <a:r>
              <a:rPr lang="en-GB" sz="2800" dirty="0" err="1"/>
              <a:t>Pagamento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Atualmente na “</a:t>
            </a:r>
            <a:r>
              <a:rPr lang="pt-PT" sz="2000" dirty="0" err="1"/>
              <a:t>FarmaTopTier</a:t>
            </a:r>
            <a:r>
              <a:rPr lang="pt-PT" sz="2000" dirty="0"/>
              <a:t>” só existe um método de pagamento, sendo através de cartão bancário, onde o utilizador coloca os seus dados pessoais e avança com a encomenda.</a:t>
            </a:r>
          </a:p>
          <a:p>
            <a:endParaRPr lang="pt-PT" sz="2000" dirty="0"/>
          </a:p>
          <a:p>
            <a:endParaRPr lang="pt-PT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7C259E-BBF8-89A9-FF69-4A8C745A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85" y="3676651"/>
            <a:ext cx="4035421" cy="31813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23E9A1-876F-E5C3-EC6F-12D0A426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57" y="0"/>
            <a:ext cx="2276475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 err="1"/>
              <a:t>Confirmação</a:t>
            </a:r>
            <a:r>
              <a:rPr lang="en-GB" sz="2800" dirty="0"/>
              <a:t> </a:t>
            </a:r>
            <a:r>
              <a:rPr lang="en-GB" sz="2800" dirty="0" err="1"/>
              <a:t>Encomenda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Após validação do pagamento, o utilizador de seguida irá receber um e-mail de confirmação da realização da encomenda.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16D27C-8172-A1E4-2629-CE31E9A0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-1"/>
            <a:ext cx="1657350" cy="38977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5B90B9-2408-CB0B-842A-3CFBC78B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897739"/>
            <a:ext cx="3795712" cy="29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Objetivo do Projeto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400" dirty="0">
                <a:solidFill>
                  <a:schemeClr val="tx1"/>
                </a:solidFill>
              </a:rPr>
              <a:t>No âmbito da disciplina de Arquitetura de </a:t>
            </a:r>
            <a:r>
              <a:rPr lang="pt-PT" dirty="0"/>
              <a:t>I</a:t>
            </a:r>
            <a:r>
              <a:rPr lang="pt-PT" sz="2400" dirty="0">
                <a:solidFill>
                  <a:schemeClr val="tx1"/>
                </a:solidFill>
              </a:rPr>
              <a:t>nformação para a Web e Dispositivos Móveis, foi-nos requisitado a criação de uma ideia em que o ponto principal seria ilustrar e demostrar os princípios que orientam o desenvolvimento diferenciado para a interface </a:t>
            </a:r>
            <a:r>
              <a:rPr lang="pt-PT" sz="2400" i="1" dirty="0">
                <a:solidFill>
                  <a:schemeClr val="tx1"/>
                </a:solidFill>
              </a:rPr>
              <a:t>web</a:t>
            </a:r>
            <a:r>
              <a:rPr lang="pt-PT" sz="2400" dirty="0">
                <a:solidFill>
                  <a:schemeClr val="tx1"/>
                </a:solidFill>
              </a:rPr>
              <a:t> e para dispositivos móveis, tendo a retirar a melhor forma de aproveitamento possível entre esses dois ambientes. </a:t>
            </a:r>
          </a:p>
          <a:p>
            <a:r>
              <a:rPr lang="pt-PT" dirty="0"/>
              <a:t>Optei na escolha deste projeto levando em consideração toda a matéria lecionada na cadeira. A escolha do tema deveu-se à falta de alguma loja que se destaque neste setor a nível nacional. Obtive essa confirmação através de uma pesquisa realizada ao longo do semestre.</a:t>
            </a:r>
          </a:p>
          <a:p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6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lnSpcReduction="10000"/>
          </a:bodyPr>
          <a:lstStyle/>
          <a:p>
            <a:endParaRPr lang="pt-PT" sz="2000" dirty="0"/>
          </a:p>
          <a:p>
            <a:r>
              <a:rPr lang="pt-PT" sz="2000" dirty="0"/>
              <a:t>No menu configurações de ambas as plataformas acabámos por destacar diferentes subsecções do menu sendo que algumas são exclusivas a ambas as plataformas.</a:t>
            </a:r>
          </a:p>
          <a:p>
            <a:r>
              <a:rPr lang="pt-PT" sz="2000" dirty="0"/>
              <a:t>No menu de configurações da app, acaba por se destacar a conta, segurança, notificações, acessibilidade e a utilização de dados.</a:t>
            </a:r>
          </a:p>
          <a:p>
            <a:r>
              <a:rPr lang="pt-PT" sz="2000" dirty="0"/>
              <a:t>No menu de configurações da versão </a:t>
            </a:r>
            <a:r>
              <a:rPr lang="pt-PT" sz="2000" i="1" dirty="0"/>
              <a:t>website</a:t>
            </a:r>
            <a:r>
              <a:rPr lang="pt-PT" sz="2000" dirty="0"/>
              <a:t>, podemos verificar a conta, segurança e a exibição.</a:t>
            </a:r>
          </a:p>
          <a:p>
            <a:endParaRPr lang="pt-PT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0945C2-1890-0C90-63D2-CA950184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007" y="60118"/>
            <a:ext cx="2450715" cy="40737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E24538-068D-588A-206D-CADECF85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28" y="4133850"/>
            <a:ext cx="4486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0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 - </a:t>
            </a:r>
            <a:r>
              <a:rPr lang="en-GB" sz="2800" dirty="0" err="1"/>
              <a:t>Conta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92500" lnSpcReduction="10000"/>
          </a:bodyPr>
          <a:lstStyle/>
          <a:p>
            <a:endParaRPr lang="pt-PT" sz="2000" dirty="0"/>
          </a:p>
          <a:p>
            <a:r>
              <a:rPr lang="pt-PT" sz="2000" dirty="0"/>
              <a:t>Na subsecção conta, acabamos por obter o mesmo tipo de informação disponível para fazer a alteração. </a:t>
            </a:r>
          </a:p>
          <a:p>
            <a:r>
              <a:rPr lang="pt-PT" sz="2000" dirty="0"/>
              <a:t>O utilizador poderá obter informações da sua conta, podendo fazer alterações do email, do número, do nome ou do apelido, entre outros… O utilizador poderá proceder à alteração da sua palavra-passe nesta subsecção ou se desejar, pode procedera à desativação da sua conta registada na “</a:t>
            </a:r>
            <a:r>
              <a:rPr lang="pt-PT" sz="2000" dirty="0" err="1"/>
              <a:t>FarmaTopTier</a:t>
            </a:r>
            <a:r>
              <a:rPr lang="pt-PT" sz="2000" dirty="0"/>
              <a:t>”. Se o cliente proceder a esta ação irá receber um e-mail para validar a mesma.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62F755-E3B9-96F1-F099-11611D10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33" y="0"/>
            <a:ext cx="1990725" cy="38792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814FEF-CFC2-09A0-5613-6EFBF0A8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32" y="3879271"/>
            <a:ext cx="4505325" cy="29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 - </a:t>
            </a:r>
            <a:r>
              <a:rPr lang="en-GB" sz="2800" dirty="0" err="1"/>
              <a:t>Segurança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92500" lnSpcReduction="20000"/>
          </a:bodyPr>
          <a:lstStyle/>
          <a:p>
            <a:endParaRPr lang="pt-PT" sz="2000" dirty="0"/>
          </a:p>
          <a:p>
            <a:r>
              <a:rPr lang="pt-PT" sz="2000" dirty="0"/>
              <a:t>Na segurança, obtemos as mesmas características em ambas as versões, na </a:t>
            </a:r>
            <a:r>
              <a:rPr lang="pt-PT" sz="2000" i="1" dirty="0"/>
              <a:t>app</a:t>
            </a:r>
            <a:r>
              <a:rPr lang="pt-PT" sz="2000" dirty="0"/>
              <a:t> ou na versão </a:t>
            </a:r>
            <a:r>
              <a:rPr lang="pt-PT" sz="2000" i="1" dirty="0"/>
              <a:t>website</a:t>
            </a:r>
            <a:r>
              <a:rPr lang="pt-PT" sz="2000" dirty="0"/>
              <a:t>.</a:t>
            </a:r>
          </a:p>
          <a:p>
            <a:r>
              <a:rPr lang="pt-PT" sz="2000" dirty="0"/>
              <a:t>O utilizador poderá ativar ou desativar a autenticação de dois fatores, sendo que só será ativa assim que o cliente proceder </a:t>
            </a:r>
            <a:br>
              <a:rPr lang="pt-PT" sz="2000" dirty="0"/>
            </a:br>
            <a:r>
              <a:rPr lang="pt-PT" sz="2000" dirty="0"/>
              <a:t>à ativação nesta subsecção. É ainda possível perceber, onde estão as sessões ativas e os dispositivos onde estas mesmas sessões ativas se encontram. Para além disso existe a possibilidade de aceder ao histórico da conta. O cliente pode apagar esse histórico se desejar.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3C9A0E-CAE8-702F-F5B7-FE7722E5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33" y="0"/>
            <a:ext cx="1990725" cy="38792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772CD0-3B77-669A-F49C-C35CF6DD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5" y="3879271"/>
            <a:ext cx="3733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5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978408"/>
            <a:ext cx="6353179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 - </a:t>
            </a:r>
            <a:r>
              <a:rPr lang="en-GB" sz="2800" dirty="0" err="1"/>
              <a:t>Notificações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 fontScale="92500" lnSpcReduction="20000"/>
          </a:bodyPr>
          <a:lstStyle/>
          <a:p>
            <a:endParaRPr lang="pt-PT" sz="2000" dirty="0"/>
          </a:p>
          <a:p>
            <a:r>
              <a:rPr lang="pt-PT" sz="2000" dirty="0"/>
              <a:t>O subseção de notificações só estará disponível para o utilizador ou não utilizador através da aplicação.</a:t>
            </a:r>
          </a:p>
          <a:p>
            <a:r>
              <a:rPr lang="pt-PT" sz="2000" dirty="0"/>
              <a:t>Pode ser feita a filtragem de qual o tipo de notificação que deseja e a quantidade de notificações por semana.</a:t>
            </a:r>
          </a:p>
          <a:p>
            <a:r>
              <a:rPr lang="pt-PT" sz="2000" dirty="0"/>
              <a:t>O utilizador ou não utilizador poderá verificar quais as notificações silenciadas e se deseja silenciar a notificação.</a:t>
            </a:r>
          </a:p>
          <a:p>
            <a:r>
              <a:rPr lang="pt-PT" sz="2000" dirty="0"/>
              <a:t>Através das notificações via e-mail, poderá ser ligada ou desligada essa opção, se assim desejar.</a:t>
            </a:r>
          </a:p>
          <a:p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5B1E79-19D0-8651-F2BD-13D30C1B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1" y="2400915"/>
            <a:ext cx="1731411" cy="39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978408"/>
            <a:ext cx="7940676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 – </a:t>
            </a:r>
            <a:r>
              <a:rPr lang="en-GB" sz="2800" dirty="0" err="1"/>
              <a:t>Utilização</a:t>
            </a:r>
            <a:r>
              <a:rPr lang="en-GB" sz="2800" dirty="0"/>
              <a:t>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O utilizador através das configurações conseguirá colocar a </a:t>
            </a:r>
            <a:r>
              <a:rPr lang="pt-PT" sz="2000" i="1" dirty="0"/>
              <a:t>app</a:t>
            </a:r>
            <a:r>
              <a:rPr lang="pt-PT" sz="2000" dirty="0"/>
              <a:t> em modo poupança de dados, o que irá ter impacto na </a:t>
            </a:r>
            <a:r>
              <a:rPr lang="pt-PT" sz="2000" dirty="0" err="1"/>
              <a:t>renderização</a:t>
            </a:r>
            <a:r>
              <a:rPr lang="pt-PT" sz="2000" dirty="0"/>
              <a:t> das imagens dos artigos e na descrição dos mesmos.</a:t>
            </a:r>
          </a:p>
          <a:p>
            <a:r>
              <a:rPr lang="pt-PT" sz="2000" dirty="0"/>
              <a:t>Na subsecção das imagens e do vídeo, poderá ser colocada a resolução que o utilizador deseja. O utilizador terá um poder de customização da sua </a:t>
            </a:r>
            <a:r>
              <a:rPr lang="pt-PT" sz="2000" i="1" dirty="0"/>
              <a:t>app</a:t>
            </a:r>
            <a:r>
              <a:rPr lang="pt-PT" sz="2000" dirty="0"/>
              <a:t>, tornando-a um pouco mais pessoal.</a:t>
            </a:r>
          </a:p>
          <a:p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6D9254-E381-F31A-0FCF-FC729CB8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1" y="2400915"/>
            <a:ext cx="1731411" cy="39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dirty="0"/>
              <a:t>Menu Configurações - </a:t>
            </a:r>
            <a:r>
              <a:rPr lang="en-GB" sz="2800" dirty="0" err="1"/>
              <a:t>Exibição</a:t>
            </a:r>
            <a:endParaRPr lang="en-GB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4073732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r>
              <a:rPr lang="pt-PT" sz="2000" dirty="0"/>
              <a:t>Na versão </a:t>
            </a:r>
            <a:r>
              <a:rPr lang="pt-PT" sz="2000" i="1" dirty="0"/>
              <a:t>website</a:t>
            </a:r>
            <a:r>
              <a:rPr lang="pt-PT" sz="2000" dirty="0"/>
              <a:t>, existe uma característica que é exclusiva desta versão. O utilizador poderá ativar ou desativar, consoante o seu gosto, o modo noturno da tela, customizando todo o </a:t>
            </a:r>
            <a:r>
              <a:rPr lang="pt-PT" sz="2000" i="1" dirty="0"/>
              <a:t>website</a:t>
            </a:r>
            <a:r>
              <a:rPr lang="pt-PT" sz="2000" dirty="0"/>
              <a:t> para um aspeto visual mais escuro.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E7434C-EC00-25BD-CBD9-3E6C023C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01" y="2628900"/>
            <a:ext cx="4741174" cy="3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Possíveis melhorias futuramente: 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Na “</a:t>
            </a:r>
            <a:r>
              <a:rPr lang="pt-PT" i="1" dirty="0" err="1"/>
              <a:t>FarmaTopTier</a:t>
            </a:r>
            <a:r>
              <a:rPr lang="pt-PT" dirty="0"/>
              <a:t>” existe sempre a possibilidade de melhorias, pois o futuro assim o exige. </a:t>
            </a:r>
          </a:p>
          <a:p>
            <a:r>
              <a:rPr lang="pt-PT" dirty="0"/>
              <a:t>Algumas melhorias a meu ver seriam:</a:t>
            </a:r>
          </a:p>
          <a:p>
            <a:pPr lvl="1"/>
            <a:r>
              <a:rPr lang="pt-PT" dirty="0">
                <a:solidFill>
                  <a:schemeClr val="tx1"/>
                </a:solidFill>
              </a:rPr>
              <a:t>Outro tipo de métodos de pagamento: </a:t>
            </a:r>
            <a:r>
              <a:rPr lang="pt-PT" dirty="0"/>
              <a:t>por referência bancária, por carteira digital, </a:t>
            </a:r>
            <a:r>
              <a:rPr lang="pt-PT" i="1" dirty="0"/>
              <a:t>google pay</a:t>
            </a:r>
            <a:r>
              <a:rPr lang="pt-PT" dirty="0"/>
              <a:t>, </a:t>
            </a:r>
            <a:r>
              <a:rPr lang="pt-PT" i="1" dirty="0" err="1"/>
              <a:t>apple</a:t>
            </a:r>
            <a:r>
              <a:rPr lang="pt-PT" i="1" dirty="0"/>
              <a:t> pay</a:t>
            </a:r>
            <a:r>
              <a:rPr lang="pt-PT" dirty="0"/>
              <a:t>, entre outros…</a:t>
            </a:r>
          </a:p>
          <a:p>
            <a:pPr lvl="1"/>
            <a:r>
              <a:rPr lang="pt-PT" dirty="0">
                <a:solidFill>
                  <a:schemeClr val="tx1"/>
                </a:solidFill>
              </a:rPr>
              <a:t>Implementação da </a:t>
            </a:r>
            <a:r>
              <a:rPr lang="pt-PT" dirty="0"/>
              <a:t>possibilidade de tela noturna para a versão </a:t>
            </a:r>
            <a:r>
              <a:rPr lang="pt-PT" i="1" dirty="0"/>
              <a:t>app</a:t>
            </a:r>
            <a:r>
              <a:rPr lang="pt-PT" dirty="0"/>
              <a:t>;</a:t>
            </a:r>
          </a:p>
          <a:p>
            <a:pPr lvl="1"/>
            <a:r>
              <a:rPr lang="pt-PT" dirty="0">
                <a:solidFill>
                  <a:schemeClr val="tx1"/>
                </a:solidFill>
              </a:rPr>
              <a:t>Possibilidade de login através da conta </a:t>
            </a:r>
            <a:r>
              <a:rPr lang="pt-PT" i="1" dirty="0">
                <a:solidFill>
                  <a:schemeClr val="tx1"/>
                </a:solidFill>
              </a:rPr>
              <a:t>google</a:t>
            </a:r>
            <a:r>
              <a:rPr lang="pt-PT" dirty="0">
                <a:solidFill>
                  <a:schemeClr val="tx1"/>
                </a:solidFill>
              </a:rPr>
              <a:t> ou conta </a:t>
            </a:r>
            <a:r>
              <a:rPr lang="pt-PT" i="1" dirty="0">
                <a:solidFill>
                  <a:schemeClr val="tx1"/>
                </a:solidFill>
              </a:rPr>
              <a:t>Facebook</a:t>
            </a:r>
            <a:r>
              <a:rPr lang="pt-PT" dirty="0">
                <a:solidFill>
                  <a:schemeClr val="tx1"/>
                </a:solidFill>
              </a:rPr>
              <a:t> de modo a facilitar o registo;</a:t>
            </a:r>
          </a:p>
          <a:p>
            <a:pPr lvl="1"/>
            <a:r>
              <a:rPr lang="pt-PT" dirty="0">
                <a:solidFill>
                  <a:schemeClr val="tx1"/>
                </a:solidFill>
              </a:rPr>
              <a:t>Executar algum tipo de publicidade</a:t>
            </a:r>
            <a:r>
              <a:rPr lang="pt-PT" dirty="0"/>
              <a:t>;</a:t>
            </a:r>
          </a:p>
          <a:p>
            <a:pPr lvl="1"/>
            <a:r>
              <a:rPr lang="pt-PT" dirty="0">
                <a:solidFill>
                  <a:schemeClr val="tx1"/>
                </a:solidFill>
              </a:rPr>
              <a:t>Na versão </a:t>
            </a:r>
            <a:r>
              <a:rPr lang="pt-PT" i="1" dirty="0">
                <a:solidFill>
                  <a:schemeClr val="tx1"/>
                </a:solidFill>
              </a:rPr>
              <a:t>app</a:t>
            </a:r>
            <a:r>
              <a:rPr lang="pt-PT" dirty="0">
                <a:solidFill>
                  <a:schemeClr val="tx1"/>
                </a:solidFill>
              </a:rPr>
              <a:t>, colocar login através da impressão digital.</a:t>
            </a:r>
          </a:p>
          <a:p>
            <a:pPr lvl="1"/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7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No seguimento da construção do projeto, consegui colocar em prática  todo o conhecimento adquirido ao longo do semestre, obtido através das aulas. </a:t>
            </a:r>
          </a:p>
          <a:p>
            <a:endParaRPr lang="pt-PT" dirty="0"/>
          </a:p>
          <a:p>
            <a:r>
              <a:rPr lang="pt-PT" sz="2400" dirty="0">
                <a:solidFill>
                  <a:schemeClr val="tx1"/>
                </a:solidFill>
              </a:rPr>
              <a:t>No decorrer do trabalho</a:t>
            </a:r>
            <a:r>
              <a:rPr lang="pt-PT" dirty="0"/>
              <a:t> surgiram</a:t>
            </a:r>
            <a:r>
              <a:rPr lang="pt-PT" sz="2400" dirty="0">
                <a:solidFill>
                  <a:schemeClr val="tx1"/>
                </a:solidFill>
              </a:rPr>
              <a:t> algumas dificuldades, no entanto, com esforço e espirito autodidata essas mesmas foram ultrapassadas.</a:t>
            </a:r>
          </a:p>
        </p:txBody>
      </p:sp>
    </p:spTree>
    <p:extLst>
      <p:ext uri="{BB962C8B-B14F-4D97-AF65-F5344CB8AC3E}">
        <p14:creationId xmlns:p14="http://schemas.microsoft.com/office/powerpoint/2010/main" val="342547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Anexos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chemeClr val="tx1"/>
                </a:solidFill>
                <a:hlinkClick r:id="rId2"/>
              </a:rPr>
              <a:t>Mockflow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err="1"/>
              <a:t>FarmaTopTier</a:t>
            </a:r>
            <a:r>
              <a:rPr lang="pt-PT" sz="3200"/>
              <a:t>, o que é e qual o seu propósito?</a:t>
            </a:r>
            <a:endParaRPr lang="en-GB" sz="32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/>
              <a:t>FarmaTopTier</a:t>
            </a:r>
            <a:r>
              <a:rPr lang="pt-PT" dirty="0"/>
              <a:t>, tem duas interfaces: </a:t>
            </a:r>
            <a:r>
              <a:rPr lang="pt-PT" i="1" dirty="0"/>
              <a:t>Website </a:t>
            </a:r>
            <a:r>
              <a:rPr lang="pt-PT" dirty="0"/>
              <a:t>e aplicação móvel. Tendo ambas os mesmos propósitos, sendo eles:</a:t>
            </a:r>
          </a:p>
          <a:p>
            <a:endParaRPr lang="pt-PT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pt-PT" dirty="0"/>
              <a:t>Dar o conforto para o cliente na procura de qualquer produto de beleza, bem-estar e saúde;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PT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pt-PT" dirty="0"/>
              <a:t>Oferecer preços bastante competitivos;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PT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pt-PT" dirty="0"/>
              <a:t>Interfaces em ambas as plataformas bastante intuitivas;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PT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pt-PT" dirty="0"/>
              <a:t>Facilidade na aquisição do produto desejado.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PT" dirty="0"/>
          </a:p>
          <a:p>
            <a:pPr marL="742950" lvl="1" indent="-285750">
              <a:buFont typeface="Wingdings" pitchFamily="2" charset="2"/>
              <a:buChar char="ü"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23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1" dirty="0" err="1"/>
              <a:t>Sitemap</a:t>
            </a:r>
            <a:r>
              <a:rPr lang="pt-PT" i="1" dirty="0"/>
              <a:t> </a:t>
            </a:r>
            <a:r>
              <a:rPr lang="pt-PT" i="1" dirty="0" err="1"/>
              <a:t>FarmaTopTier</a:t>
            </a:r>
            <a:endParaRPr lang="en-GB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322177" cy="3831336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Na realização deste projeto foi utilizada a ferramenta </a:t>
            </a:r>
            <a:r>
              <a:rPr lang="pt-PT" i="1" dirty="0" err="1"/>
              <a:t>Sitemap</a:t>
            </a:r>
            <a:r>
              <a:rPr lang="pt-PT" dirty="0"/>
              <a:t>, ferramenta que demonstra a ordem e a navegação das páginas da “</a:t>
            </a:r>
            <a:r>
              <a:rPr lang="pt-PT" i="1" dirty="0" err="1"/>
              <a:t>FarmaTopTier</a:t>
            </a:r>
            <a:r>
              <a:rPr lang="pt-PT" dirty="0"/>
              <a:t>”.</a:t>
            </a:r>
          </a:p>
          <a:p>
            <a:r>
              <a:rPr lang="pt-PT" sz="2400" dirty="0">
                <a:solidFill>
                  <a:schemeClr val="tx1"/>
                </a:solidFill>
              </a:rPr>
              <a:t>Ao longo da criação do projeto, o mesmo </a:t>
            </a:r>
            <a:r>
              <a:rPr lang="pt-PT" i="1" dirty="0" err="1"/>
              <a:t>Sitemap</a:t>
            </a:r>
            <a:r>
              <a:rPr lang="pt-PT" dirty="0"/>
              <a:t> acabou por sofrer bastantes alterações, atendendo sempre às inovações que foram implementadas.</a:t>
            </a:r>
          </a:p>
          <a:p>
            <a:r>
              <a:rPr lang="pt-PT" dirty="0"/>
              <a:t>Os processos identificados com a cor </a:t>
            </a:r>
            <a:r>
              <a:rPr lang="pt-PT" dirty="0">
                <a:solidFill>
                  <a:srgbClr val="6DB1FF"/>
                </a:solidFill>
              </a:rPr>
              <a:t>azul</a:t>
            </a:r>
            <a:r>
              <a:rPr lang="pt-PT" dirty="0"/>
              <a:t> acabam por ser executados tanto na versão </a:t>
            </a:r>
            <a:r>
              <a:rPr lang="pt-PT" i="1" dirty="0"/>
              <a:t>app</a:t>
            </a:r>
            <a:r>
              <a:rPr lang="pt-PT" dirty="0"/>
              <a:t>, bem como na versão </a:t>
            </a:r>
            <a:r>
              <a:rPr lang="pt-PT" i="1" dirty="0"/>
              <a:t>website. A</a:t>
            </a:r>
            <a:r>
              <a:rPr lang="pt-PT" dirty="0"/>
              <a:t> </a:t>
            </a:r>
            <a:r>
              <a:rPr lang="pt-PT" dirty="0">
                <a:solidFill>
                  <a:srgbClr val="FC9432"/>
                </a:solidFill>
              </a:rPr>
              <a:t>cor laranja </a:t>
            </a:r>
            <a:r>
              <a:rPr lang="pt-PT" dirty="0"/>
              <a:t>será implementada na versão </a:t>
            </a:r>
            <a:r>
              <a:rPr lang="pt-PT" i="1" dirty="0"/>
              <a:t>app</a:t>
            </a:r>
            <a:r>
              <a:rPr lang="pt-PT" dirty="0"/>
              <a:t> e finalmente, a cor verde é só na versão </a:t>
            </a:r>
            <a:r>
              <a:rPr lang="pt-PT" i="1" dirty="0"/>
              <a:t>website</a:t>
            </a:r>
            <a:r>
              <a:rPr lang="pt-PT" dirty="0"/>
              <a:t>.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D46134-DACB-BA4D-72F7-B051FADE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45" y="2478024"/>
            <a:ext cx="5332860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Logotipo</a:t>
            </a:r>
            <a:endParaRPr lang="en-GB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296AC9FA-9BC1-2D50-6E83-A4D041E62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44" y="1122385"/>
            <a:ext cx="3694112" cy="369411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CF310E-F962-91F4-FB9B-9834AF13DEB6}"/>
              </a:ext>
            </a:extLst>
          </p:cNvPr>
          <p:cNvSpPr txBox="1"/>
          <p:nvPr/>
        </p:nvSpPr>
        <p:spPr>
          <a:xfrm>
            <a:off x="1115568" y="4118665"/>
            <a:ext cx="1016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A escolha </a:t>
            </a:r>
            <a:r>
              <a:rPr lang="pt-PT" dirty="0">
                <a:latin typeface="Arial" panose="020B0604020202020204" pitchFamily="34" charset="0"/>
              </a:rPr>
              <a:t>d</a:t>
            </a:r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a cor deste logótipo foi para transmitir ao utilizador uma sensação de tranquilidade, serenidade e harmonia, de modo a cativar o próprio a fazer mais compras.</a:t>
            </a:r>
          </a:p>
          <a:p>
            <a:endParaRPr lang="pt-PT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</a:rPr>
              <a:t> </a:t>
            </a:r>
            <a:endParaRPr lang="pt-PT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O ícone escolhido foi algo mais clássico, </a:t>
            </a:r>
            <a:r>
              <a:rPr lang="pt-PT" dirty="0">
                <a:latin typeface="Arial" panose="020B0604020202020204" pitchFamily="34" charset="0"/>
              </a:rPr>
              <a:t>para assim o </a:t>
            </a:r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utilizador pensar que está a fazer compras numa farmácia, o que leva </a:t>
            </a:r>
            <a:r>
              <a:rPr lang="pt-PT" dirty="0">
                <a:latin typeface="Arial" panose="020B0604020202020204" pitchFamily="34" charset="0"/>
              </a:rPr>
              <a:t>o mesmo a usufruir de uma</a:t>
            </a:r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</a:rPr>
              <a:t> impressão de bem-estar.</a:t>
            </a: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9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Wireframes</a:t>
            </a:r>
            <a:endParaRPr lang="en-GB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F3BDA7-916C-3FD7-1544-11615729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ser feita a demonstração do trabalho elaborado ao longo do semestre foi utilizada a ferramenta </a:t>
            </a:r>
            <a:r>
              <a:rPr lang="pt-PT" i="1" dirty="0" err="1"/>
              <a:t>wireframes</a:t>
            </a:r>
            <a:r>
              <a:rPr lang="pt-PT" dirty="0"/>
              <a:t>, por outras palavras, um protótipo usado em </a:t>
            </a:r>
            <a:r>
              <a:rPr lang="pt-PT" i="1" dirty="0"/>
              <a:t>design</a:t>
            </a:r>
            <a:r>
              <a:rPr lang="pt-PT" dirty="0"/>
              <a:t> de interface para a estruturação de um </a:t>
            </a:r>
            <a:r>
              <a:rPr lang="pt-PT" i="1" dirty="0"/>
              <a:t>website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sz="2400" dirty="0">
                <a:solidFill>
                  <a:schemeClr val="tx1"/>
                </a:solidFill>
              </a:rPr>
              <a:t>Para garantir uma simplicidade e uma robu</a:t>
            </a:r>
            <a:r>
              <a:rPr lang="pt-PT" dirty="0"/>
              <a:t>stez nos protótipos, decidi utilizar </a:t>
            </a:r>
            <a:r>
              <a:rPr lang="pt-PT" i="1" dirty="0" err="1"/>
              <a:t>MockFlow</a:t>
            </a:r>
            <a:r>
              <a:rPr lang="pt-PT" dirty="0"/>
              <a:t>, que acaba por dar todas as garantias na demonstração da informação.</a:t>
            </a:r>
            <a:endParaRPr lang="pt-P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9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5" y="4984348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Wireframes – </a:t>
            </a:r>
            <a:r>
              <a:rPr lang="en-US" dirty="0" err="1">
                <a:solidFill>
                  <a:schemeClr val="bg1"/>
                </a:solidFill>
              </a:rPr>
              <a:t>Versão</a:t>
            </a:r>
            <a:r>
              <a:rPr lang="en-US" dirty="0">
                <a:solidFill>
                  <a:schemeClr val="bg1"/>
                </a:solidFill>
              </a:rPr>
              <a:t> App </a:t>
            </a:r>
            <a:r>
              <a:rPr lang="en-US" dirty="0" err="1">
                <a:solidFill>
                  <a:schemeClr val="bg1"/>
                </a:solidFill>
              </a:rPr>
              <a:t>Parte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A2E739-D603-8D76-EF86-BE267B71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2" y="799499"/>
            <a:ext cx="11602107" cy="3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3" y="49938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Wireframes – </a:t>
            </a:r>
            <a:r>
              <a:rPr lang="en-US" sz="3700" dirty="0" err="1">
                <a:solidFill>
                  <a:schemeClr val="bg1"/>
                </a:solidFill>
              </a:rPr>
              <a:t>Versão</a:t>
            </a:r>
            <a:r>
              <a:rPr lang="en-US" sz="3700" dirty="0">
                <a:solidFill>
                  <a:schemeClr val="bg1"/>
                </a:solidFill>
              </a:rPr>
              <a:t> App </a:t>
            </a:r>
            <a:r>
              <a:rPr lang="en-US" sz="3700" dirty="0" err="1">
                <a:solidFill>
                  <a:schemeClr val="bg1"/>
                </a:solidFill>
              </a:rPr>
              <a:t>Parte</a:t>
            </a:r>
            <a:r>
              <a:rPr lang="en-US" sz="3700" dirty="0">
                <a:solidFill>
                  <a:schemeClr val="bg1"/>
                </a:solidFill>
              </a:rPr>
              <a:t>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E94ACA-1C06-D740-0B9D-2D5F1B4D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820691"/>
            <a:ext cx="12192000" cy="39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9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" name="Rectangle 9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 useBgFill="1">
        <p:nvSpPr>
          <p:cNvPr id="117" name="Rectangle 9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8" name="Rectangle 10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B8DB0BC-FDC3-EACE-C0B7-15B62948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875201"/>
            <a:ext cx="12191996" cy="45635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A154B1-6969-F2AA-19C5-A023E944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93" y="5560057"/>
            <a:ext cx="8269595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Wireframes- </a:t>
            </a:r>
            <a:r>
              <a:rPr lang="en-US" dirty="0" err="1">
                <a:solidFill>
                  <a:schemeClr val="bg1"/>
                </a:solidFill>
              </a:rPr>
              <a:t>Versão</a:t>
            </a:r>
            <a:r>
              <a:rPr lang="en-US" dirty="0">
                <a:solidFill>
                  <a:schemeClr val="bg1"/>
                </a:solidFill>
              </a:rPr>
              <a:t> Website </a:t>
            </a:r>
            <a:r>
              <a:rPr lang="en-US" dirty="0" err="1">
                <a:solidFill>
                  <a:schemeClr val="bg1"/>
                </a:solidFill>
              </a:rPr>
              <a:t>Parte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457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1749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Wingdings</vt:lpstr>
      <vt:lpstr>Wingdings 3</vt:lpstr>
      <vt:lpstr>AccentBoxVTI</vt:lpstr>
      <vt:lpstr>FarmaTopTier </vt:lpstr>
      <vt:lpstr>Objetivo do Projeto</vt:lpstr>
      <vt:lpstr>FarmaTopTier, o que é e qual o seu propósito?</vt:lpstr>
      <vt:lpstr>Sitemap FarmaTopTier</vt:lpstr>
      <vt:lpstr>Logotipo</vt:lpstr>
      <vt:lpstr>Wireframes</vt:lpstr>
      <vt:lpstr>Wireframes – Versão App Parte 1</vt:lpstr>
      <vt:lpstr>Wireframes – Versão App Parte 2</vt:lpstr>
      <vt:lpstr>Wireframes- Versão Website Parte 1</vt:lpstr>
      <vt:lpstr>Apresentação do PowerPoint</vt:lpstr>
      <vt:lpstr>Página Inicial</vt:lpstr>
      <vt:lpstr>Registar utilizador</vt:lpstr>
      <vt:lpstr>Login utilizador</vt:lpstr>
      <vt:lpstr>Menu / Menu aberto</vt:lpstr>
      <vt:lpstr>Filtros</vt:lpstr>
      <vt:lpstr>Página de Artigo</vt:lpstr>
      <vt:lpstr>Encomenda</vt:lpstr>
      <vt:lpstr>Método de Pagamento</vt:lpstr>
      <vt:lpstr>Confirmação Encomenda</vt:lpstr>
      <vt:lpstr>Menu Configurações</vt:lpstr>
      <vt:lpstr>Menu Configurações - Conta</vt:lpstr>
      <vt:lpstr>Menu Configurações - Segurança</vt:lpstr>
      <vt:lpstr>Menu Configurações - Notificações</vt:lpstr>
      <vt:lpstr>Menu Configurações – Utilização de Dados</vt:lpstr>
      <vt:lpstr>Menu Configurações - Exibição</vt:lpstr>
      <vt:lpstr>Possíveis melhorias futuramente: </vt:lpstr>
      <vt:lpstr>Conclusão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FarmaTopTier </dc:title>
  <dc:creator>Diogo Antunes Oliveira</dc:creator>
  <cp:lastModifiedBy>Diogo Antunes Oliveira</cp:lastModifiedBy>
  <cp:revision>14</cp:revision>
  <dcterms:created xsi:type="dcterms:W3CDTF">2023-01-07T16:07:10Z</dcterms:created>
  <dcterms:modified xsi:type="dcterms:W3CDTF">2023-01-16T18:53:17Z</dcterms:modified>
</cp:coreProperties>
</file>