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9" r:id="rId3"/>
    <p:sldId id="280" r:id="rId4"/>
    <p:sldId id="261" r:id="rId5"/>
    <p:sldId id="270" r:id="rId6"/>
    <p:sldId id="262" r:id="rId7"/>
    <p:sldId id="272" r:id="rId8"/>
    <p:sldId id="263" r:id="rId9"/>
    <p:sldId id="273" r:id="rId10"/>
    <p:sldId id="264" r:id="rId11"/>
    <p:sldId id="274" r:id="rId12"/>
    <p:sldId id="265" r:id="rId13"/>
    <p:sldId id="275" r:id="rId14"/>
    <p:sldId id="266" r:id="rId15"/>
    <p:sldId id="271" r:id="rId16"/>
    <p:sldId id="267" r:id="rId17"/>
    <p:sldId id="276" r:id="rId18"/>
    <p:sldId id="268" r:id="rId19"/>
    <p:sldId id="278" r:id="rId20"/>
    <p:sldId id="277" r:id="rId21"/>
    <p:sldId id="279" r:id="rId22"/>
    <p:sldId id="281" r:id="rId2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9C932C-BAEB-4EE6-9711-A7C9971BA2E9}" type="datetimeFigureOut">
              <a:rPr lang="pt-PT" smtClean="0"/>
              <a:t>09/01/2023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427E3-21A1-448B-8B2D-98761803EF9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8438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577DCB-0745-6E4F-D760-3C5B5D14D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845B41-0EDB-01B9-348C-23400EA92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AA5C0A2-4897-03CA-8317-81A2C3BCF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583A-1EB6-43FD-AB69-F9FAFB59B9F2}" type="datetimeFigureOut">
              <a:rPr lang="pt-PT" smtClean="0"/>
              <a:t>09/01/2023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C1EE236-49DE-45BA-4C86-99120B462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6C03DE7-6918-1ECB-386A-CE1C8805C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8CFD-807C-4999-9518-37C8CD4DCF1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0970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FFA11-2387-FF7F-27C4-BF0BC5A8A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FA7144A-8F65-8723-23E0-034C5EA92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AF27ED5-F24B-7317-26B1-755867C64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583A-1EB6-43FD-AB69-F9FAFB59B9F2}" type="datetimeFigureOut">
              <a:rPr lang="pt-PT" smtClean="0"/>
              <a:t>09/01/2023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610F5ED-473E-19CB-EC5A-2A1F42B93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A85EACB-17A3-AA47-FACB-E185EEEC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8CFD-807C-4999-9518-37C8CD4DCF1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59060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A6A5181-BF5D-2D33-32F9-305ADE797A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9CC3AF3-3AA6-9936-9E32-B5F8C9E3F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E0E8918-D015-12FD-CFFE-3DC83BE8D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583A-1EB6-43FD-AB69-F9FAFB59B9F2}" type="datetimeFigureOut">
              <a:rPr lang="pt-PT" smtClean="0"/>
              <a:t>09/01/2023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3E86AD6-A2FF-EB32-E9E3-DED590DAE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4327C4B-6614-CF47-0C0A-F1CDAAEEA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8CFD-807C-4999-9518-37C8CD4DCF1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83974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FFCE33-6F6C-D083-E931-A0F9C3729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CB82238-DC07-9C69-90B4-FB57185D3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B70E25C-7A71-C5DB-737F-B6DF0F36E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583A-1EB6-43FD-AB69-F9FAFB59B9F2}" type="datetimeFigureOut">
              <a:rPr lang="pt-PT" smtClean="0"/>
              <a:t>09/01/2023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E83DC5C-7159-9B3E-EF1B-B53331B36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AD7A468-F9E8-0CEB-C729-9163F736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8CFD-807C-4999-9518-37C8CD4DCF1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7803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B893C-FCC2-6B0B-A0D1-117A93B1C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B4FAB13-62B4-C9C4-FFBF-213CE4D55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85DBA39-5E19-36AB-6501-5AD2FA20F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583A-1EB6-43FD-AB69-F9FAFB59B9F2}" type="datetimeFigureOut">
              <a:rPr lang="pt-PT" smtClean="0"/>
              <a:t>09/01/2023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CBD2FAB-8311-ABC3-66BF-DA61F4798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D47B14F-39AA-1CB0-77CA-1B344A89C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8CFD-807C-4999-9518-37C8CD4DCF1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2329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CECC0B-4F7E-1C98-E21D-867AEA3B9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AB2FE5F-737B-E028-0B3D-1E2C6F74E3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457F57F-5804-2CF4-CD38-A2FE0C81A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CAAA464-64A6-9E64-F2D8-C34EB9271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583A-1EB6-43FD-AB69-F9FAFB59B9F2}" type="datetimeFigureOut">
              <a:rPr lang="pt-PT" smtClean="0"/>
              <a:t>09/01/2023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0A0AF96-9A4A-6A93-146B-A7DBBC4A2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9B14651-C773-DD77-3C41-E7E0E975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8CFD-807C-4999-9518-37C8CD4DCF1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91399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5FFA0E-9EE1-F567-86E2-C1D8B4698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EAB7B5C-8295-AA1E-B653-CFB2D1931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BF204F9-851A-0263-C67D-F0A0B9860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DBFC95A1-F03C-F28A-92EC-554A999670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2330B73-F06A-E25F-AF8E-DE69BD43F0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3C59557E-052D-C910-E72B-BA5436A76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583A-1EB6-43FD-AB69-F9FAFB59B9F2}" type="datetimeFigureOut">
              <a:rPr lang="pt-PT" smtClean="0"/>
              <a:t>09/01/2023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163BE292-E606-BABE-BBA7-6B10F34CD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DE045E1B-082F-C040-3254-0FF62D01E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8CFD-807C-4999-9518-37C8CD4DCF1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9554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671C0-2851-4FB8-9CE8-1ED55BFEB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62C5267C-B4A4-C5E1-CE89-1735AFF47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583A-1EB6-43FD-AB69-F9FAFB59B9F2}" type="datetimeFigureOut">
              <a:rPr lang="pt-PT" smtClean="0"/>
              <a:t>09/01/2023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014AFF97-F05A-27F4-13D3-3C2C77FC2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7CE0C46-8AE6-B879-610F-B81EFA9D7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8CFD-807C-4999-9518-37C8CD4DCF1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92709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8C75D035-2DB5-8B94-966D-CB35B7627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583A-1EB6-43FD-AB69-F9FAFB59B9F2}" type="datetimeFigureOut">
              <a:rPr lang="pt-PT" smtClean="0"/>
              <a:t>09/01/2023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D4ED32F-7793-4882-EB06-7D8B2E67C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70CEA3B-2451-1ACE-0C86-DF2F027F9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8CFD-807C-4999-9518-37C8CD4DCF1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515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ADF6C7-69A5-F04A-055D-832CD69A8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BE1EF76-C8FE-4B6A-E73D-1D163EB5C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97F20CE-501D-F344-C1B5-AD1D74AA8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FF5BD0E-1CAD-C289-3E43-F227F087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583A-1EB6-43FD-AB69-F9FAFB59B9F2}" type="datetimeFigureOut">
              <a:rPr lang="pt-PT" smtClean="0"/>
              <a:t>09/01/2023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614E446-F846-9C2A-BBAC-545101B7B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D6873DB-8823-319F-473D-B353CEC91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8CFD-807C-4999-9518-37C8CD4DCF1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0597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78563-BE58-9BE8-18DF-871D0CFF6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83FBB573-0639-B788-4D8F-C2FB503B10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D347027-FF5E-4779-1851-4CA6D84E4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F0847B8-638F-D7DE-FB6F-80E9B1D0A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583A-1EB6-43FD-AB69-F9FAFB59B9F2}" type="datetimeFigureOut">
              <a:rPr lang="pt-PT" smtClean="0"/>
              <a:t>09/01/2023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76480F0-0DBF-8E7B-9A26-272BF296F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3F51B97-FCB5-993C-129D-DA7915E1C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8CFD-807C-4999-9518-37C8CD4DCF1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71609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C87C0474-950D-B34D-06B8-D48E523C1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3724B26-7EE6-BD1B-5DC2-70C2A8C30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13A3B16-B6CE-A737-0D6C-37FF34EDEB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3583A-1EB6-43FD-AB69-F9FAFB59B9F2}" type="datetimeFigureOut">
              <a:rPr lang="pt-PT" smtClean="0"/>
              <a:t>09/01/2023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283407C-F78E-8423-547E-798EB7C7B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6C30705-C104-7D0C-E9FC-4BAF86B47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D8CFD-807C-4999-9518-37C8CD4DCF1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0514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21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www.mockflow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nsplash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www.mockflow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nsplash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00;p1">
            <a:extLst>
              <a:ext uri="{FF2B5EF4-FFF2-40B4-BE49-F238E27FC236}">
                <a16:creationId xmlns:a16="http://schemas.microsoft.com/office/drawing/2014/main" id="{AB2BBB20-89C9-F245-5C39-0CCE7A35B1A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63657" y="1249109"/>
            <a:ext cx="11064686" cy="1147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Verdana"/>
              <a:buNone/>
            </a:pPr>
            <a:r>
              <a:rPr lang="pt-PT" sz="4400" b="1" i="0" u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Análise comparativa Web – App</a:t>
            </a:r>
            <a:br>
              <a:rPr lang="pt-PT" sz="4400" b="1" i="0" u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PT" sz="2000" b="1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Arquitetura de Informação para a Web e Dispositivos Móveis</a:t>
            </a:r>
            <a:br>
              <a:rPr lang="pt-PT" sz="1800" b="0"/>
            </a:br>
            <a:br>
              <a:rPr lang="pt-PT" sz="1600" b="0"/>
            </a:br>
            <a:br>
              <a:rPr lang="pt-PT" sz="1600"/>
            </a:br>
            <a:endParaRPr sz="1600"/>
          </a:p>
        </p:txBody>
      </p:sp>
      <p:pic>
        <p:nvPicPr>
          <p:cNvPr id="16" name="Google Shape;101;p1">
            <a:extLst>
              <a:ext uri="{FF2B5EF4-FFF2-40B4-BE49-F238E27FC236}">
                <a16:creationId xmlns:a16="http://schemas.microsoft.com/office/drawing/2014/main" id="{EC4924B5-26E2-F473-BC11-DEAC660CE34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386" y="2158784"/>
            <a:ext cx="1800777" cy="345666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02;p1">
            <a:extLst>
              <a:ext uri="{FF2B5EF4-FFF2-40B4-BE49-F238E27FC236}">
                <a16:creationId xmlns:a16="http://schemas.microsoft.com/office/drawing/2014/main" id="{560321BD-1EEF-62C7-F576-683D49D38B8A}"/>
              </a:ext>
            </a:extLst>
          </p:cNvPr>
          <p:cNvSpPr txBox="1"/>
          <p:nvPr/>
        </p:nvSpPr>
        <p:spPr>
          <a:xfrm>
            <a:off x="670561" y="6106659"/>
            <a:ext cx="60979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lang="pt-PT" sz="18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IPMAIA, </a:t>
            </a:r>
            <a:r>
              <a:rPr lang="pt-PT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09</a:t>
            </a:r>
            <a:r>
              <a:rPr lang="pt-PT" sz="18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/01/2022</a:t>
            </a:r>
            <a:endParaRPr dirty="0"/>
          </a:p>
        </p:txBody>
      </p:sp>
      <p:sp>
        <p:nvSpPr>
          <p:cNvPr id="18" name="Google Shape;103;p1">
            <a:extLst>
              <a:ext uri="{FF2B5EF4-FFF2-40B4-BE49-F238E27FC236}">
                <a16:creationId xmlns:a16="http://schemas.microsoft.com/office/drawing/2014/main" id="{121EC410-26FA-611B-549B-A5316AF61E54}"/>
              </a:ext>
            </a:extLst>
          </p:cNvPr>
          <p:cNvSpPr txBox="1"/>
          <p:nvPr/>
        </p:nvSpPr>
        <p:spPr>
          <a:xfrm>
            <a:off x="6591299" y="6106659"/>
            <a:ext cx="53749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lang="pt-PT" sz="1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A036819 – Nuno Barreto Pereira Silva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04;p1">
            <a:extLst>
              <a:ext uri="{FF2B5EF4-FFF2-40B4-BE49-F238E27FC236}">
                <a16:creationId xmlns:a16="http://schemas.microsoft.com/office/drawing/2014/main" id="{EEFF01EB-54DA-76A0-CB63-2585E2E145D0}"/>
              </a:ext>
            </a:extLst>
          </p:cNvPr>
          <p:cNvSpPr txBox="1"/>
          <p:nvPr/>
        </p:nvSpPr>
        <p:spPr>
          <a:xfrm>
            <a:off x="3161431" y="1828743"/>
            <a:ext cx="8466912" cy="4124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2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	</a:t>
            </a:r>
            <a:br>
              <a:rPr lang="pt-PT" sz="22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</a:br>
            <a:r>
              <a:rPr lang="pt-PT" sz="22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	</a:t>
            </a:r>
            <a:r>
              <a:rPr lang="pt-PT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Com o objetivo de resolver o trabalho prático n.º2 o seguinte relatório apresenta o trabalho desenvolvido na cadeira de Arquitetura de Informação para a Web e Dispositivos Móveis. Eu decidi fazer uma aplicação de saúde e bem-estar para um ginásio </a:t>
            </a:r>
            <a:r>
              <a:rPr lang="pt-PT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fictício</a:t>
            </a:r>
            <a:r>
              <a:rPr lang="pt-PT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O objetivo desta aplicação passa por ajudar as pessoas a alcançar o seu objetivo pessoal, acompanhá-las nos exercícios no ginásio, marcar aulas de grupo, ver a sua evolução física, apoio de nutrição que ajudará os utilizadores a terem 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maior controlo das refeições.</a:t>
            </a:r>
            <a:r>
              <a:rPr lang="pt-PT" sz="1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	</a:t>
            </a:r>
            <a:r>
              <a:rPr lang="pt-PT" sz="1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24E9A211-A7BF-AE09-32F6-7164B3C98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5062" y="0"/>
            <a:ext cx="1526938" cy="70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654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A67355-635A-F6D1-2FBE-57026A862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pt-PT" b="1" dirty="0"/>
              <a:t>RESERVAS ONLINE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5A96797-BC1E-32DB-2942-557A67E3A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PT" sz="2000" dirty="0"/>
              <a:t>	Aqui será possível reservar as aulas de grupo sem ter a necessidade de fazer a reserva no ginásio. A app ainda enviará um lembrete por SMS no dia anterior.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>
            <a:extLst>
              <a:ext uri="{FF2B5EF4-FFF2-40B4-BE49-F238E27FC236}">
                <a16:creationId xmlns:a16="http://schemas.microsoft.com/office/drawing/2014/main" id="{663BC58A-ABD3-FDF3-A9E7-72FD5DAF66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40"/>
          <a:stretch/>
        </p:blipFill>
        <p:spPr bwMode="auto">
          <a:xfrm>
            <a:off x="640079" y="261956"/>
            <a:ext cx="3633787" cy="633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A5538AC-8F4C-40D3-80A4-EBC04B514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5062" y="0"/>
            <a:ext cx="1526938" cy="70600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E0B7A67-1012-4C22-D3CD-57C64E1ED911}"/>
              </a:ext>
            </a:extLst>
          </p:cNvPr>
          <p:cNvSpPr/>
          <p:nvPr/>
        </p:nvSpPr>
        <p:spPr>
          <a:xfrm>
            <a:off x="2990060" y="990280"/>
            <a:ext cx="599618" cy="36010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2E186E2D-6C44-8D09-2F12-BC3F083FD74B}"/>
              </a:ext>
            </a:extLst>
          </p:cNvPr>
          <p:cNvSpPr/>
          <p:nvPr/>
        </p:nvSpPr>
        <p:spPr>
          <a:xfrm rot="13770235">
            <a:off x="3557487" y="672365"/>
            <a:ext cx="353108" cy="4851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949B1FF-31D9-B1DE-0AED-641C7CAD7643}"/>
              </a:ext>
            </a:extLst>
          </p:cNvPr>
          <p:cNvSpPr txBox="1"/>
          <p:nvPr/>
        </p:nvSpPr>
        <p:spPr>
          <a:xfrm>
            <a:off x="3453434" y="575307"/>
            <a:ext cx="3254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b="1" dirty="0">
                <a:solidFill>
                  <a:srgbClr val="002060"/>
                </a:solidFill>
              </a:rPr>
              <a:t>Opção de filtro e atualizar resultados.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504DFC4-D801-CA1E-0753-F810AF9E467A}"/>
              </a:ext>
            </a:extLst>
          </p:cNvPr>
          <p:cNvSpPr/>
          <p:nvPr/>
        </p:nvSpPr>
        <p:spPr>
          <a:xfrm>
            <a:off x="2835289" y="1770745"/>
            <a:ext cx="599618" cy="36010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Seta: Para Baixo 11">
            <a:extLst>
              <a:ext uri="{FF2B5EF4-FFF2-40B4-BE49-F238E27FC236}">
                <a16:creationId xmlns:a16="http://schemas.microsoft.com/office/drawing/2014/main" id="{74A6836D-4B34-55AD-05E6-DBFCFCA85330}"/>
              </a:ext>
            </a:extLst>
          </p:cNvPr>
          <p:cNvSpPr/>
          <p:nvPr/>
        </p:nvSpPr>
        <p:spPr>
          <a:xfrm rot="18374685">
            <a:off x="3413351" y="1941069"/>
            <a:ext cx="353108" cy="4851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C49EE43-6D4D-C4E9-5D5A-ED3B8EC7A111}"/>
              </a:ext>
            </a:extLst>
          </p:cNvPr>
          <p:cNvSpPr txBox="1"/>
          <p:nvPr/>
        </p:nvSpPr>
        <p:spPr>
          <a:xfrm>
            <a:off x="3539155" y="2194757"/>
            <a:ext cx="1979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b="1" dirty="0">
                <a:solidFill>
                  <a:srgbClr val="002060"/>
                </a:solidFill>
              </a:rPr>
              <a:t>Lotação atual/máxima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DDFB927-B9C3-E57D-80DF-122FFAB7314A}"/>
              </a:ext>
            </a:extLst>
          </p:cNvPr>
          <p:cNvSpPr/>
          <p:nvPr/>
        </p:nvSpPr>
        <p:spPr>
          <a:xfrm>
            <a:off x="3030431" y="2554348"/>
            <a:ext cx="599618" cy="36010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Seta: Para Baixo 17">
            <a:extLst>
              <a:ext uri="{FF2B5EF4-FFF2-40B4-BE49-F238E27FC236}">
                <a16:creationId xmlns:a16="http://schemas.microsoft.com/office/drawing/2014/main" id="{40E78ADC-8AAD-40BD-A01C-75B08C03661F}"/>
              </a:ext>
            </a:extLst>
          </p:cNvPr>
          <p:cNvSpPr/>
          <p:nvPr/>
        </p:nvSpPr>
        <p:spPr>
          <a:xfrm rot="18374685">
            <a:off x="3596024" y="2699850"/>
            <a:ext cx="353108" cy="4851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222D179-75CC-A8F0-4672-A19BDC96EA6D}"/>
              </a:ext>
            </a:extLst>
          </p:cNvPr>
          <p:cNvSpPr txBox="1"/>
          <p:nvPr/>
        </p:nvSpPr>
        <p:spPr>
          <a:xfrm>
            <a:off x="3629655" y="3065598"/>
            <a:ext cx="1451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b="1" dirty="0">
                <a:solidFill>
                  <a:srgbClr val="002060"/>
                </a:solidFill>
              </a:rPr>
              <a:t>Aviso de notificação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164FBD-082B-5231-5097-6F515E26FD11}"/>
              </a:ext>
            </a:extLst>
          </p:cNvPr>
          <p:cNvSpPr/>
          <p:nvPr/>
        </p:nvSpPr>
        <p:spPr>
          <a:xfrm>
            <a:off x="1043639" y="961831"/>
            <a:ext cx="1139353" cy="50578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Seta: Para Baixo 20">
            <a:extLst>
              <a:ext uri="{FF2B5EF4-FFF2-40B4-BE49-F238E27FC236}">
                <a16:creationId xmlns:a16="http://schemas.microsoft.com/office/drawing/2014/main" id="{B0A04D7A-2053-B919-7497-B5CEC1E7DD2A}"/>
              </a:ext>
            </a:extLst>
          </p:cNvPr>
          <p:cNvSpPr/>
          <p:nvPr/>
        </p:nvSpPr>
        <p:spPr>
          <a:xfrm rot="9604617">
            <a:off x="1079054" y="209290"/>
            <a:ext cx="353108" cy="759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D2E37796-CD19-D5A3-AE47-4C04B52445C4}"/>
              </a:ext>
            </a:extLst>
          </p:cNvPr>
          <p:cNvSpPr txBox="1"/>
          <p:nvPr/>
        </p:nvSpPr>
        <p:spPr>
          <a:xfrm>
            <a:off x="1043639" y="-38128"/>
            <a:ext cx="3055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>
                <a:solidFill>
                  <a:srgbClr val="002060"/>
                </a:solidFill>
              </a:rPr>
              <a:t>Calendário</a:t>
            </a:r>
          </a:p>
        </p:txBody>
      </p:sp>
    </p:spTree>
    <p:extLst>
      <p:ext uri="{BB962C8B-B14F-4D97-AF65-F5344CB8AC3E}">
        <p14:creationId xmlns:p14="http://schemas.microsoft.com/office/powerpoint/2010/main" val="3965988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084818-B1A7-C86D-3069-CF780419B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pt-PT" sz="3600" b="1" dirty="0"/>
              <a:t>RESERVAS ONLINE</a:t>
            </a:r>
            <a:endParaRPr lang="pt-PT" sz="3600" dirty="0"/>
          </a:p>
        </p:txBody>
      </p:sp>
      <p:grpSp>
        <p:nvGrpSpPr>
          <p:cNvPr id="3081" name="Group 308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082" name="Isosceles Triangle 308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3" name="Rectangle 308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9E04D135-FC42-A62D-99AD-6F75B1BFE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35348" y="1457470"/>
            <a:ext cx="7275183" cy="527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85" name="Group 308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086" name="Rectangle 308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7" name="Isosceles Triangle 308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A512450E-6219-7159-2882-752E1BDB1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5062" y="0"/>
            <a:ext cx="1526938" cy="70600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28F650C-7AF2-C98E-9732-BDA896DEF72F}"/>
              </a:ext>
            </a:extLst>
          </p:cNvPr>
          <p:cNvSpPr/>
          <p:nvPr/>
        </p:nvSpPr>
        <p:spPr>
          <a:xfrm>
            <a:off x="4029435" y="2118827"/>
            <a:ext cx="1139353" cy="50578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Seta: Para Baixo 5">
            <a:extLst>
              <a:ext uri="{FF2B5EF4-FFF2-40B4-BE49-F238E27FC236}">
                <a16:creationId xmlns:a16="http://schemas.microsoft.com/office/drawing/2014/main" id="{2EC6D1AE-6E01-6B02-9601-6571795B564D}"/>
              </a:ext>
            </a:extLst>
          </p:cNvPr>
          <p:cNvSpPr/>
          <p:nvPr/>
        </p:nvSpPr>
        <p:spPr>
          <a:xfrm rot="9604617">
            <a:off x="4064850" y="1366286"/>
            <a:ext cx="353108" cy="759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6BD886B-FD07-776C-0FA0-E8843F98E512}"/>
              </a:ext>
            </a:extLst>
          </p:cNvPr>
          <p:cNvSpPr txBox="1"/>
          <p:nvPr/>
        </p:nvSpPr>
        <p:spPr>
          <a:xfrm>
            <a:off x="3655552" y="1142062"/>
            <a:ext cx="3055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>
                <a:solidFill>
                  <a:srgbClr val="002060"/>
                </a:solidFill>
              </a:rPr>
              <a:t>Calendário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005AD19-1D77-7135-F721-05612A1D85EF}"/>
              </a:ext>
            </a:extLst>
          </p:cNvPr>
          <p:cNvSpPr/>
          <p:nvPr/>
        </p:nvSpPr>
        <p:spPr>
          <a:xfrm>
            <a:off x="6736702" y="2192563"/>
            <a:ext cx="894634" cy="50578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Seta: Para Baixo 14">
            <a:extLst>
              <a:ext uri="{FF2B5EF4-FFF2-40B4-BE49-F238E27FC236}">
                <a16:creationId xmlns:a16="http://schemas.microsoft.com/office/drawing/2014/main" id="{9B6A2969-EAB2-8DC6-1190-7751A3C748CE}"/>
              </a:ext>
            </a:extLst>
          </p:cNvPr>
          <p:cNvSpPr/>
          <p:nvPr/>
        </p:nvSpPr>
        <p:spPr>
          <a:xfrm rot="15235108">
            <a:off x="7780126" y="1882527"/>
            <a:ext cx="353108" cy="759084"/>
          </a:xfrm>
          <a:prstGeom prst="downArrow">
            <a:avLst>
              <a:gd name="adj1" fmla="val 50000"/>
              <a:gd name="adj2" fmla="val 906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80A6F36-8390-7E0E-7053-033210C218A9}"/>
              </a:ext>
            </a:extLst>
          </p:cNvPr>
          <p:cNvSpPr txBox="1"/>
          <p:nvPr/>
        </p:nvSpPr>
        <p:spPr>
          <a:xfrm>
            <a:off x="8229320" y="2035727"/>
            <a:ext cx="3055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>
                <a:solidFill>
                  <a:srgbClr val="002060"/>
                </a:solidFill>
              </a:rPr>
              <a:t>Filtro e atualizar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199B50C-48FE-E229-C1A3-D1CFB02DD321}"/>
              </a:ext>
            </a:extLst>
          </p:cNvPr>
          <p:cNvSpPr/>
          <p:nvPr/>
        </p:nvSpPr>
        <p:spPr>
          <a:xfrm>
            <a:off x="6042399" y="2903617"/>
            <a:ext cx="1091377" cy="36740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Seta: Para Baixo 17">
            <a:extLst>
              <a:ext uri="{FF2B5EF4-FFF2-40B4-BE49-F238E27FC236}">
                <a16:creationId xmlns:a16="http://schemas.microsoft.com/office/drawing/2014/main" id="{27D5B08A-4275-FEED-98C4-DA1FE1099AC7}"/>
              </a:ext>
            </a:extLst>
          </p:cNvPr>
          <p:cNvSpPr/>
          <p:nvPr/>
        </p:nvSpPr>
        <p:spPr>
          <a:xfrm>
            <a:off x="6485450" y="3164684"/>
            <a:ext cx="205277" cy="3106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5342973-5934-1819-544C-020DD78437A1}"/>
              </a:ext>
            </a:extLst>
          </p:cNvPr>
          <p:cNvSpPr txBox="1"/>
          <p:nvPr/>
        </p:nvSpPr>
        <p:spPr>
          <a:xfrm>
            <a:off x="5532059" y="3347842"/>
            <a:ext cx="1979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b="1" dirty="0">
                <a:solidFill>
                  <a:srgbClr val="002060"/>
                </a:solidFill>
              </a:rPr>
              <a:t>Lotação atual/máxima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FEC86EA-F472-F32D-05FD-F5EC6450EFC9}"/>
              </a:ext>
            </a:extLst>
          </p:cNvPr>
          <p:cNvSpPr/>
          <p:nvPr/>
        </p:nvSpPr>
        <p:spPr>
          <a:xfrm>
            <a:off x="6991333" y="4159658"/>
            <a:ext cx="443049" cy="31820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Seta: Para Baixo 21">
            <a:extLst>
              <a:ext uri="{FF2B5EF4-FFF2-40B4-BE49-F238E27FC236}">
                <a16:creationId xmlns:a16="http://schemas.microsoft.com/office/drawing/2014/main" id="{D9355E64-D5D6-902F-826C-540EE582B61E}"/>
              </a:ext>
            </a:extLst>
          </p:cNvPr>
          <p:cNvSpPr/>
          <p:nvPr/>
        </p:nvSpPr>
        <p:spPr>
          <a:xfrm rot="10496404">
            <a:off x="7031137" y="3849045"/>
            <a:ext cx="205277" cy="3106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F04EE41-CA1D-FFA4-A71B-B5755D085C1E}"/>
              </a:ext>
            </a:extLst>
          </p:cNvPr>
          <p:cNvSpPr txBox="1"/>
          <p:nvPr/>
        </p:nvSpPr>
        <p:spPr>
          <a:xfrm>
            <a:off x="5832800" y="3624841"/>
            <a:ext cx="1979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b="1" dirty="0">
                <a:solidFill>
                  <a:srgbClr val="002060"/>
                </a:solidFill>
              </a:rPr>
              <a:t>Aviso de notificação</a:t>
            </a:r>
          </a:p>
        </p:txBody>
      </p:sp>
    </p:spTree>
    <p:extLst>
      <p:ext uri="{BB962C8B-B14F-4D97-AF65-F5344CB8AC3E}">
        <p14:creationId xmlns:p14="http://schemas.microsoft.com/office/powerpoint/2010/main" val="780637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2880F4-47B2-EF18-BBDE-10E4D80EF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pt-PT" b="1" dirty="0"/>
              <a:t>METAS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97B93DB-CA16-3681-1060-ABAD2F3A0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PT" sz="2000" dirty="0"/>
              <a:t>	A página das metas pessoais passa por estimular os objetivos de cada utilizador visando e ajudando assim atingir os objetivos definidos no ginásio, nos consumos de calorias por dia ou até nas horas de sono.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123581-C4AF-A0DF-8E6B-94232EF08D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92"/>
          <a:stretch/>
        </p:blipFill>
        <p:spPr bwMode="auto">
          <a:xfrm>
            <a:off x="801706" y="247987"/>
            <a:ext cx="3729037" cy="626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8722B79-1966-3EF7-18D3-FDFE1C66E2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207" y="5311101"/>
            <a:ext cx="2223243" cy="79109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8A698D9-A471-01F4-C773-A29850678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5062" y="0"/>
            <a:ext cx="1526938" cy="70600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A2FEA65B-EB76-A5C2-7467-24E04C3D31AA}"/>
              </a:ext>
            </a:extLst>
          </p:cNvPr>
          <p:cNvSpPr/>
          <p:nvPr/>
        </p:nvSpPr>
        <p:spPr>
          <a:xfrm>
            <a:off x="1443243" y="5475103"/>
            <a:ext cx="2157207" cy="36464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E6877E7-7165-3CF6-4BFD-E7DB729C3F74}"/>
              </a:ext>
            </a:extLst>
          </p:cNvPr>
          <p:cNvSpPr txBox="1"/>
          <p:nvPr/>
        </p:nvSpPr>
        <p:spPr>
          <a:xfrm>
            <a:off x="3952305" y="5543310"/>
            <a:ext cx="1979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b="1" dirty="0">
                <a:solidFill>
                  <a:srgbClr val="002060"/>
                </a:solidFill>
              </a:rPr>
              <a:t>Botões para adicionar ou alterar metas </a:t>
            </a:r>
          </a:p>
        </p:txBody>
      </p:sp>
      <p:sp>
        <p:nvSpPr>
          <p:cNvPr id="8" name="Seta: Curvada Para Cima 7">
            <a:extLst>
              <a:ext uri="{FF2B5EF4-FFF2-40B4-BE49-F238E27FC236}">
                <a16:creationId xmlns:a16="http://schemas.microsoft.com/office/drawing/2014/main" id="{6108B3E7-9CDC-16D8-C6F2-F22CA135EB09}"/>
              </a:ext>
            </a:extLst>
          </p:cNvPr>
          <p:cNvSpPr/>
          <p:nvPr/>
        </p:nvSpPr>
        <p:spPr>
          <a:xfrm>
            <a:off x="3168372" y="6002088"/>
            <a:ext cx="1621132" cy="461665"/>
          </a:xfrm>
          <a:prstGeom prst="curvedUpArrow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895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A95E45-08AD-A437-091B-3DC9232B5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pt-PT" sz="3600" b="1" dirty="0"/>
              <a:t>METAS</a:t>
            </a:r>
            <a:endParaRPr lang="pt-PT" sz="3600" dirty="0"/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034" name="Isosceles Triangle 103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6BE04B-F740-ABC4-088A-BDDD3CF39A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2349082" y="1449232"/>
            <a:ext cx="7130821" cy="5169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038" name="Rectangle 103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Isosceles Triangle 103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F6B7419D-E4B4-9000-673A-F407839E0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5062" y="0"/>
            <a:ext cx="1526938" cy="70600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BBCA617-DDBE-0FFE-7238-1D0A19F873C8}"/>
              </a:ext>
            </a:extLst>
          </p:cNvPr>
          <p:cNvSpPr txBox="1"/>
          <p:nvPr/>
        </p:nvSpPr>
        <p:spPr>
          <a:xfrm>
            <a:off x="5469899" y="2308993"/>
            <a:ext cx="2059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b="1" dirty="0">
                <a:solidFill>
                  <a:srgbClr val="002060"/>
                </a:solidFill>
              </a:rPr>
              <a:t>Botões para adicionar ou alterar metas </a:t>
            </a:r>
          </a:p>
        </p:txBody>
      </p:sp>
      <p:sp>
        <p:nvSpPr>
          <p:cNvPr id="8" name="Seta: Curvada Para Cima 7">
            <a:extLst>
              <a:ext uri="{FF2B5EF4-FFF2-40B4-BE49-F238E27FC236}">
                <a16:creationId xmlns:a16="http://schemas.microsoft.com/office/drawing/2014/main" id="{4D7C5DC8-3885-3334-2FD3-05E84F50518E}"/>
              </a:ext>
            </a:extLst>
          </p:cNvPr>
          <p:cNvSpPr/>
          <p:nvPr/>
        </p:nvSpPr>
        <p:spPr>
          <a:xfrm>
            <a:off x="5015833" y="2717713"/>
            <a:ext cx="1621132" cy="461665"/>
          </a:xfrm>
          <a:prstGeom prst="curvedUpArrow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432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20CE4-E9F4-B49F-E861-D2F16656C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pt-PT" b="1" dirty="0"/>
              <a:t>PLANO DE TREINO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6F969A2-2339-9A9E-DF26-C21E865C0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2369" y="2443313"/>
            <a:ext cx="6586489" cy="378541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PT" sz="2000" dirty="0"/>
              <a:t>	Um plano de treino no ginásio, permite a um utilizador a rentabilização do tempo e a melhoria dos resultados. Nesta página, o plano de treino permite ao utilizador avaliar a sua evolução ao longo dos anos.</a:t>
            </a:r>
          </a:p>
          <a:p>
            <a:pPr marL="0" indent="0" algn="just">
              <a:buNone/>
            </a:pPr>
            <a:r>
              <a:rPr lang="pt-PT" sz="2000" dirty="0"/>
              <a:t>	Esta página deverá servir de apoio na execução dos exercícios no ginásio.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D0435080-3863-FDAB-6AB9-90FDC4C672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81"/>
          <a:stretch/>
        </p:blipFill>
        <p:spPr bwMode="auto">
          <a:xfrm>
            <a:off x="801706" y="163940"/>
            <a:ext cx="3708400" cy="620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B8795A0B-1571-5A04-F4B7-B518C6FAA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5062" y="0"/>
            <a:ext cx="1526938" cy="70600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A2674F6-5BAF-D214-1E54-629A0FC14403}"/>
              </a:ext>
            </a:extLst>
          </p:cNvPr>
          <p:cNvSpPr/>
          <p:nvPr/>
        </p:nvSpPr>
        <p:spPr>
          <a:xfrm>
            <a:off x="1544661" y="5204514"/>
            <a:ext cx="2121051" cy="61778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Seta: Para Baixo 5">
            <a:extLst>
              <a:ext uri="{FF2B5EF4-FFF2-40B4-BE49-F238E27FC236}">
                <a16:creationId xmlns:a16="http://schemas.microsoft.com/office/drawing/2014/main" id="{C87D9ECC-06AB-C025-7C42-344710CDFDF7}"/>
              </a:ext>
            </a:extLst>
          </p:cNvPr>
          <p:cNvSpPr/>
          <p:nvPr/>
        </p:nvSpPr>
        <p:spPr>
          <a:xfrm>
            <a:off x="2479352" y="5822301"/>
            <a:ext cx="353108" cy="759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2ACD317-06AD-417C-503C-7481636DF42F}"/>
              </a:ext>
            </a:extLst>
          </p:cNvPr>
          <p:cNvSpPr txBox="1"/>
          <p:nvPr/>
        </p:nvSpPr>
        <p:spPr>
          <a:xfrm>
            <a:off x="1805426" y="6555560"/>
            <a:ext cx="3055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>
                <a:solidFill>
                  <a:srgbClr val="002060"/>
                </a:solidFill>
              </a:rPr>
              <a:t>Botão para iniciar treino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DDB839F-03A3-DEE8-878D-22DD7FB69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934" y="5024344"/>
            <a:ext cx="503853" cy="5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874C555-2674-A730-3635-A74E01C2A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934" y="5688407"/>
            <a:ext cx="503853" cy="5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528A6CFF-4595-569C-8F2D-9C83E5BF4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490" y="5051178"/>
            <a:ext cx="488494" cy="488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un icon">
            <a:extLst>
              <a:ext uri="{FF2B5EF4-FFF2-40B4-BE49-F238E27FC236}">
                <a16:creationId xmlns:a16="http://schemas.microsoft.com/office/drawing/2014/main" id="{E8BD7E28-73AA-6AB1-CE7E-2C5C468580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2" r="12086" b="9175"/>
          <a:stretch/>
        </p:blipFill>
        <p:spPr bwMode="auto">
          <a:xfrm>
            <a:off x="7143624" y="5629362"/>
            <a:ext cx="503853" cy="62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0DD73074-A859-8BD4-6F0A-F997AA55F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0671" y="4923418"/>
            <a:ext cx="530548" cy="53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813CF7C9-DC18-B820-F7F6-859345C1B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219" y="5660567"/>
            <a:ext cx="538403" cy="538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6B70C5F-AA23-2BFA-99BC-58463695BE9B}"/>
              </a:ext>
            </a:extLst>
          </p:cNvPr>
          <p:cNvSpPr txBox="1"/>
          <p:nvPr/>
        </p:nvSpPr>
        <p:spPr>
          <a:xfrm>
            <a:off x="5580317" y="5239968"/>
            <a:ext cx="1822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>
                <a:solidFill>
                  <a:srgbClr val="002060"/>
                </a:solidFill>
              </a:rPr>
              <a:t>Pausa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FCE548E-67EA-47F7-77D6-819101D36201}"/>
              </a:ext>
            </a:extLst>
          </p:cNvPr>
          <p:cNvSpPr txBox="1"/>
          <p:nvPr/>
        </p:nvSpPr>
        <p:spPr>
          <a:xfrm>
            <a:off x="5599661" y="5881385"/>
            <a:ext cx="1822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>
                <a:solidFill>
                  <a:srgbClr val="002060"/>
                </a:solidFill>
              </a:rPr>
              <a:t>Nº de repetições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2593760-34DD-0104-098F-1C5AC48FDDE7}"/>
              </a:ext>
            </a:extLst>
          </p:cNvPr>
          <p:cNvSpPr txBox="1"/>
          <p:nvPr/>
        </p:nvSpPr>
        <p:spPr>
          <a:xfrm>
            <a:off x="7650871" y="5224464"/>
            <a:ext cx="1822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>
                <a:solidFill>
                  <a:srgbClr val="002060"/>
                </a:solidFill>
              </a:rPr>
              <a:t>Nº de séries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41B4B1C-49C4-6C29-1B08-CFB7DE492F8D}"/>
              </a:ext>
            </a:extLst>
          </p:cNvPr>
          <p:cNvSpPr txBox="1"/>
          <p:nvPr/>
        </p:nvSpPr>
        <p:spPr>
          <a:xfrm>
            <a:off x="10211844" y="5881386"/>
            <a:ext cx="1822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>
                <a:solidFill>
                  <a:srgbClr val="002060"/>
                </a:solidFill>
              </a:rPr>
              <a:t>Peso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4297A6E-345A-6C80-8D79-10C649C8A4A2}"/>
              </a:ext>
            </a:extLst>
          </p:cNvPr>
          <p:cNvSpPr txBox="1"/>
          <p:nvPr/>
        </p:nvSpPr>
        <p:spPr>
          <a:xfrm>
            <a:off x="7631924" y="5882496"/>
            <a:ext cx="1822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>
                <a:solidFill>
                  <a:srgbClr val="002060"/>
                </a:solidFill>
              </a:rPr>
              <a:t>Tempo na passadeira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2C571E0-38E4-AE5C-4F77-4CFD9124E769}"/>
              </a:ext>
            </a:extLst>
          </p:cNvPr>
          <p:cNvSpPr txBox="1"/>
          <p:nvPr/>
        </p:nvSpPr>
        <p:spPr>
          <a:xfrm>
            <a:off x="10162767" y="5188692"/>
            <a:ext cx="1822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>
                <a:solidFill>
                  <a:srgbClr val="002060"/>
                </a:solidFill>
              </a:rPr>
              <a:t>Anglo passadeira</a:t>
            </a:r>
          </a:p>
        </p:txBody>
      </p:sp>
    </p:spTree>
    <p:extLst>
      <p:ext uri="{BB962C8B-B14F-4D97-AF65-F5344CB8AC3E}">
        <p14:creationId xmlns:p14="http://schemas.microsoft.com/office/powerpoint/2010/main" val="3415978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F902B3-B597-5F95-FE33-87ADDCDF6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pt-PT" sz="3600" b="1" dirty="0"/>
              <a:t>PLANO DE TREINO</a:t>
            </a:r>
            <a:endParaRPr lang="pt-PT" sz="3600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35C3B4B-4579-FF9A-DA35-D708CADFC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PT" sz="2000" dirty="0"/>
              <a:t>	Na versão Web o plano de treino servirá apenas de consulta dos exercícios e não de apoio  na execução dos mesmos, daí não ter um botão de “Iniciar Treino”.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2" descr="Uma imagem com texto, captura de ecrã, monitor, apresentação&#10;&#10;Descrição gerada automaticamente">
            <a:extLst>
              <a:ext uri="{FF2B5EF4-FFF2-40B4-BE49-F238E27FC236}">
                <a16:creationId xmlns:a16="http://schemas.microsoft.com/office/drawing/2014/main" id="{869A39D1-E115-7A43-F0FF-10F4CBA8CE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4"/>
          <a:stretch/>
        </p:blipFill>
        <p:spPr bwMode="auto">
          <a:xfrm>
            <a:off x="5295320" y="1866331"/>
            <a:ext cx="6253212" cy="419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Imagem 6">
            <a:extLst>
              <a:ext uri="{FF2B5EF4-FFF2-40B4-BE49-F238E27FC236}">
                <a16:creationId xmlns:a16="http://schemas.microsoft.com/office/drawing/2014/main" id="{D8CFCB71-689E-72FD-007A-FB655596E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5062" y="0"/>
            <a:ext cx="1526938" cy="70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69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0CB39-1825-B295-3EC6-07278F314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pt-PT" b="1" dirty="0"/>
              <a:t>NUTRIÇÃO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029DF79-0EF4-8B4A-B74A-CE28C5D67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PT" sz="2000" dirty="0"/>
              <a:t>	Esta página permite estabelecer metas de calorias que são vantajosas para a motivação do utilizador, pois permite um maior controlo das refeições, estimula a disciplina do plano alimentar e dão estímulos para evitar fugir da rotina saudável.</a:t>
            </a:r>
          </a:p>
        </p:txBody>
      </p:sp>
      <p:cxnSp>
        <p:nvCxnSpPr>
          <p:cNvPr id="11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>
            <a:extLst>
              <a:ext uri="{FF2B5EF4-FFF2-40B4-BE49-F238E27FC236}">
                <a16:creationId xmlns:a16="http://schemas.microsoft.com/office/drawing/2014/main" id="{DBCB6DB8-D545-D743-0C95-E0AF58411C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8"/>
          <a:stretch/>
        </p:blipFill>
        <p:spPr bwMode="auto">
          <a:xfrm>
            <a:off x="839536" y="193040"/>
            <a:ext cx="3633787" cy="622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25DB5C9-3096-FE0F-9277-EB8596FD5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5062" y="0"/>
            <a:ext cx="1526938" cy="70600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D0DE4D8-6687-4E34-2FB9-68272ACF136A}"/>
              </a:ext>
            </a:extLst>
          </p:cNvPr>
          <p:cNvSpPr/>
          <p:nvPr/>
        </p:nvSpPr>
        <p:spPr>
          <a:xfrm>
            <a:off x="1222080" y="3304949"/>
            <a:ext cx="2706108" cy="170774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Seta: Para Baixo 5">
            <a:extLst>
              <a:ext uri="{FF2B5EF4-FFF2-40B4-BE49-F238E27FC236}">
                <a16:creationId xmlns:a16="http://schemas.microsoft.com/office/drawing/2014/main" id="{89DBD4F6-EE37-40F0-807A-682CC500A1BB}"/>
              </a:ext>
            </a:extLst>
          </p:cNvPr>
          <p:cNvSpPr/>
          <p:nvPr/>
        </p:nvSpPr>
        <p:spPr>
          <a:xfrm rot="18436684">
            <a:off x="3905742" y="4340054"/>
            <a:ext cx="478082" cy="9209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F63E085-B709-4A86-A0FD-690EB4CACB51}"/>
              </a:ext>
            </a:extLst>
          </p:cNvPr>
          <p:cNvSpPr txBox="1"/>
          <p:nvPr/>
        </p:nvSpPr>
        <p:spPr>
          <a:xfrm>
            <a:off x="4488133" y="4949869"/>
            <a:ext cx="300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b="1" dirty="0">
                <a:solidFill>
                  <a:srgbClr val="002060"/>
                </a:solidFill>
              </a:rPr>
              <a:t>Gráfico das calorias consumidas nos últimos 5 dias para maior controlo.</a:t>
            </a:r>
          </a:p>
        </p:txBody>
      </p:sp>
    </p:spTree>
    <p:extLst>
      <p:ext uri="{BB962C8B-B14F-4D97-AF65-F5344CB8AC3E}">
        <p14:creationId xmlns:p14="http://schemas.microsoft.com/office/powerpoint/2010/main" val="878846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317B48-58D1-D72D-74DD-15B883EF0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4" y="4694547"/>
            <a:ext cx="11548872" cy="1608328"/>
          </a:xfrm>
        </p:spPr>
        <p:txBody>
          <a:bodyPr>
            <a:normAutofit/>
          </a:bodyPr>
          <a:lstStyle/>
          <a:p>
            <a:pPr algn="ctr"/>
            <a:r>
              <a:rPr lang="pt-PT" sz="3600" b="1" dirty="0"/>
              <a:t>NUTRIÇÃO</a:t>
            </a:r>
            <a:endParaRPr lang="pt-PT" sz="3600" dirty="0"/>
          </a:p>
        </p:txBody>
      </p:sp>
      <p:sp>
        <p:nvSpPr>
          <p:cNvPr id="2094" name="Rectangle 2093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1"/>
            <a:ext cx="12192002" cy="448944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96" name="Rounded Rectangle 26">
            <a:extLst>
              <a:ext uri="{FF2B5EF4-FFF2-40B4-BE49-F238E27FC236}">
                <a16:creationId xmlns:a16="http://schemas.microsoft.com/office/drawing/2014/main" id="{48AADC38-41AB-482C-B8C3-6B9CD91B6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320040"/>
            <a:ext cx="11548872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Uma imagem com texto, captura de ecrã, monitor&#10;&#10;Descrição gerada automaticamente">
            <a:extLst>
              <a:ext uri="{FF2B5EF4-FFF2-40B4-BE49-F238E27FC236}">
                <a16:creationId xmlns:a16="http://schemas.microsoft.com/office/drawing/2014/main" id="{9B68EEAA-70DA-CD23-9A3D-64039DE1F2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33"/>
          <a:stretch/>
        </p:blipFill>
        <p:spPr bwMode="auto">
          <a:xfrm>
            <a:off x="457935" y="378067"/>
            <a:ext cx="5769244" cy="3888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Uma imagem com texto, captura de ecrã, monitor, apresentação&#10;&#10;Descrição gerada automaticamente">
            <a:extLst>
              <a:ext uri="{FF2B5EF4-FFF2-40B4-BE49-F238E27FC236}">
                <a16:creationId xmlns:a16="http://schemas.microsoft.com/office/drawing/2014/main" id="{FEBE4AE3-0191-4429-0B48-52991F0EA9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72"/>
          <a:stretch/>
        </p:blipFill>
        <p:spPr bwMode="auto">
          <a:xfrm>
            <a:off x="5979696" y="378067"/>
            <a:ext cx="5799530" cy="349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9306AED-BE86-00A9-265E-1AB7A1E1BA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300" y="2933700"/>
            <a:ext cx="2347163" cy="20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855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D3679D-6A07-C88D-09EF-3AA6406C4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pt-PT" b="1" dirty="0"/>
              <a:t>DEFINIÇÕES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083C89C-2E31-4AF4-02AC-20CC6371F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PT" sz="2000" dirty="0"/>
              <a:t>	Na página das notificações o utilizador tem acesso às opções básicas da aplicação como, selecionar a língua, configurar as definições do centro de notificações (Por causa do lembrete por SMS das aulas de grupo), as redes sociais do desenvolvedor da aplicação e ginásio e uma seção de comentários para partilhar os seus comentários/sugestões sobre a aplicação.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70738E46-13F0-9C40-17CD-5061574E0C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8"/>
          <a:stretch/>
        </p:blipFill>
        <p:spPr bwMode="auto">
          <a:xfrm>
            <a:off x="801706" y="172720"/>
            <a:ext cx="3633787" cy="6223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12AF952-6551-2CD1-8EEB-7F946B846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5062" y="0"/>
            <a:ext cx="1526938" cy="70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48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D8D8751-DC6D-7B3E-E91E-13F3D3670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pt-PT" sz="3600" b="1" dirty="0"/>
              <a:t>DEFINIÇÕES</a:t>
            </a:r>
            <a:endParaRPr lang="pt-PT" sz="3600" dirty="0"/>
          </a:p>
        </p:txBody>
      </p:sp>
      <p:grpSp>
        <p:nvGrpSpPr>
          <p:cNvPr id="3081" name="Group 308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082" name="Isosceles Triangle 308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3" name="Rectangle 308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ADD4BED5-4162-1689-D844-3F71C0ACA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31573" y="1266249"/>
            <a:ext cx="7924191" cy="574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85" name="Group 308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086" name="Rectangle 308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7" name="Isosceles Triangle 308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7C1A281E-8C50-98BB-61AF-18EAD19EA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5062" y="0"/>
            <a:ext cx="1526938" cy="70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230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3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3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FD03B2-6B45-59B0-8A31-29612BE93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SITEMAP</a:t>
            </a:r>
          </a:p>
        </p:txBody>
      </p:sp>
      <p:pic>
        <p:nvPicPr>
          <p:cNvPr id="9" name="Marcador de Posição de Conteúdo 8">
            <a:extLst>
              <a:ext uri="{FF2B5EF4-FFF2-40B4-BE49-F238E27FC236}">
                <a16:creationId xmlns:a16="http://schemas.microsoft.com/office/drawing/2014/main" id="{68FAF9DB-CAB3-EE6C-65C3-ACC76B9612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25" y="2040139"/>
            <a:ext cx="11327549" cy="430446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E11CEC1-67D0-4710-FF0F-3A88C0682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5062" y="0"/>
            <a:ext cx="1526938" cy="70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489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A5A5D-BEEA-7C8C-0E68-173F2E27E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600" b="1" dirty="0">
                <a:effectLst/>
                <a:latin typeface="Calibri Light (Títulos)"/>
                <a:ea typeface="Times New Roman" panose="02020603050405020304" pitchFamily="18" charset="0"/>
                <a:cs typeface="Times New Roman" panose="02020603050405020304" pitchFamily="18" charset="0"/>
              </a:rPr>
              <a:t>CONCLUSÃO E DISCUSSÃO</a:t>
            </a:r>
            <a:endParaRPr lang="pt-PT" sz="3600" b="1" dirty="0">
              <a:latin typeface="Calibri Light (Títulos)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B9691B5-078D-049B-6CA1-A645EF7C7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285750" algn="just">
              <a:lnSpc>
                <a:spcPct val="102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 a realização deste trabalho consolidei ainda mais as diferenças entre uma </a:t>
            </a:r>
            <a:r>
              <a:rPr lang="pt-PT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aplicação móvel e web tendo em consideração que  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mbora </a:t>
            </a:r>
            <a:r>
              <a:rPr lang="pt-PT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 dispositivos móveis também sejam usados para pesquisar, os utilizadores tem a necessidade de adquirir as informações desejadas mais rapidamente, pois os dispositivos móveis são frequentemente usados em qualquer lugar.</a:t>
            </a:r>
          </a:p>
          <a:p>
            <a:pPr marL="514350" indent="-285750" algn="just">
              <a:lnSpc>
                <a:spcPct val="102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Além disso, um telemóvel oferece a facilidade de fazer as coisas em movimento e, portanto, com isso em mente, a navegação no telemóvel deve ser simples e direta. O conteúdo deve ser bem escrito, estruturado e priorizado visualmente para atender às necessidades dos seus utilizadores. As informações devem ser facilmente acessíveis no design móvel.</a:t>
            </a:r>
          </a:p>
          <a:p>
            <a:pPr marL="514350" indent="-285750" algn="just">
              <a:lnSpc>
                <a:spcPct val="102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 dispositivos móveis têm tamanhos de tela menores, enquanto as telas de desktop são muito mais amplas e permitem que os utilizadores naveguem com um mouse e teclado</a:t>
            </a:r>
            <a:r>
              <a:rPr lang="pt-PT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ssa é outra consideração que devemos ter em conta ao projetar para a web e o móvel. Os aplicativos móveis utilizam funções através do toque, em vez do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por isso temos que garantir que os botões sejam grandes o suficiente. A localização dos botões podem fazer uma grande diferença na acessibilidade da plataforma móvel. Além disso, por essa razão os designers devem facilitar a leitura do conteúdo num telemóvel. O conteúdo também deve ser organizado verticalmente para ajustar o tamanho menor da tela.</a:t>
            </a:r>
          </a:p>
          <a:p>
            <a:pPr marL="514350" indent="-285750" algn="just">
              <a:lnSpc>
                <a:spcPct val="102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 suma, o comportamento de navegação é diferente no telemóvel e na web. Como tal, as páginas móveis devem priorizar as informações mais </a:t>
            </a:r>
            <a:r>
              <a:rPr lang="pt-PT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essenciais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2A81CF9-4259-E445-B666-37AD93C1C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5062" y="0"/>
            <a:ext cx="1526938" cy="70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330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C3716-B601-D452-78FE-1397454F5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600" b="1" dirty="0">
                <a:effectLst/>
                <a:latin typeface="Calibri Light (Títulos)"/>
                <a:ea typeface="Times New Roman" panose="02020603050405020304" pitchFamily="18" charset="0"/>
                <a:cs typeface="Times New Roman" panose="02020603050405020304" pitchFamily="18" charset="0"/>
              </a:rPr>
              <a:t>CONCLUSÃO E DISCUSSÃO (Continuação)</a:t>
            </a:r>
            <a:endParaRPr lang="pt-PT" sz="36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1F073BB-2F80-DD6A-6E84-99C12DAB4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sz="2000" dirty="0"/>
              <a:t>Ao realizar este trabalho notei que tinha alguma adversidade em “adaptar” a versão mobile para a versão web, pois dado o maior tamanho de um computador senti dificuldades em aproveitar o espaço livre comprometendo assim o design e alguma simplicidade da versão mobile para web.</a:t>
            </a:r>
          </a:p>
          <a:p>
            <a:pPr marL="0" indent="0" algn="just">
              <a:buNone/>
            </a:pPr>
            <a:r>
              <a:rPr lang="pt-PT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04100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A07E3-F158-1645-2E5C-398D4960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Anexos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5FB9969-02E5-12BA-F5DC-78FD13722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800" b="0" i="0" u="sng" strike="noStrike" dirty="0">
                <a:solidFill>
                  <a:srgbClr val="4DD0E1"/>
                </a:solidFill>
                <a:effectLst/>
                <a:latin typeface="Calibri (corpo)"/>
                <a:hlinkClick r:id="rId2"/>
              </a:rPr>
              <a:t>MockFlow</a:t>
            </a:r>
            <a:r>
              <a:rPr lang="pt-PT" sz="2800" dirty="0">
                <a:latin typeface="Calibri (corpo)"/>
              </a:rPr>
              <a:t> </a:t>
            </a:r>
          </a:p>
          <a:p>
            <a:r>
              <a:rPr lang="pt-PT" sz="2800" dirty="0">
                <a:latin typeface="Calibri (corpo)"/>
                <a:hlinkClick r:id="rId3"/>
              </a:rPr>
              <a:t>FlatIcon</a:t>
            </a:r>
            <a:r>
              <a:rPr lang="pt-PT" sz="2800" dirty="0">
                <a:latin typeface="Calibri (corpo)"/>
              </a:rPr>
              <a:t> </a:t>
            </a:r>
          </a:p>
          <a:p>
            <a:r>
              <a:rPr lang="pt-PT" sz="2800" dirty="0">
                <a:latin typeface="Calibri (corpo)"/>
                <a:hlinkClick r:id="rId4"/>
              </a:rPr>
              <a:t>Unsplash</a:t>
            </a:r>
            <a:r>
              <a:rPr lang="pt-PT" sz="2800" dirty="0">
                <a:latin typeface="Calibri (corpo)"/>
              </a:rPr>
              <a:t>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82251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57E87-C472-0EDA-86F6-8AD1DA275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Wireframes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B288D3C-3302-268A-94C4-A3AC92204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PT" sz="2000" dirty="0">
                <a:latin typeface="Calibri (corpo)"/>
              </a:rPr>
              <a:t>	Nos próximos slides, mostro os </a:t>
            </a:r>
            <a:r>
              <a:rPr lang="pt-PT" sz="2000" dirty="0" err="1">
                <a:latin typeface="Calibri (corpo)"/>
              </a:rPr>
              <a:t>wireframes</a:t>
            </a:r>
            <a:r>
              <a:rPr lang="pt-PT" sz="2000" dirty="0">
                <a:latin typeface="Calibri (corpo)"/>
              </a:rPr>
              <a:t> do meu projeto para os dispositivos fixos e móveis, bem como, a sua explicação. Utilizei o </a:t>
            </a:r>
            <a:r>
              <a:rPr lang="pt-PT" sz="2000" b="0" i="0" u="sng" strike="noStrike" dirty="0">
                <a:solidFill>
                  <a:srgbClr val="4DD0E1"/>
                </a:solidFill>
                <a:effectLst/>
                <a:latin typeface="Calibri (corpo)"/>
                <a:hlinkClick r:id="rId2"/>
              </a:rPr>
              <a:t>MockFlow</a:t>
            </a:r>
            <a:r>
              <a:rPr lang="pt-PT" sz="2000" dirty="0">
                <a:latin typeface="Calibri (corpo)"/>
              </a:rPr>
              <a:t> para desenhar os </a:t>
            </a:r>
            <a:r>
              <a:rPr lang="pt-PT" sz="2000" dirty="0" err="1">
                <a:latin typeface="Calibri (corpo)"/>
              </a:rPr>
              <a:t>wireframes</a:t>
            </a:r>
            <a:r>
              <a:rPr lang="pt-PT" sz="2000" dirty="0">
                <a:latin typeface="Calibri (corpo)"/>
              </a:rPr>
              <a:t>, fui buscar os ícones ao </a:t>
            </a:r>
            <a:r>
              <a:rPr lang="pt-PT" sz="2000" dirty="0">
                <a:latin typeface="Calibri (corpo)"/>
                <a:hlinkClick r:id="rId3"/>
              </a:rPr>
              <a:t>FlatIcon</a:t>
            </a:r>
            <a:r>
              <a:rPr lang="pt-PT" sz="2000" dirty="0">
                <a:latin typeface="Calibri (corpo)"/>
              </a:rPr>
              <a:t> e algumas imagens no </a:t>
            </a:r>
            <a:r>
              <a:rPr lang="pt-PT" sz="2000" dirty="0">
                <a:latin typeface="Calibri (corpo)"/>
                <a:hlinkClick r:id="rId4"/>
              </a:rPr>
              <a:t>Unsplash</a:t>
            </a:r>
            <a:r>
              <a:rPr lang="pt-PT" sz="2000" dirty="0">
                <a:latin typeface="Calibri (corpo)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0937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C1542B-DD38-729B-7CC6-2EB0F73A6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pt-PT" b="1" dirty="0"/>
              <a:t>LOGIN</a:t>
            </a:r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C6E5FCA9-C10F-5D42-33BA-C6EBFF300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PT" sz="2000" dirty="0"/>
              <a:t>	Para começar o utilizador deverá introduzir o seu n.º de sócio e password para aceder à página inicial. O número de sócio é dado após a inscrição no ginásio. Dependo do telemóvel é ainda possível fazer login através do face ID. </a:t>
            </a:r>
          </a:p>
          <a:p>
            <a:pPr marL="0" indent="0" algn="just">
              <a:buNone/>
            </a:pPr>
            <a:r>
              <a:rPr lang="pt-PT" sz="2000" dirty="0"/>
              <a:t>	O design é bastante simples com duas caixas de texto para preencher com o nome e password e um botão para entrar.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569429DF-F764-1097-D5DB-D68C80BE6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06" y="0"/>
            <a:ext cx="3374170" cy="6858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BDD1507-1AB4-76F5-B93F-385EDC0F7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5062" y="0"/>
            <a:ext cx="1526938" cy="706004"/>
          </a:xfrm>
          <a:prstGeom prst="rect">
            <a:avLst/>
          </a:prstGeom>
        </p:spPr>
      </p:pic>
      <p:pic>
        <p:nvPicPr>
          <p:cNvPr id="1026" name="Picture 2" descr="Faceid designs, themes, templates and downloadable graphic elements on  Dribbble">
            <a:extLst>
              <a:ext uri="{FF2B5EF4-FFF2-40B4-BE49-F238E27FC236}">
                <a16:creationId xmlns:a16="http://schemas.microsoft.com/office/drawing/2014/main" id="{D3D517C6-33D2-29BC-CA3A-AAD26199B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68" y="5225725"/>
            <a:ext cx="1621132" cy="121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ta: Curvada Para Cima 4">
            <a:extLst>
              <a:ext uri="{FF2B5EF4-FFF2-40B4-BE49-F238E27FC236}">
                <a16:creationId xmlns:a16="http://schemas.microsoft.com/office/drawing/2014/main" id="{120B2351-F029-9F02-794E-9F1C2C0ACF9C}"/>
              </a:ext>
            </a:extLst>
          </p:cNvPr>
          <p:cNvSpPr/>
          <p:nvPr/>
        </p:nvSpPr>
        <p:spPr>
          <a:xfrm>
            <a:off x="3344298" y="6076914"/>
            <a:ext cx="1621132" cy="461665"/>
          </a:xfrm>
          <a:prstGeom prst="curvedUpArrow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499175-04A6-6A39-2BA1-FC6116294951}"/>
              </a:ext>
            </a:extLst>
          </p:cNvPr>
          <p:cNvSpPr/>
          <p:nvPr/>
        </p:nvSpPr>
        <p:spPr>
          <a:xfrm>
            <a:off x="3195006" y="2752514"/>
            <a:ext cx="369287" cy="36391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5A7D71-8C14-2860-E265-8B68967E4A7A}"/>
              </a:ext>
            </a:extLst>
          </p:cNvPr>
          <p:cNvSpPr/>
          <p:nvPr/>
        </p:nvSpPr>
        <p:spPr>
          <a:xfrm>
            <a:off x="2495639" y="3191058"/>
            <a:ext cx="706215" cy="36391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Seta: Para Baixo 8">
            <a:extLst>
              <a:ext uri="{FF2B5EF4-FFF2-40B4-BE49-F238E27FC236}">
                <a16:creationId xmlns:a16="http://schemas.microsoft.com/office/drawing/2014/main" id="{98FE83D9-C210-44CE-7890-7F55E6C70BF9}"/>
              </a:ext>
            </a:extLst>
          </p:cNvPr>
          <p:cNvSpPr/>
          <p:nvPr/>
        </p:nvSpPr>
        <p:spPr>
          <a:xfrm>
            <a:off x="2654121" y="3554970"/>
            <a:ext cx="353108" cy="4851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1C35AC9-AB6C-FB1A-A151-F9EEDC5F6C87}"/>
              </a:ext>
            </a:extLst>
          </p:cNvPr>
          <p:cNvSpPr txBox="1"/>
          <p:nvPr/>
        </p:nvSpPr>
        <p:spPr>
          <a:xfrm>
            <a:off x="2132869" y="4054373"/>
            <a:ext cx="1431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b="1" dirty="0">
                <a:solidFill>
                  <a:srgbClr val="002060"/>
                </a:solidFill>
              </a:rPr>
              <a:t>Link para recuperar password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1F9C94A-58CD-0D37-195D-8FDA9ECA0FA0}"/>
              </a:ext>
            </a:extLst>
          </p:cNvPr>
          <p:cNvSpPr txBox="1"/>
          <p:nvPr/>
        </p:nvSpPr>
        <p:spPr>
          <a:xfrm>
            <a:off x="2654121" y="1741243"/>
            <a:ext cx="1431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b="1" dirty="0">
                <a:solidFill>
                  <a:srgbClr val="002060"/>
                </a:solidFill>
              </a:rPr>
              <a:t>Tornar password visível ou não</a:t>
            </a:r>
          </a:p>
        </p:txBody>
      </p:sp>
      <p:sp>
        <p:nvSpPr>
          <p:cNvPr id="13" name="Seta: Para Baixo 12">
            <a:extLst>
              <a:ext uri="{FF2B5EF4-FFF2-40B4-BE49-F238E27FC236}">
                <a16:creationId xmlns:a16="http://schemas.microsoft.com/office/drawing/2014/main" id="{EFF77945-F1AB-514A-6303-989A91A96B64}"/>
              </a:ext>
            </a:extLst>
          </p:cNvPr>
          <p:cNvSpPr/>
          <p:nvPr/>
        </p:nvSpPr>
        <p:spPr>
          <a:xfrm rot="10800000">
            <a:off x="3193443" y="2278233"/>
            <a:ext cx="353108" cy="4851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C6E126B-C97C-B3E2-BF29-28D61E3C3627}"/>
              </a:ext>
            </a:extLst>
          </p:cNvPr>
          <p:cNvSpPr txBox="1"/>
          <p:nvPr/>
        </p:nvSpPr>
        <p:spPr>
          <a:xfrm>
            <a:off x="4965430" y="5968031"/>
            <a:ext cx="1431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b="1" dirty="0">
                <a:solidFill>
                  <a:srgbClr val="002060"/>
                </a:solidFill>
              </a:rPr>
              <a:t>Login com Face ID</a:t>
            </a:r>
          </a:p>
        </p:txBody>
      </p:sp>
    </p:spTree>
    <p:extLst>
      <p:ext uri="{BB962C8B-B14F-4D97-AF65-F5344CB8AC3E}">
        <p14:creationId xmlns:p14="http://schemas.microsoft.com/office/powerpoint/2010/main" val="1929039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0BDA88-2E24-BDBB-D6E1-EA6CE4DDB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pt-PT" sz="3600" b="1" dirty="0"/>
              <a:t>LOGIN</a:t>
            </a:r>
            <a:endParaRPr lang="pt-PT" sz="3600" dirty="0"/>
          </a:p>
        </p:txBody>
      </p:sp>
      <p:grpSp>
        <p:nvGrpSpPr>
          <p:cNvPr id="36" name="Group 2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7" name="Isosceles Triangle 2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2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4567B3C4-669F-3306-90FE-28BDDA3A4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1790935"/>
            <a:ext cx="6253212" cy="4345983"/>
          </a:xfrm>
          <a:prstGeom prst="rect">
            <a:avLst/>
          </a:prstGeom>
        </p:spPr>
      </p:pic>
      <p:grpSp>
        <p:nvGrpSpPr>
          <p:cNvPr id="39" name="Group 30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40" name="Rectangle 31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32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8C25C6F5-7626-7FAF-ADA8-5F0CB2352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5062" y="0"/>
            <a:ext cx="1526938" cy="70600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5372D07-FD77-2FC6-ABF9-884F4E612C93}"/>
              </a:ext>
            </a:extLst>
          </p:cNvPr>
          <p:cNvSpPr/>
          <p:nvPr/>
        </p:nvSpPr>
        <p:spPr>
          <a:xfrm>
            <a:off x="9110615" y="3840588"/>
            <a:ext cx="369287" cy="36391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10E6885-9939-C701-B257-18CAFAAA95F2}"/>
              </a:ext>
            </a:extLst>
          </p:cNvPr>
          <p:cNvSpPr txBox="1"/>
          <p:nvPr/>
        </p:nvSpPr>
        <p:spPr>
          <a:xfrm>
            <a:off x="8569730" y="2829317"/>
            <a:ext cx="1431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b="1" dirty="0">
                <a:solidFill>
                  <a:srgbClr val="002060"/>
                </a:solidFill>
              </a:rPr>
              <a:t>Tornar password visível ou não</a:t>
            </a:r>
          </a:p>
        </p:txBody>
      </p:sp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CCAE0A56-727D-E1EB-859A-A73FC834CE63}"/>
              </a:ext>
            </a:extLst>
          </p:cNvPr>
          <p:cNvSpPr/>
          <p:nvPr/>
        </p:nvSpPr>
        <p:spPr>
          <a:xfrm rot="10800000">
            <a:off x="9109052" y="3366307"/>
            <a:ext cx="353108" cy="4851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" name="Marcador de Posição de Conteúdo 9" descr="Uma imagem com texto&#10;&#10;Descrição gerada automaticamente">
            <a:extLst>
              <a:ext uri="{FF2B5EF4-FFF2-40B4-BE49-F238E27FC236}">
                <a16:creationId xmlns:a16="http://schemas.microsoft.com/office/drawing/2014/main" id="{9E35660A-E21E-3D0E-8F4F-6E4A9397A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898" y="4287896"/>
            <a:ext cx="979520" cy="177633"/>
          </a:xfr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419AE8BB-E845-5203-8755-8C1FE998FFD6}"/>
              </a:ext>
            </a:extLst>
          </p:cNvPr>
          <p:cNvSpPr txBox="1"/>
          <p:nvPr/>
        </p:nvSpPr>
        <p:spPr>
          <a:xfrm>
            <a:off x="9075587" y="4305218"/>
            <a:ext cx="1431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b="1" dirty="0">
                <a:solidFill>
                  <a:srgbClr val="002060"/>
                </a:solidFill>
              </a:rPr>
              <a:t>Link para recuperar Password</a:t>
            </a:r>
          </a:p>
        </p:txBody>
      </p:sp>
      <p:sp>
        <p:nvSpPr>
          <p:cNvPr id="13" name="Seta: Para Baixo 12">
            <a:extLst>
              <a:ext uri="{FF2B5EF4-FFF2-40B4-BE49-F238E27FC236}">
                <a16:creationId xmlns:a16="http://schemas.microsoft.com/office/drawing/2014/main" id="{A5C33E28-7304-8BED-DEA5-6DECD889A764}"/>
              </a:ext>
            </a:extLst>
          </p:cNvPr>
          <p:cNvSpPr/>
          <p:nvPr/>
        </p:nvSpPr>
        <p:spPr>
          <a:xfrm rot="16433919">
            <a:off x="8761643" y="4163442"/>
            <a:ext cx="353108" cy="4851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262BC1F-F80C-D4A5-A27E-2AB909EC78C3}"/>
              </a:ext>
            </a:extLst>
          </p:cNvPr>
          <p:cNvSpPr/>
          <p:nvPr/>
        </p:nvSpPr>
        <p:spPr>
          <a:xfrm>
            <a:off x="8268789" y="4251678"/>
            <a:ext cx="449826" cy="2500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8520945-062A-C1FC-9AAD-A6346F8BF977}"/>
              </a:ext>
            </a:extLst>
          </p:cNvPr>
          <p:cNvSpPr txBox="1"/>
          <p:nvPr/>
        </p:nvSpPr>
        <p:spPr>
          <a:xfrm>
            <a:off x="670705" y="1673728"/>
            <a:ext cx="40891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/>
              <a:t>	Não há muitas diferenças para a versão web para a mobile, continuamos a ter duas caixas de texto para inserir o nome e password e o botão para entrar, a maior diferença dá-se no tamanho do conteúdo, pois dado a diferença de tamanho de um PC os ícones e as caixas de texto tem de ser maior. Face a limitação no hardware na versão web não é possível entrar no site com o face ID.</a:t>
            </a:r>
          </a:p>
        </p:txBody>
      </p:sp>
    </p:spTree>
    <p:extLst>
      <p:ext uri="{BB962C8B-B14F-4D97-AF65-F5344CB8AC3E}">
        <p14:creationId xmlns:p14="http://schemas.microsoft.com/office/powerpoint/2010/main" val="3195088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C756DB-9635-2DE5-916D-859C4E337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pt-PT" b="1" dirty="0"/>
              <a:t>PÁGINA INICIAL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DC9C3F2-A9B0-E6D7-78EA-A8D7AD4C9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PT" sz="2000" dirty="0"/>
              <a:t>	Na página inicial o utilizador terá acesso ao seu plano de treino, às suas metas, reservas online de aulas, avaliação física e nutrição. A interface é bastante user friendly e simples, pois é bastante importante que o utilizador consiga utilizar a aplicação sem dificuldades. </a:t>
            </a:r>
          </a:p>
          <a:p>
            <a:pPr marL="0" indent="0" algn="just">
              <a:buNone/>
            </a:pPr>
            <a:r>
              <a:rPr lang="pt-PT" sz="2000" dirty="0"/>
              <a:t>	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m 15" descr="Uma imagem com texto, eletrónica, captura de ecrã&#10;&#10;Descrição gerada automaticamente">
            <a:extLst>
              <a:ext uri="{FF2B5EF4-FFF2-40B4-BE49-F238E27FC236}">
                <a16:creationId xmlns:a16="http://schemas.microsoft.com/office/drawing/2014/main" id="{103C97E7-AEBE-AEFE-74F6-E92DAD6E1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06" y="0"/>
            <a:ext cx="3304460" cy="6858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72D3D46-3578-05C3-3DF1-47DDE098B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5062" y="0"/>
            <a:ext cx="1526938" cy="70600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078224E-BE0A-E5B7-CF7D-FF2C6343BD85}"/>
              </a:ext>
            </a:extLst>
          </p:cNvPr>
          <p:cNvSpPr/>
          <p:nvPr/>
        </p:nvSpPr>
        <p:spPr>
          <a:xfrm>
            <a:off x="3297644" y="451984"/>
            <a:ext cx="593222" cy="57438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Seta: Para Baixo 5">
            <a:extLst>
              <a:ext uri="{FF2B5EF4-FFF2-40B4-BE49-F238E27FC236}">
                <a16:creationId xmlns:a16="http://schemas.microsoft.com/office/drawing/2014/main" id="{0819AAF8-D5ED-1152-EF52-F58281A71150}"/>
              </a:ext>
            </a:extLst>
          </p:cNvPr>
          <p:cNvSpPr/>
          <p:nvPr/>
        </p:nvSpPr>
        <p:spPr>
          <a:xfrm rot="17358256">
            <a:off x="3929612" y="633500"/>
            <a:ext cx="353108" cy="4851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78A2E4E-2458-B3BA-0308-A025C65F5CFB}"/>
              </a:ext>
            </a:extLst>
          </p:cNvPr>
          <p:cNvSpPr txBox="1"/>
          <p:nvPr/>
        </p:nvSpPr>
        <p:spPr>
          <a:xfrm>
            <a:off x="4034253" y="749366"/>
            <a:ext cx="1431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b="1" dirty="0">
                <a:solidFill>
                  <a:srgbClr val="002060"/>
                </a:solidFill>
              </a:rPr>
              <a:t>Definições</a:t>
            </a:r>
          </a:p>
        </p:txBody>
      </p:sp>
      <p:sp>
        <p:nvSpPr>
          <p:cNvPr id="10" name="Seta: Para Baixo 9">
            <a:extLst>
              <a:ext uri="{FF2B5EF4-FFF2-40B4-BE49-F238E27FC236}">
                <a16:creationId xmlns:a16="http://schemas.microsoft.com/office/drawing/2014/main" id="{81475AD6-082B-A38E-D7CC-71DA3DEAC38F}"/>
              </a:ext>
            </a:extLst>
          </p:cNvPr>
          <p:cNvSpPr/>
          <p:nvPr/>
        </p:nvSpPr>
        <p:spPr>
          <a:xfrm rot="17358256">
            <a:off x="2233576" y="868552"/>
            <a:ext cx="353108" cy="4851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A77F89E-3DDA-2833-0A3A-CD88EDE74B64}"/>
              </a:ext>
            </a:extLst>
          </p:cNvPr>
          <p:cNvSpPr txBox="1"/>
          <p:nvPr/>
        </p:nvSpPr>
        <p:spPr>
          <a:xfrm>
            <a:off x="2162502" y="1052101"/>
            <a:ext cx="1431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b="1" dirty="0">
                <a:solidFill>
                  <a:srgbClr val="002060"/>
                </a:solidFill>
              </a:rPr>
              <a:t>Perfil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5CA007-3D37-6F5A-6C99-06C1E4F888EC}"/>
              </a:ext>
            </a:extLst>
          </p:cNvPr>
          <p:cNvSpPr/>
          <p:nvPr/>
        </p:nvSpPr>
        <p:spPr>
          <a:xfrm>
            <a:off x="999453" y="405329"/>
            <a:ext cx="1564805" cy="60755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4255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E10E33-F027-778B-E13E-B06D979D4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pt-PT" sz="3600" b="1" dirty="0"/>
              <a:t>PÁGINA INICIAL</a:t>
            </a:r>
            <a:endParaRPr lang="pt-PT" sz="36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B7236E6-A6D4-3098-BB85-D674C0F5C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472" y="1766935"/>
            <a:ext cx="4460376" cy="439398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PT" sz="2000" dirty="0"/>
              <a:t>	Por causa do tamanho decidi que para a versão Web o indicado seria fazer um nav bar com todas as opções, para não haver tanto espaço em branco coloquei uma imagem de fundo desfocada.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agem 4" descr="Uma imagem com texto, captura de ecrã, eletrónica, apresentação&#10;&#10;Descrição gerada automaticamente">
            <a:extLst>
              <a:ext uri="{FF2B5EF4-FFF2-40B4-BE49-F238E27FC236}">
                <a16:creationId xmlns:a16="http://schemas.microsoft.com/office/drawing/2014/main" id="{F6311812-A80F-977B-91E6-BF761B325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1790935"/>
            <a:ext cx="6253212" cy="4345983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20DFC7DE-E413-ADDF-1DE0-8A6865FEE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5062" y="0"/>
            <a:ext cx="1526938" cy="70600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5672404-75BA-46D6-827B-7926F064971A}"/>
              </a:ext>
            </a:extLst>
          </p:cNvPr>
          <p:cNvSpPr/>
          <p:nvPr/>
        </p:nvSpPr>
        <p:spPr>
          <a:xfrm>
            <a:off x="5523722" y="1964790"/>
            <a:ext cx="5626360" cy="57438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0CB41F1E-98B8-704C-90D0-7D0E486A6475}"/>
              </a:ext>
            </a:extLst>
          </p:cNvPr>
          <p:cNvSpPr/>
          <p:nvPr/>
        </p:nvSpPr>
        <p:spPr>
          <a:xfrm rot="10800000">
            <a:off x="8160348" y="1487018"/>
            <a:ext cx="353108" cy="4851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999530A-7E3E-2A4B-EC2A-245869A1A5FD}"/>
              </a:ext>
            </a:extLst>
          </p:cNvPr>
          <p:cNvSpPr txBox="1"/>
          <p:nvPr/>
        </p:nvSpPr>
        <p:spPr>
          <a:xfrm>
            <a:off x="7621025" y="1222945"/>
            <a:ext cx="1431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b="1" dirty="0">
                <a:solidFill>
                  <a:srgbClr val="002060"/>
                </a:solidFill>
              </a:rPr>
              <a:t>Nav Menu</a:t>
            </a:r>
          </a:p>
        </p:txBody>
      </p:sp>
    </p:spTree>
    <p:extLst>
      <p:ext uri="{BB962C8B-B14F-4D97-AF65-F5344CB8AC3E}">
        <p14:creationId xmlns:p14="http://schemas.microsoft.com/office/powerpoint/2010/main" val="192257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0AA2FC-DB39-2938-9F71-C08585B94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pt-PT" b="1" dirty="0"/>
              <a:t>AVALIAÇÃO FÍSICA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AEF38D1-863A-267C-D3CF-20C8901A8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29" y="2438399"/>
            <a:ext cx="6586489" cy="378541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PT" sz="2000" dirty="0"/>
              <a:t>	Nesta página o utente poderá ver o progresso feito nos últimos meses, nomeadamente no que diz respeito à Gordura Corporal, M.Muscular Total, I.Massa Corporal, % Água Total, Nível Gordura Vísceral, Peso, Altura. </a:t>
            </a:r>
          </a:p>
          <a:p>
            <a:pPr marL="0" indent="0" algn="just">
              <a:buNone/>
            </a:pPr>
            <a:r>
              <a:rPr lang="pt-PT" sz="2000" dirty="0"/>
              <a:t>	Esta página serve apenas de consulta pois todos os dados são atualizados pelo personal trainer na ficha do utilizador não tendo assim nenhum botão para adicionar ou editar.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 descr="Uma imagem com mesa&#10;&#10;Descrição gerada automaticamente">
            <a:extLst>
              <a:ext uri="{FF2B5EF4-FFF2-40B4-BE49-F238E27FC236}">
                <a16:creationId xmlns:a16="http://schemas.microsoft.com/office/drawing/2014/main" id="{C96943D4-8D5E-3E78-EDC5-1DDF5C4CD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06" y="0"/>
            <a:ext cx="3459192" cy="6858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1ABEAD3-8E29-FEE5-E7CA-80BBD0C8F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5062" y="0"/>
            <a:ext cx="1526938" cy="70600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4DF22B0-9719-CE3D-B923-9CF51A02CC5E}"/>
              </a:ext>
            </a:extLst>
          </p:cNvPr>
          <p:cNvSpPr/>
          <p:nvPr/>
        </p:nvSpPr>
        <p:spPr>
          <a:xfrm>
            <a:off x="3473360" y="1281730"/>
            <a:ext cx="496692" cy="42238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257A8D54-3698-7EEF-3471-322C5EAF85A6}"/>
              </a:ext>
            </a:extLst>
          </p:cNvPr>
          <p:cNvSpPr/>
          <p:nvPr/>
        </p:nvSpPr>
        <p:spPr>
          <a:xfrm rot="14080107">
            <a:off x="4007280" y="1159867"/>
            <a:ext cx="353108" cy="4851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37D04FD-B835-EAA6-D0B4-F2CB1E5B9551}"/>
              </a:ext>
            </a:extLst>
          </p:cNvPr>
          <p:cNvSpPr txBox="1"/>
          <p:nvPr/>
        </p:nvSpPr>
        <p:spPr>
          <a:xfrm>
            <a:off x="4088012" y="1004731"/>
            <a:ext cx="3254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b="1" dirty="0">
                <a:solidFill>
                  <a:srgbClr val="002060"/>
                </a:solidFill>
              </a:rPr>
              <a:t>Seta vermelha quando o resultado é negativo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BF704A2-77C7-54E8-A451-01738CB63831}"/>
              </a:ext>
            </a:extLst>
          </p:cNvPr>
          <p:cNvSpPr/>
          <p:nvPr/>
        </p:nvSpPr>
        <p:spPr>
          <a:xfrm>
            <a:off x="3473359" y="2355871"/>
            <a:ext cx="496692" cy="42238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Seta: Para Baixo 11">
            <a:extLst>
              <a:ext uri="{FF2B5EF4-FFF2-40B4-BE49-F238E27FC236}">
                <a16:creationId xmlns:a16="http://schemas.microsoft.com/office/drawing/2014/main" id="{B54D4C78-2E19-2E0D-1AA1-4E027386CF73}"/>
              </a:ext>
            </a:extLst>
          </p:cNvPr>
          <p:cNvSpPr/>
          <p:nvPr/>
        </p:nvSpPr>
        <p:spPr>
          <a:xfrm rot="14080107">
            <a:off x="4007279" y="2234008"/>
            <a:ext cx="353108" cy="4851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34CA0EA-C5E4-A72D-448B-1C0282F61283}"/>
              </a:ext>
            </a:extLst>
          </p:cNvPr>
          <p:cNvSpPr txBox="1"/>
          <p:nvPr/>
        </p:nvSpPr>
        <p:spPr>
          <a:xfrm>
            <a:off x="4207980" y="2176307"/>
            <a:ext cx="3254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b="1" dirty="0">
                <a:solidFill>
                  <a:srgbClr val="002060"/>
                </a:solidFill>
              </a:rPr>
              <a:t>Seta verde quando o resultado é positivo</a:t>
            </a:r>
          </a:p>
        </p:txBody>
      </p:sp>
    </p:spTree>
    <p:extLst>
      <p:ext uri="{BB962C8B-B14F-4D97-AF65-F5344CB8AC3E}">
        <p14:creationId xmlns:p14="http://schemas.microsoft.com/office/powerpoint/2010/main" val="3740490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3F62CFF-8B4F-35C2-AEEA-D229BD3D6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pt-PT" sz="3600" b="1" dirty="0"/>
              <a:t>AVALIAÇÃO FÍSICA</a:t>
            </a:r>
            <a:endParaRPr lang="pt-PT" sz="3600" dirty="0"/>
          </a:p>
        </p:txBody>
      </p:sp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058" name="Isosceles Triangle 205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9" name="Rectangle 205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69CB85-9FBF-D252-60B0-3E4CE0B091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2537928" y="1670240"/>
            <a:ext cx="6783538" cy="4918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61" name="Group 2060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062" name="Rectangle 2061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3" name="Isosceles Triangle 2062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15EAEA17-E7F1-01E0-A17E-6135D078E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5062" y="0"/>
            <a:ext cx="1526938" cy="70600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489F03D-5A9F-F69E-2E3C-59C2607D79AC}"/>
              </a:ext>
            </a:extLst>
          </p:cNvPr>
          <p:cNvSpPr/>
          <p:nvPr/>
        </p:nvSpPr>
        <p:spPr>
          <a:xfrm>
            <a:off x="6671885" y="2869264"/>
            <a:ext cx="496692" cy="42238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A8539D11-69A2-F484-A5BB-380B619B5561}"/>
              </a:ext>
            </a:extLst>
          </p:cNvPr>
          <p:cNvSpPr/>
          <p:nvPr/>
        </p:nvSpPr>
        <p:spPr>
          <a:xfrm rot="3371518">
            <a:off x="6321854" y="2857808"/>
            <a:ext cx="353108" cy="4851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150AD74-4F42-A7A8-8752-08455BCD791A}"/>
              </a:ext>
            </a:extLst>
          </p:cNvPr>
          <p:cNvSpPr txBox="1"/>
          <p:nvPr/>
        </p:nvSpPr>
        <p:spPr>
          <a:xfrm>
            <a:off x="4239900" y="3225835"/>
            <a:ext cx="3254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b="1" dirty="0">
                <a:solidFill>
                  <a:srgbClr val="002060"/>
                </a:solidFill>
              </a:rPr>
              <a:t>Seta vermelha quando o resultado é negativo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569FB0D-F2FB-1D63-0886-7D0949532B54}"/>
              </a:ext>
            </a:extLst>
          </p:cNvPr>
          <p:cNvSpPr/>
          <p:nvPr/>
        </p:nvSpPr>
        <p:spPr>
          <a:xfrm>
            <a:off x="6671885" y="3899551"/>
            <a:ext cx="496692" cy="42238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Seta: Para Baixo 9">
            <a:extLst>
              <a:ext uri="{FF2B5EF4-FFF2-40B4-BE49-F238E27FC236}">
                <a16:creationId xmlns:a16="http://schemas.microsoft.com/office/drawing/2014/main" id="{DEFFDF2B-850D-E9AC-E7D9-5C04A056239C}"/>
              </a:ext>
            </a:extLst>
          </p:cNvPr>
          <p:cNvSpPr/>
          <p:nvPr/>
        </p:nvSpPr>
        <p:spPr>
          <a:xfrm rot="3371518">
            <a:off x="6321854" y="3949039"/>
            <a:ext cx="353108" cy="4851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31DE30E-7A28-24A7-659E-BD71EFBB473B}"/>
              </a:ext>
            </a:extLst>
          </p:cNvPr>
          <p:cNvSpPr txBox="1"/>
          <p:nvPr/>
        </p:nvSpPr>
        <p:spPr>
          <a:xfrm>
            <a:off x="4239900" y="4317066"/>
            <a:ext cx="3254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b="1" dirty="0">
                <a:solidFill>
                  <a:srgbClr val="002060"/>
                </a:solidFill>
              </a:rPr>
              <a:t>Seta verde quando o resultado é positivo</a:t>
            </a:r>
          </a:p>
        </p:txBody>
      </p:sp>
    </p:spTree>
    <p:extLst>
      <p:ext uri="{BB962C8B-B14F-4D97-AF65-F5344CB8AC3E}">
        <p14:creationId xmlns:p14="http://schemas.microsoft.com/office/powerpoint/2010/main" val="20436694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</TotalTime>
  <Words>1229</Words>
  <Application>Microsoft Office PowerPoint</Application>
  <PresentationFormat>Ecrã Panorâmico</PresentationFormat>
  <Paragraphs>81</Paragraphs>
  <Slides>22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(corpo)</vt:lpstr>
      <vt:lpstr>Calibri Light</vt:lpstr>
      <vt:lpstr>Calibri Light (Títulos)</vt:lpstr>
      <vt:lpstr>Times New Roman</vt:lpstr>
      <vt:lpstr>Verdana</vt:lpstr>
      <vt:lpstr>Tema do Office</vt:lpstr>
      <vt:lpstr>Análise comparativa Web – App Arquitetura de Informação para a Web e Dispositivos Móveis   </vt:lpstr>
      <vt:lpstr>SITEMAP</vt:lpstr>
      <vt:lpstr>Wireframes</vt:lpstr>
      <vt:lpstr>LOGIN</vt:lpstr>
      <vt:lpstr>LOGIN</vt:lpstr>
      <vt:lpstr>PÁGINA INICIAL</vt:lpstr>
      <vt:lpstr>PÁGINA INICIAL</vt:lpstr>
      <vt:lpstr>AVALIAÇÃO FÍSICA</vt:lpstr>
      <vt:lpstr>AVALIAÇÃO FÍSICA</vt:lpstr>
      <vt:lpstr>RESERVAS ONLINE</vt:lpstr>
      <vt:lpstr>RESERVAS ONLINE</vt:lpstr>
      <vt:lpstr>METAS</vt:lpstr>
      <vt:lpstr>METAS</vt:lpstr>
      <vt:lpstr>PLANO DE TREINO</vt:lpstr>
      <vt:lpstr>PLANO DE TREINO</vt:lpstr>
      <vt:lpstr>NUTRIÇÃO</vt:lpstr>
      <vt:lpstr>NUTRIÇÃO</vt:lpstr>
      <vt:lpstr>DEFINIÇÕES</vt:lpstr>
      <vt:lpstr>DEFINIÇÕES</vt:lpstr>
      <vt:lpstr>CONCLUSÃO E DISCUSSÃO</vt:lpstr>
      <vt:lpstr>CONCLUSÃO E DISCUSSÃO (Continuação)</vt:lpstr>
      <vt:lpstr>Anexos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Prático Nº2</dc:title>
  <dc:creator>Nuno Barreto Pereira Silva</dc:creator>
  <cp:lastModifiedBy>Nuno Barreto Pereira Silva</cp:lastModifiedBy>
  <cp:revision>23</cp:revision>
  <dcterms:created xsi:type="dcterms:W3CDTF">2022-12-27T17:28:20Z</dcterms:created>
  <dcterms:modified xsi:type="dcterms:W3CDTF">2023-01-09T15:50:11Z</dcterms:modified>
</cp:coreProperties>
</file>