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5"/>
  </p:notesMasterIdLst>
  <p:sldIdLst>
    <p:sldId id="256" r:id="rId2"/>
    <p:sldId id="313" r:id="rId3"/>
    <p:sldId id="260" r:id="rId4"/>
    <p:sldId id="289" r:id="rId5"/>
    <p:sldId id="319" r:id="rId6"/>
    <p:sldId id="320" r:id="rId7"/>
    <p:sldId id="318" r:id="rId8"/>
    <p:sldId id="290" r:id="rId9"/>
    <p:sldId id="321" r:id="rId10"/>
    <p:sldId id="331" r:id="rId11"/>
    <p:sldId id="311" r:id="rId12"/>
    <p:sldId id="291" r:id="rId13"/>
    <p:sldId id="322" r:id="rId14"/>
    <p:sldId id="323" r:id="rId15"/>
    <p:sldId id="324" r:id="rId16"/>
    <p:sldId id="312" r:id="rId17"/>
    <p:sldId id="325" r:id="rId18"/>
    <p:sldId id="326" r:id="rId19"/>
    <p:sldId id="330" r:id="rId20"/>
    <p:sldId id="327" r:id="rId21"/>
    <p:sldId id="328" r:id="rId22"/>
    <p:sldId id="329" r:id="rId23"/>
    <p:sldId id="310" r:id="rId24"/>
  </p:sldIdLst>
  <p:sldSz cx="9144000" cy="5143500" type="screen16x9"/>
  <p:notesSz cx="6858000" cy="9144000"/>
  <p:embeddedFontLst>
    <p:embeddedFont>
      <p:font typeface="Archivo" panose="020B060402020202020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993399"/>
    <a:srgbClr val="D4EAFE"/>
    <a:srgbClr val="4DFD77"/>
    <a:srgbClr val="06EA31"/>
    <a:srgbClr val="FF33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98FD4-7746-4FE0-8A6E-C37497B76552}">
  <a:tblStyle styleId="{EEC98FD4-7746-4FE0-8A6E-C37497B765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92df8a3c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92df8a3c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32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99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4020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67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815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399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6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93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1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76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008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840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730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60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093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784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62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57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475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86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7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78000"/>
          </a:blip>
          <a:srcRect t="29" b="19"/>
          <a:stretch/>
        </p:blipFill>
        <p:spPr>
          <a:xfrm>
            <a:off x="-27" y="1339"/>
            <a:ext cx="9144000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6" y="870351"/>
            <a:ext cx="6979500" cy="16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562500"/>
            <a:ext cx="4473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6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13225" y="3753188"/>
            <a:ext cx="44730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2">
            <a:alphaModFix amt="72000"/>
          </a:blip>
          <a:srcRect/>
          <a:stretch/>
        </p:blipFill>
        <p:spPr>
          <a:xfrm>
            <a:off x="-27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 flipH="1">
            <a:off x="811075" y="1657475"/>
            <a:ext cx="2375400" cy="222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3575800" y="1568575"/>
            <a:ext cx="4854900" cy="23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78000"/>
          </a:blip>
          <a:srcRect t="29" b="19"/>
          <a:stretch/>
        </p:blipFill>
        <p:spPr>
          <a:xfrm>
            <a:off x="-27" y="1339"/>
            <a:ext cx="9144000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 amt="72000"/>
          </a:blip>
          <a:srcRect/>
          <a:stretch/>
        </p:blipFill>
        <p:spPr>
          <a:xfrm flipH="1">
            <a:off x="-27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 amt="78000"/>
          </a:blip>
          <a:srcRect t="29" b="19"/>
          <a:stretch/>
        </p:blipFill>
        <p:spPr>
          <a:xfrm>
            <a:off x="-27" y="1339"/>
            <a:ext cx="9144000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 amt="72000"/>
          </a:blip>
          <a:srcRect/>
          <a:stretch/>
        </p:blipFill>
        <p:spPr>
          <a:xfrm>
            <a:off x="-27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2">
            <a:alphaModFix amt="78000"/>
          </a:blip>
          <a:srcRect t="29" b="19"/>
          <a:stretch/>
        </p:blipFill>
        <p:spPr>
          <a:xfrm>
            <a:off x="-27" y="1339"/>
            <a:ext cx="9144000" cy="514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○"/>
              <a:defRPr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■"/>
              <a:defRPr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○"/>
              <a:defRPr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■"/>
              <a:defRPr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●"/>
              <a:defRPr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○"/>
              <a:defRPr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chivo"/>
              <a:buChar char="■"/>
              <a:defRPr sz="12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image" Target="../media/image4.png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5" Type="http://schemas.openxmlformats.org/officeDocument/2006/relationships/slide" Target="slide15.xml"/><Relationship Id="rId23" Type="http://schemas.openxmlformats.org/officeDocument/2006/relationships/slide" Target="slide23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3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pessoa, homem, óculos, camisa&#10;&#10;Descrição gerada automaticamente">
            <a:extLst>
              <a:ext uri="{FF2B5EF4-FFF2-40B4-BE49-F238E27FC236}">
                <a16:creationId xmlns:a16="http://schemas.microsoft.com/office/drawing/2014/main" id="{EE3D29A6-CB69-56B1-F107-E672224C4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1" y="1426379"/>
            <a:ext cx="2131411" cy="2131411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2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C4C9C655-5CDB-B791-91BB-2A0CC07D1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Google Shape;104;p24"/>
          <p:cNvSpPr txBox="1">
            <a:spLocks noGrp="1"/>
          </p:cNvSpPr>
          <p:nvPr>
            <p:ph type="ctrTitle"/>
          </p:nvPr>
        </p:nvSpPr>
        <p:spPr>
          <a:xfrm>
            <a:off x="1169790" y="753929"/>
            <a:ext cx="7925758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AIWDS – Propostas de plataforma </a:t>
            </a:r>
            <a:r>
              <a:rPr lang="pt-PT" sz="2200" b="1" i="1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</a:t>
            </a:r>
            <a:r>
              <a:rPr lang="pt-PT" sz="2200" i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pt-PT" sz="2200" b="1" i="1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Mobile</a:t>
            </a:r>
            <a:endParaRPr sz="22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subTitle" idx="2"/>
          </p:nvPr>
        </p:nvSpPr>
        <p:spPr>
          <a:xfrm>
            <a:off x="3083036" y="1683502"/>
            <a:ext cx="4473000" cy="4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Plataforma – Loja de roupa online</a:t>
            </a:r>
          </a:p>
        </p:txBody>
      </p:sp>
      <p:sp>
        <p:nvSpPr>
          <p:cNvPr id="107" name="Google Shape;107;p24"/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  <a:latin typeface="Archivo" panose="020B0604020202020204" charset="0"/>
                <a:cs typeface="Archivo" panose="020B0604020202020204" charset="0"/>
              </a:rPr>
              <a:t>09/01/2023</a:t>
            </a:r>
            <a:endParaRPr sz="1000" b="0" dirty="0">
              <a:solidFill>
                <a:schemeClr val="lt2"/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  <p:cxnSp>
        <p:nvCxnSpPr>
          <p:cNvPr id="110" name="Google Shape;110;p24"/>
          <p:cNvCxnSpPr>
            <a:stCxn id="111" idx="6"/>
            <a:endCxn id="112" idx="3"/>
          </p:cNvCxnSpPr>
          <p:nvPr/>
        </p:nvCxnSpPr>
        <p:spPr>
          <a:xfrm>
            <a:off x="811125" y="4542475"/>
            <a:ext cx="6733500" cy="3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24"/>
          <p:cNvSpPr txBox="1">
            <a:spLocks noGrp="1"/>
          </p:cNvSpPr>
          <p:nvPr>
            <p:ph type="subTitle" idx="1"/>
          </p:nvPr>
        </p:nvSpPr>
        <p:spPr>
          <a:xfrm flipH="1">
            <a:off x="7544525" y="4480825"/>
            <a:ext cx="886200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  <a:latin typeface="Archivo" panose="020B0604020202020204" charset="0"/>
                <a:cs typeface="Archivo" panose="020B0604020202020204" charset="0"/>
              </a:rPr>
              <a:t>IPMaia</a:t>
            </a:r>
          </a:p>
        </p:txBody>
      </p:sp>
      <p:sp>
        <p:nvSpPr>
          <p:cNvPr id="111" name="Google Shape;111;p24"/>
          <p:cNvSpPr/>
          <p:nvPr/>
        </p:nvSpPr>
        <p:spPr>
          <a:xfrm>
            <a:off x="681525" y="4477675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B9A58D-46DE-160A-DAA0-349F53808E87}"/>
              </a:ext>
            </a:extLst>
          </p:cNvPr>
          <p:cNvSpPr txBox="1"/>
          <p:nvPr/>
        </p:nvSpPr>
        <p:spPr>
          <a:xfrm>
            <a:off x="3183211" y="2193185"/>
            <a:ext cx="4633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Este projeto, foi desenvolvido para a unidade curricular de Arquitetura de Informação para a Web e Dispositivos Móveis, tem como objetivo criar um serviço com uma pagina </a:t>
            </a:r>
            <a:r>
              <a:rPr lang="pt-PT" i="1" dirty="0"/>
              <a:t>web</a:t>
            </a:r>
            <a:r>
              <a:rPr lang="pt-PT" dirty="0"/>
              <a:t> e uma aplicação </a:t>
            </a:r>
            <a:r>
              <a:rPr lang="pt-PT" i="1" dirty="0"/>
              <a:t>mobile</a:t>
            </a:r>
            <a:r>
              <a:rPr lang="pt-PT" dirty="0"/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161F16-116D-5557-C17F-AF0FE77025CA}"/>
              </a:ext>
            </a:extLst>
          </p:cNvPr>
          <p:cNvSpPr txBox="1"/>
          <p:nvPr/>
        </p:nvSpPr>
        <p:spPr>
          <a:xfrm>
            <a:off x="407625" y="3656870"/>
            <a:ext cx="2106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Cristiano Sousa</a:t>
            </a:r>
            <a:br>
              <a:rPr lang="pt-PT" dirty="0">
                <a:latin typeface="Archivo" panose="020B0604020202020204" charset="0"/>
                <a:cs typeface="Archivo" panose="020B0604020202020204" charset="0"/>
              </a:rPr>
            </a:b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A036887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13436" y="411760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 Página inicial –</a:t>
            </a:r>
            <a:r>
              <a:rPr lang="pt-PT" sz="2400" i="1" dirty="0"/>
              <a:t> </a:t>
            </a:r>
            <a:r>
              <a:rPr lang="pt-PT" sz="2400" dirty="0"/>
              <a:t>Versão</a:t>
            </a:r>
            <a:r>
              <a:rPr lang="pt-PT" sz="2400" i="1" dirty="0"/>
              <a:t> web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0" y="1271929"/>
            <a:ext cx="31969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Na página inicial da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temos as opções que nos permitem </a:t>
            </a:r>
            <a:r>
              <a:rPr lang="pt-PT" dirty="0">
                <a:solidFill>
                  <a:schemeClr val="tx2">
                    <a:lumMod val="50000"/>
                    <a:lumOff val="50000"/>
                  </a:schemeClr>
                </a:solidFill>
                <a:latin typeface="Archivo" panose="020B0604020202020204" charset="0"/>
                <a:cs typeface="Archivo" panose="020B0604020202020204" charset="0"/>
              </a:rPr>
              <a:t>navegar pelo site</a:t>
            </a:r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. Na 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parte superior direita temos a opção para </a:t>
            </a:r>
            <a:r>
              <a:rPr lang="pt-PT" b="1" dirty="0">
                <a:solidFill>
                  <a:srgbClr val="FF0000"/>
                </a:solidFill>
                <a:latin typeface="Archivo" panose="020B0604020202020204" charset="0"/>
                <a:cs typeface="Archivo" panose="020B0604020202020204" charset="0"/>
              </a:rPr>
              <a:t>iniciar sessão</a:t>
            </a:r>
            <a:r>
              <a:rPr lang="pt-PT" dirty="0">
                <a:solidFill>
                  <a:srgbClr val="FF0000"/>
                </a:solidFill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pt-PT" b="1" i="1" dirty="0">
                <a:solidFill>
                  <a:srgbClr val="FF0000"/>
                </a:solidFill>
                <a:latin typeface="Archivo" panose="020B0604020202020204" charset="0"/>
                <a:cs typeface="Archivo" panose="020B0604020202020204" charset="0"/>
              </a:rPr>
              <a:t>whishlist</a:t>
            </a:r>
            <a:r>
              <a:rPr lang="pt-PT" dirty="0">
                <a:solidFill>
                  <a:srgbClr val="FF0000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e o </a:t>
            </a:r>
            <a:r>
              <a:rPr lang="pt-PT" b="1" dirty="0">
                <a:solidFill>
                  <a:srgbClr val="FF0000"/>
                </a:solidFill>
                <a:latin typeface="Archivo" panose="020B0604020202020204" charset="0"/>
                <a:cs typeface="Archivo" panose="020B0604020202020204" charset="0"/>
              </a:rPr>
              <a:t>cesto</a:t>
            </a:r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pPr algn="just"/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Ainda no canto superior direito existe a opção de mudar a linguagem.</a:t>
            </a:r>
          </a:p>
          <a:p>
            <a:pPr algn="just"/>
            <a:endParaRPr lang="pt-PT" dirty="0">
              <a:solidFill>
                <a:schemeClr val="tx2"/>
              </a:solidFill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Na zona da publicidade, são exibidas publicidades referentes a loja, que são apresentadas num formato de</a:t>
            </a:r>
          </a:p>
          <a:p>
            <a:pPr algn="just"/>
            <a:r>
              <a:rPr lang="pt-PT" dirty="0">
                <a:solidFill>
                  <a:srgbClr val="800080"/>
                </a:solidFill>
                <a:latin typeface="Archivo" panose="020B0604020202020204" charset="0"/>
                <a:cs typeface="Archivo" panose="020B0604020202020204" charset="0"/>
              </a:rPr>
              <a:t>carrocel de imagens</a:t>
            </a:r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pPr algn="just"/>
            <a:endParaRPr lang="pt-PT" dirty="0">
              <a:solidFill>
                <a:schemeClr val="tx2"/>
              </a:solidFill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Quando o utilizador não esta com a sessão iniciada na versão web não pode realizar compras.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3A226D-5099-F016-C598-94C0ACEB4E16}"/>
              </a:ext>
            </a:extLst>
          </p:cNvPr>
          <p:cNvSpPr txBox="1"/>
          <p:nvPr/>
        </p:nvSpPr>
        <p:spPr>
          <a:xfrm>
            <a:off x="8218994" y="440959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8909BC-54D3-9A91-1132-D449E8DC4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25" y="1324567"/>
            <a:ext cx="5589755" cy="3130966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A927D77-05F7-2D48-6C22-780E67353215}"/>
              </a:ext>
            </a:extLst>
          </p:cNvPr>
          <p:cNvSpPr/>
          <p:nvPr/>
        </p:nvSpPr>
        <p:spPr>
          <a:xfrm>
            <a:off x="3877606" y="2172559"/>
            <a:ext cx="4682003" cy="21544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04159E-92CD-4AD4-8CA9-9680BE4D00A4}"/>
              </a:ext>
            </a:extLst>
          </p:cNvPr>
          <p:cNvSpPr/>
          <p:nvPr/>
        </p:nvSpPr>
        <p:spPr>
          <a:xfrm>
            <a:off x="6648307" y="1652108"/>
            <a:ext cx="1984167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A50788-28C9-3408-9D05-C30A530CC321}"/>
              </a:ext>
            </a:extLst>
          </p:cNvPr>
          <p:cNvSpPr/>
          <p:nvPr/>
        </p:nvSpPr>
        <p:spPr>
          <a:xfrm>
            <a:off x="5527651" y="4104585"/>
            <a:ext cx="886899" cy="215444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2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089683" y="408649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pt-PT" sz="2400" dirty="0"/>
              <a:t> Página inicial - Versão</a:t>
            </a:r>
            <a:r>
              <a:rPr lang="pt-PT" sz="2400" i="1" dirty="0"/>
              <a:t> mobile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169339" y="1403248"/>
            <a:ext cx="63070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mobile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no topo existe uma barra para pesquisar produtos, mais abaixo existem botões para navegar pelas devidas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categorias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por fim existe algumas recomendações que são baseadas no histórico de pesquisas do utilizador.</a:t>
            </a:r>
          </a:p>
          <a:p>
            <a:pPr algn="just"/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Na aplicação mobile existe um menu </a:t>
            </a:r>
            <a:r>
              <a:rPr lang="pt-PT" i="1" dirty="0">
                <a:solidFill>
                  <a:schemeClr val="tx2">
                    <a:lumMod val="50000"/>
                    <a:lumOff val="50000"/>
                  </a:schemeClr>
                </a:solidFill>
                <a:latin typeface="Archivo" panose="020B0604020202020204" charset="0"/>
                <a:cs typeface="Archivo" panose="020B0604020202020204" charset="0"/>
              </a:rPr>
              <a:t>tap bar 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que se encontra no fim da tela que nos permite acesso rápido a algumas zona da aplicação sendo elas, a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página inicial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a </a:t>
            </a:r>
            <a:r>
              <a:rPr lang="pt-PT" b="1" i="1" dirty="0">
                <a:latin typeface="Archivo" panose="020B0604020202020204" charset="0"/>
                <a:cs typeface="Archivo" panose="020B0604020202020204" charset="0"/>
              </a:rPr>
              <a:t>whishlist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o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cesto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e o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perfil do utilizador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8DD45-CD8D-27D5-7C6C-E28F7EFFD3C5}"/>
              </a:ext>
            </a:extLst>
          </p:cNvPr>
          <p:cNvSpPr txBox="1"/>
          <p:nvPr/>
        </p:nvSpPr>
        <p:spPr>
          <a:xfrm>
            <a:off x="7913040" y="453462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mobile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2FF7449-80AA-2371-13EF-1694A3767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774" y="755998"/>
            <a:ext cx="1849951" cy="3778624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D0868A0-F63D-2C41-36ED-A9E8211FA51B}"/>
              </a:ext>
            </a:extLst>
          </p:cNvPr>
          <p:cNvSpPr/>
          <p:nvPr/>
        </p:nvSpPr>
        <p:spPr>
          <a:xfrm>
            <a:off x="6767774" y="4173239"/>
            <a:ext cx="1849951" cy="36138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371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D194AD17-03AD-B6D2-3146-57627FA8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B911B87B-9553-2238-FD5E-2F23C12EB108}"/>
              </a:ext>
            </a:extLst>
          </p:cNvPr>
          <p:cNvSpPr txBox="1">
            <a:spLocks/>
          </p:cNvSpPr>
          <p:nvPr/>
        </p:nvSpPr>
        <p:spPr>
          <a:xfrm>
            <a:off x="1213436" y="411760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Categorias – </a:t>
            </a:r>
            <a:r>
              <a:rPr lang="pt-PT" sz="2400" i="1" dirty="0"/>
              <a:t>Versão Web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8" name="Google Shape;112;p24">
            <a:extLst>
              <a:ext uri="{FF2B5EF4-FFF2-40B4-BE49-F238E27FC236}">
                <a16:creationId xmlns:a16="http://schemas.microsoft.com/office/drawing/2014/main" id="{3D85BEB5-AA04-F72D-E486-AFAD9552775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477675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EF48B8-613D-4776-07C7-1E554196C65F}"/>
              </a:ext>
            </a:extLst>
          </p:cNvPr>
          <p:cNvSpPr txBox="1"/>
          <p:nvPr/>
        </p:nvSpPr>
        <p:spPr>
          <a:xfrm>
            <a:off x="264268" y="1293712"/>
            <a:ext cx="29975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Na página inicial são apresentadas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categorias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de uma forma mais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generalizada, mas quando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passamos o cursor por cima das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mesmas, são apresentadas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categorias relacionadas de forma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mais detalhadas.</a:t>
            </a:r>
          </a:p>
          <a:p>
            <a:pPr algn="just"/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 partir daqui podemos selecionar a opção que pretende-mos e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seremos redirecionados para  uma página com produtos apenas dessas categorias.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2BA8D1-76C7-EB0D-8BF0-A17280C8C12F}"/>
              </a:ext>
            </a:extLst>
          </p:cNvPr>
          <p:cNvSpPr txBox="1"/>
          <p:nvPr/>
        </p:nvSpPr>
        <p:spPr>
          <a:xfrm>
            <a:off x="8131622" y="4476366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1BDF31-BEB5-E44A-B539-CF494FD45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49" y="1038830"/>
            <a:ext cx="5122209" cy="346811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48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D194AD17-03AD-B6D2-3146-57627FA85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B911B87B-9553-2238-FD5E-2F23C12EB108}"/>
              </a:ext>
            </a:extLst>
          </p:cNvPr>
          <p:cNvSpPr txBox="1">
            <a:spLocks/>
          </p:cNvSpPr>
          <p:nvPr/>
        </p:nvSpPr>
        <p:spPr>
          <a:xfrm>
            <a:off x="1213436" y="411760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Categorias – Versão mobile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8" name="Google Shape;112;p24">
            <a:extLst>
              <a:ext uri="{FF2B5EF4-FFF2-40B4-BE49-F238E27FC236}">
                <a16:creationId xmlns:a16="http://schemas.microsoft.com/office/drawing/2014/main" id="{3D85BEB5-AA04-F72D-E486-AFAD9552775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477675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EF48B8-613D-4776-07C7-1E554196C65F}"/>
              </a:ext>
            </a:extLst>
          </p:cNvPr>
          <p:cNvSpPr txBox="1"/>
          <p:nvPr/>
        </p:nvSpPr>
        <p:spPr>
          <a:xfrm>
            <a:off x="228600" y="1019560"/>
            <a:ext cx="2447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 escolha de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categorias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funciona de forma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semelhante, sendo a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principal diferença na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aplicação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mobile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design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devido a falta de espaço em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dispositivos moveis, foi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necessário criar mais 2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zonas para que possa existir as mesmas opções como tanto na aplicação com no 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website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e estas serem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apresentadas de uma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forma apelativa e simples.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E45CFFA-D961-E0F2-15EE-325A11F5D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43" y="1019560"/>
            <a:ext cx="1731602" cy="3522915"/>
          </a:xfrm>
          <a:prstGeom prst="rect">
            <a:avLst/>
          </a:prstGeom>
          <a:ln>
            <a:solidFill>
              <a:srgbClr val="D4EAFE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B7F439D-F7C0-38B6-F428-044AD75D7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069" y="1016762"/>
            <a:ext cx="1748155" cy="3528512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3E50341-314B-A4D0-6B87-E75BB8688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417" y="1005585"/>
            <a:ext cx="1731602" cy="353689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87A74197-90D1-4D33-F4AE-3BEC41B26A1B}"/>
              </a:ext>
            </a:extLst>
          </p:cNvPr>
          <p:cNvSpPr/>
          <p:nvPr/>
        </p:nvSpPr>
        <p:spPr>
          <a:xfrm>
            <a:off x="2958353" y="2326341"/>
            <a:ext cx="638736" cy="295835"/>
          </a:xfrm>
          <a:prstGeom prst="rect">
            <a:avLst/>
          </a:prstGeom>
          <a:noFill/>
          <a:ln w="38100">
            <a:solidFill>
              <a:srgbClr val="9933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105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44451" y="334996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 Produtos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90808" y="3813312"/>
            <a:ext cx="6229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 apresentação dos produtos é semelhante entre 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mobile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e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 principal diferença encontram-se nos filtros, enquanto  que na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estão localizados à </a:t>
            </a:r>
            <a:r>
              <a:rPr lang="pt-PT" dirty="0">
                <a:solidFill>
                  <a:srgbClr val="FF0000"/>
                </a:solidFill>
                <a:latin typeface="Archivo" panose="020B0604020202020204" charset="0"/>
                <a:cs typeface="Archivo" panose="020B0604020202020204" charset="0"/>
              </a:rPr>
              <a:t>esquerda da tela em forma de lista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na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mobile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encontram-se no topo e são apresentados em </a:t>
            </a:r>
            <a:r>
              <a:rPr lang="pt-PT" dirty="0">
                <a:solidFill>
                  <a:srgbClr val="800080"/>
                </a:solidFill>
                <a:latin typeface="Archivo" panose="020B0604020202020204" charset="0"/>
                <a:cs typeface="Archivo" panose="020B0604020202020204" charset="0"/>
              </a:rPr>
              <a:t>menus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do tipo </a:t>
            </a:r>
            <a:r>
              <a:rPr lang="pt-PT" i="1" dirty="0">
                <a:solidFill>
                  <a:srgbClr val="800080"/>
                </a:solidFill>
                <a:latin typeface="Archivo" panose="020B0604020202020204" charset="0"/>
                <a:cs typeface="Archivo" panose="020B0604020202020204" charset="0"/>
              </a:rPr>
              <a:t>dropdown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Este propósito existe devido a diferença de tamanho das telas. </a:t>
            </a:r>
            <a:endParaRPr lang="pt-PT" b="1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endParaRPr lang="pt-PT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8DD45-CD8D-27D5-7C6C-E28F7EFFD3C5}"/>
              </a:ext>
            </a:extLst>
          </p:cNvPr>
          <p:cNvSpPr txBox="1"/>
          <p:nvPr/>
        </p:nvSpPr>
        <p:spPr>
          <a:xfrm>
            <a:off x="7913040" y="453462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mobile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3A226D-5099-F016-C598-94C0ACEB4E16}"/>
              </a:ext>
            </a:extLst>
          </p:cNvPr>
          <p:cNvSpPr txBox="1"/>
          <p:nvPr/>
        </p:nvSpPr>
        <p:spPr>
          <a:xfrm>
            <a:off x="5261949" y="3626681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823DF8-6839-BC4E-6C44-D6C4A639F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276" y="891959"/>
            <a:ext cx="1797616" cy="364266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6D875E-C31F-7017-CA47-6BBF95252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009" y="854493"/>
            <a:ext cx="4526996" cy="2815659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BC24F5A-B469-7A9C-C520-69A62B467F34}"/>
              </a:ext>
            </a:extLst>
          </p:cNvPr>
          <p:cNvSpPr/>
          <p:nvPr/>
        </p:nvSpPr>
        <p:spPr>
          <a:xfrm>
            <a:off x="1306286" y="1821925"/>
            <a:ext cx="680643" cy="1804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8C11E7-8BFC-52E5-BEF1-AEC1BCF3624D}"/>
              </a:ext>
            </a:extLst>
          </p:cNvPr>
          <p:cNvSpPr/>
          <p:nvPr/>
        </p:nvSpPr>
        <p:spPr>
          <a:xfrm>
            <a:off x="6899402" y="1300557"/>
            <a:ext cx="1653332" cy="294487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464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BA3FAEB-9402-ECF2-74BC-6AA2A90D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99" y="893467"/>
            <a:ext cx="1803089" cy="3658649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13436" y="411760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 </a:t>
            </a:r>
            <a:r>
              <a:rPr lang="pt-PT" sz="2400" i="1" dirty="0"/>
              <a:t>Wishlist</a:t>
            </a:r>
            <a:endParaRPr lang="pt-PT" sz="24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68390" y="4132681"/>
            <a:ext cx="6099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 exibição da </a:t>
            </a:r>
            <a:r>
              <a:rPr lang="pt-PT" b="1" i="1" dirty="0">
                <a:latin typeface="Archivo" panose="020B0604020202020204" charset="0"/>
                <a:cs typeface="Archivo" panose="020B0604020202020204" charset="0"/>
              </a:rPr>
              <a:t>wishlist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é semelhante entre 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mobile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e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sendo a única diferença é que na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é possível enviar os produtos diretamente para o carrinho, enquanto na versão mobile é necessário abrir a pagina do produto para poder adicionar ao cesto. </a:t>
            </a:r>
            <a:endParaRPr lang="pt-PT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8DD45-CD8D-27D5-7C6C-E28F7EFFD3C5}"/>
              </a:ext>
            </a:extLst>
          </p:cNvPr>
          <p:cNvSpPr txBox="1"/>
          <p:nvPr/>
        </p:nvSpPr>
        <p:spPr>
          <a:xfrm>
            <a:off x="7913040" y="453462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mobile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3A226D-5099-F016-C598-94C0ACEB4E16}"/>
              </a:ext>
            </a:extLst>
          </p:cNvPr>
          <p:cNvSpPr txBox="1"/>
          <p:nvPr/>
        </p:nvSpPr>
        <p:spPr>
          <a:xfrm>
            <a:off x="5283315" y="3908496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C4C1E5-AF31-C2A5-0E88-F48868304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831" y="967398"/>
            <a:ext cx="3954625" cy="299326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704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195112" y="300400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 Artigos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151301" y="4140740"/>
            <a:ext cx="6099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Apenas é possível adicionar ao cesto, apos o tamanho pretendido ser selecionado.</a:t>
            </a:r>
          </a:p>
          <a:p>
            <a:pPr algn="just" fontAlgn="base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No fundo da tela são exibidos artigos semelhantes com o que estiver a ser visualizado.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8DD45-CD8D-27D5-7C6C-E28F7EFFD3C5}"/>
              </a:ext>
            </a:extLst>
          </p:cNvPr>
          <p:cNvSpPr txBox="1"/>
          <p:nvPr/>
        </p:nvSpPr>
        <p:spPr>
          <a:xfrm>
            <a:off x="7913040" y="453462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mobile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3A226D-5099-F016-C598-94C0ACEB4E16}"/>
              </a:ext>
            </a:extLst>
          </p:cNvPr>
          <p:cNvSpPr txBox="1"/>
          <p:nvPr/>
        </p:nvSpPr>
        <p:spPr>
          <a:xfrm>
            <a:off x="5564853" y="3925296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164302-6F8F-253A-21A3-6EC606A3A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724" y="899678"/>
            <a:ext cx="1781500" cy="361498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21B734-2D9D-6581-E4F2-0E3BA47AC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949" y="893467"/>
            <a:ext cx="3963990" cy="3061234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CA9CD4A-5C70-CF8A-6682-43EEB64905A1}"/>
              </a:ext>
            </a:extLst>
          </p:cNvPr>
          <p:cNvSpPr txBox="1"/>
          <p:nvPr/>
        </p:nvSpPr>
        <p:spPr>
          <a:xfrm>
            <a:off x="64870" y="953074"/>
            <a:ext cx="19629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Na página onde são apresentados os artigos, existe uma imagem do mesmo, com um </a:t>
            </a:r>
            <a:r>
              <a:rPr lang="pt-PT" i="1" dirty="0">
                <a:solidFill>
                  <a:srgbClr val="0070C0"/>
                </a:solidFill>
                <a:latin typeface="Archivo" panose="020B0604020202020204" charset="0"/>
                <a:cs typeface="Archivo" panose="020B0604020202020204" charset="0"/>
              </a:rPr>
              <a:t>slider</a:t>
            </a:r>
            <a:r>
              <a:rPr lang="pt-PT" i="1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,</a:t>
            </a:r>
            <a:r>
              <a:rPr lang="pt-PT" i="1" dirty="0">
                <a:solidFill>
                  <a:srgbClr val="0070C0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que é utilizado para visualizar a imagem em 360 graus</a:t>
            </a:r>
            <a:r>
              <a:rPr lang="pt-PT" i="1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,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devido a todos os artigos serem fotografados de forma a serem exibidos num formato 3D no website e aplicação.</a:t>
            </a:r>
          </a:p>
          <a:p>
            <a:endParaRPr lang="pt-PT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63B09A-4C71-F15F-17E6-CBC800E4BAF0}"/>
              </a:ext>
            </a:extLst>
          </p:cNvPr>
          <p:cNvSpPr/>
          <p:nvPr/>
        </p:nvSpPr>
        <p:spPr>
          <a:xfrm>
            <a:off x="3141961" y="3011332"/>
            <a:ext cx="886899" cy="1168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719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191599" y="300400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 Cesto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194417" y="4150958"/>
            <a:ext cx="6099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 partir desta página podemos finalizar a compra que irá nos reencaminhar para a página onde podemos escolher como queiramos que seja realizado o envio.</a:t>
            </a:r>
            <a:endParaRPr lang="pt-PT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8DD45-CD8D-27D5-7C6C-E28F7EFFD3C5}"/>
              </a:ext>
            </a:extLst>
          </p:cNvPr>
          <p:cNvSpPr txBox="1"/>
          <p:nvPr/>
        </p:nvSpPr>
        <p:spPr>
          <a:xfrm>
            <a:off x="7913040" y="453462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mobile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3A226D-5099-F016-C598-94C0ACEB4E16}"/>
              </a:ext>
            </a:extLst>
          </p:cNvPr>
          <p:cNvSpPr txBox="1"/>
          <p:nvPr/>
        </p:nvSpPr>
        <p:spPr>
          <a:xfrm>
            <a:off x="5626754" y="3955827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75C53F-9008-8221-9ADC-0CDDD9F9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180" y="795710"/>
            <a:ext cx="1848044" cy="3740089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005465-6778-C062-C5B9-A32CC5543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132" y="854878"/>
            <a:ext cx="4236598" cy="3100949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BD9C760-F292-22E4-0F23-191C7AD1114A}"/>
              </a:ext>
            </a:extLst>
          </p:cNvPr>
          <p:cNvSpPr txBox="1"/>
          <p:nvPr/>
        </p:nvSpPr>
        <p:spPr>
          <a:xfrm>
            <a:off x="194417" y="1214691"/>
            <a:ext cx="17487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No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cesto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podemos observar os artigos que foram selecionados pelo</a:t>
            </a:r>
          </a:p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utilizador.</a:t>
            </a:r>
          </a:p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É possível inserir um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voucher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de desconto caso haja algum ativo no momento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576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13436" y="411760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 Envio – Versão</a:t>
            </a:r>
            <a:r>
              <a:rPr lang="pt-PT" sz="2400" i="1" dirty="0"/>
              <a:t> Web</a:t>
            </a:r>
            <a:endParaRPr lang="pt-PT" sz="24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0" y="4110479"/>
            <a:ext cx="9028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Archivo" panose="020B0604020202020204" charset="0"/>
                <a:cs typeface="Archivo" panose="020B0604020202020204" charset="0"/>
              </a:rPr>
              <a:t>Para escolher o método de envio, existem duas opções, entrega em casa ou num ponto de recolha. Caso seja pretendido levantar a encomenda em um ponto de recolha, é possível utilizar a localização via GPS, para saber quais os mais próximos.</a:t>
            </a:r>
          </a:p>
          <a:p>
            <a:pPr algn="just"/>
            <a:r>
              <a:rPr lang="pt-PT" sz="1200" dirty="0">
                <a:latin typeface="Archivo" panose="020B0604020202020204" charset="0"/>
                <a:cs typeface="Archivo" panose="020B0604020202020204" charset="0"/>
              </a:rPr>
              <a:t>Quando a opção de GPS é ativada o utilizador é redirecionado para o </a:t>
            </a:r>
            <a:r>
              <a:rPr lang="pt-PT" sz="1200" b="1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google maps</a:t>
            </a:r>
            <a:r>
              <a:rPr lang="pt-PT" sz="1200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,</a:t>
            </a:r>
            <a:r>
              <a:rPr lang="pt-PT" sz="1200" b="1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PT" sz="1200" dirty="0">
                <a:latin typeface="Archivo" panose="020B0604020202020204" charset="0"/>
                <a:cs typeface="Archivo" panose="020B0604020202020204" charset="0"/>
              </a:rPr>
              <a:t>para ver quais são os pontos de recolha mais próximos de si, e assim complementar as informações necessárias para o concluir o envio.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4237B4-4D5E-656A-52BD-70374C9DB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09" y="976450"/>
            <a:ext cx="4250883" cy="3073248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65A7ED-01A6-AA78-AB6C-35CCEBC08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24" y="974133"/>
            <a:ext cx="4269034" cy="3073248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540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13436" y="411760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 Envio</a:t>
            </a:r>
            <a:r>
              <a:rPr lang="pt-PT" sz="2400" i="1" dirty="0"/>
              <a:t> </a:t>
            </a:r>
            <a:r>
              <a:rPr lang="pt-PT" sz="2400" dirty="0"/>
              <a:t>–</a:t>
            </a:r>
            <a:r>
              <a:rPr lang="pt-PT" sz="2400" i="1" dirty="0"/>
              <a:t> </a:t>
            </a:r>
            <a:r>
              <a:rPr lang="pt-PT" sz="2400" dirty="0"/>
              <a:t>Versão</a:t>
            </a:r>
            <a:r>
              <a:rPr lang="pt-PT" sz="2400" i="1" dirty="0"/>
              <a:t> Mobile</a:t>
            </a:r>
            <a:endParaRPr lang="pt-PT" sz="24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147488" y="4023494"/>
            <a:ext cx="6099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Em relação ao envio na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mobile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é bastante semelhante 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a única diferença será que quando é utilizada a opção do localização num dispositivo movel onde exista o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google maps 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instalado será redirecionado para a aplicação e não para o website.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67D8D9-895E-E994-AB07-8D9C024C5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839" y="782854"/>
            <a:ext cx="1923150" cy="3902412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3467AF7-F628-F55C-5FB7-284526B9771F}"/>
              </a:ext>
            </a:extLst>
          </p:cNvPr>
          <p:cNvSpPr/>
          <p:nvPr/>
        </p:nvSpPr>
        <p:spPr>
          <a:xfrm>
            <a:off x="6827331" y="1438835"/>
            <a:ext cx="1818893" cy="72614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60E4937-CE5F-4AAE-6878-C6316146F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23" y="1229552"/>
            <a:ext cx="3058628" cy="268439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B4849ED-00E9-A4AE-C0CB-F6EE6727A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131" y="1229552"/>
            <a:ext cx="3058628" cy="2684396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27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96844F1-8EC3-9DE9-E809-454C18F35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4" name="Google Shape;104;p24">
            <a:extLst>
              <a:ext uri="{FF2B5EF4-FFF2-40B4-BE49-F238E27FC236}">
                <a16:creationId xmlns:a16="http://schemas.microsoft.com/office/drawing/2014/main" id="{1BE585FE-3274-D424-1404-7ADFB50815F6}"/>
              </a:ext>
            </a:extLst>
          </p:cNvPr>
          <p:cNvSpPr txBox="1">
            <a:spLocks/>
          </p:cNvSpPr>
          <p:nvPr/>
        </p:nvSpPr>
        <p:spPr>
          <a:xfrm>
            <a:off x="1271910" y="872401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Índice</a:t>
            </a:r>
          </a:p>
        </p:txBody>
      </p:sp>
      <p:cxnSp>
        <p:nvCxnSpPr>
          <p:cNvPr id="16" name="Google Shape;110;p24">
            <a:extLst>
              <a:ext uri="{FF2B5EF4-FFF2-40B4-BE49-F238E27FC236}">
                <a16:creationId xmlns:a16="http://schemas.microsoft.com/office/drawing/2014/main" id="{3D243A42-3468-4BFD-D79C-72EEC26C3038}"/>
              </a:ext>
            </a:extLst>
          </p:cNvPr>
          <p:cNvCxnSpPr/>
          <p:nvPr/>
        </p:nvCxnSpPr>
        <p:spPr>
          <a:xfrm>
            <a:off x="811125" y="4542475"/>
            <a:ext cx="6733500" cy="3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12;p24">
            <a:extLst>
              <a:ext uri="{FF2B5EF4-FFF2-40B4-BE49-F238E27FC236}">
                <a16:creationId xmlns:a16="http://schemas.microsoft.com/office/drawing/2014/main" id="{3D85BEB5-AA04-F72D-E486-AFAD95527754}"/>
              </a:ext>
            </a:extLst>
          </p:cNvPr>
          <p:cNvSpPr txBox="1">
            <a:spLocks/>
          </p:cNvSpPr>
          <p:nvPr/>
        </p:nvSpPr>
        <p:spPr>
          <a:xfrm flipH="1">
            <a:off x="7544525" y="4480825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477675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3F7CCE-CD1F-DCF4-E7D5-E3BB7067DD2D}"/>
              </a:ext>
            </a:extLst>
          </p:cNvPr>
          <p:cNvSpPr txBox="1"/>
          <p:nvPr/>
        </p:nvSpPr>
        <p:spPr>
          <a:xfrm>
            <a:off x="1377649" y="1465570"/>
            <a:ext cx="285415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4" action="ppaction://hlinksldjump"/>
              </a:rPr>
              <a:t>Ferramentas utilizadas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5" action="ppaction://hlinksldjump"/>
              </a:rPr>
              <a:t>Sobre esta loja de roupa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6" action="ppaction://hlinksldjump"/>
              </a:rPr>
              <a:t>SiteMap – </a:t>
            </a:r>
            <a:r>
              <a:rPr lang="pt-PT" sz="1100" i="1" dirty="0">
                <a:latin typeface="Archivo" panose="020B0604020202020204" charset="0"/>
                <a:cs typeface="Archivo" panose="020B0604020202020204" charset="0"/>
                <a:hlinkClick r:id="rId6" action="ppaction://hlinksldjump"/>
              </a:rPr>
              <a:t>Web</a:t>
            </a:r>
            <a:endParaRPr lang="pt-PT" sz="1100" i="1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7" action="ppaction://hlinksldjump"/>
              </a:rPr>
              <a:t>SiteMap - </a:t>
            </a:r>
            <a:r>
              <a:rPr lang="pt-PT" sz="1100" i="1" dirty="0">
                <a:latin typeface="Archivo" panose="020B0604020202020204" charset="0"/>
                <a:cs typeface="Archivo" panose="020B0604020202020204" charset="0"/>
                <a:hlinkClick r:id="rId7" action="ppaction://hlinksldjump"/>
              </a:rPr>
              <a:t>Mobile</a:t>
            </a:r>
            <a:endParaRPr lang="pt-PT" sz="1100" i="1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8" action="ppaction://hlinksldjump"/>
              </a:rPr>
              <a:t>Landing Page - </a:t>
            </a:r>
            <a:r>
              <a:rPr lang="pt-PT" sz="1100" i="1" dirty="0">
                <a:latin typeface="Archivo" panose="020B0604020202020204" charset="0"/>
                <a:cs typeface="Archivo" panose="020B0604020202020204" charset="0"/>
                <a:hlinkClick r:id="rId8" action="ppaction://hlinksldjump"/>
              </a:rPr>
              <a:t>Login</a:t>
            </a:r>
            <a:endParaRPr lang="pt-PT" sz="1100" i="1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9" action="ppaction://hlinksldjump"/>
              </a:rPr>
              <a:t>Landing Page - Registo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10" action="ppaction://hlinksldjump"/>
              </a:rPr>
              <a:t>Página inicial – Versão </a:t>
            </a:r>
            <a:r>
              <a:rPr lang="pt-PT" sz="1100" i="1" dirty="0">
                <a:latin typeface="Archivo" panose="020B0604020202020204" charset="0"/>
                <a:cs typeface="Archivo" panose="020B0604020202020204" charset="0"/>
                <a:hlinkClick r:id="rId10" action="ppaction://hlinksldjump"/>
              </a:rPr>
              <a:t>web</a:t>
            </a:r>
            <a:endParaRPr lang="pt-PT" sz="1100" i="1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11" action="ppaction://hlinksldjump"/>
              </a:rPr>
              <a:t>Página inicial - Versão </a:t>
            </a:r>
            <a:r>
              <a:rPr lang="pt-PT" sz="1100" i="1" dirty="0">
                <a:latin typeface="Archivo" panose="020B0604020202020204" charset="0"/>
                <a:cs typeface="Archivo" panose="020B0604020202020204" charset="0"/>
                <a:hlinkClick r:id="rId11" action="ppaction://hlinksldjump"/>
              </a:rPr>
              <a:t>mobile</a:t>
            </a:r>
            <a:endParaRPr lang="pt-PT" sz="1100" i="1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12" action="ppaction://hlinksldjump"/>
              </a:rPr>
              <a:t>Categorias – Versão </a:t>
            </a:r>
            <a:r>
              <a:rPr lang="pt-PT" sz="1100" i="1" dirty="0">
                <a:latin typeface="Archivo" panose="020B0604020202020204" charset="0"/>
                <a:cs typeface="Archivo" panose="020B0604020202020204" charset="0"/>
                <a:hlinkClick r:id="rId12" action="ppaction://hlinksldjump"/>
              </a:rPr>
              <a:t>Web</a:t>
            </a:r>
            <a:endParaRPr lang="pt-PT" sz="1100" i="1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endParaRPr lang="pt-PT" sz="900" dirty="0"/>
          </a:p>
          <a:p>
            <a:br>
              <a:rPr lang="pt-PT" sz="900" dirty="0"/>
            </a:br>
            <a:endParaRPr lang="pt-PT" sz="1400" dirty="0"/>
          </a:p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9570D4-2A22-59D6-89BE-21B64A30F3E3}"/>
              </a:ext>
            </a:extLst>
          </p:cNvPr>
          <p:cNvSpPr txBox="1"/>
          <p:nvPr/>
        </p:nvSpPr>
        <p:spPr>
          <a:xfrm>
            <a:off x="3648609" y="1117810"/>
            <a:ext cx="2580312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400" dirty="0">
              <a:latin typeface="Archivo" panose="020B0604020202020204" charset="0"/>
              <a:cs typeface="Archivo" panose="020B0604020202020204" charset="0"/>
            </a:endParaRPr>
          </a:p>
          <a:p>
            <a:endParaRPr lang="pt-PT" sz="9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13" action="ppaction://hlinksldjump"/>
              </a:rPr>
              <a:t>Categorias – Versão </a:t>
            </a:r>
            <a:r>
              <a:rPr lang="pt-PT" sz="1100" i="1" dirty="0">
                <a:latin typeface="Archivo" panose="020B0604020202020204" charset="0"/>
                <a:cs typeface="Archivo" panose="020B0604020202020204" charset="0"/>
                <a:hlinkClick r:id="rId13" action="ppaction://hlinksldjump"/>
              </a:rPr>
              <a:t>mobile</a:t>
            </a:r>
            <a:endParaRPr lang="pt-PT" sz="1100" i="1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14" action="ppaction://hlinksldjump"/>
              </a:rPr>
              <a:t>Produtos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15" action="ppaction://hlinksldjump"/>
              </a:rPr>
              <a:t>Wishlist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16" action="ppaction://hlinksldjump"/>
              </a:rPr>
              <a:t>Artigos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17" action="ppaction://hlinksldjump"/>
              </a:rPr>
              <a:t>Cesto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18" action="ppaction://hlinksldjump"/>
              </a:rPr>
              <a:t>Envio – Versão </a:t>
            </a:r>
            <a:r>
              <a:rPr lang="pt-PT" sz="1100" i="1" dirty="0">
                <a:latin typeface="Archivo" panose="020B0604020202020204" charset="0"/>
                <a:cs typeface="Archivo" panose="020B0604020202020204" charset="0"/>
                <a:hlinkClick r:id="rId18" action="ppaction://hlinksldjump"/>
              </a:rPr>
              <a:t>Web</a:t>
            </a:r>
            <a:endParaRPr lang="pt-PT" sz="1100" i="1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19" action="ppaction://hlinksldjump"/>
              </a:rPr>
              <a:t>Envio – Versão </a:t>
            </a:r>
            <a:r>
              <a:rPr lang="pt-PT" sz="1100" i="1" dirty="0">
                <a:latin typeface="Archivo" panose="020B0604020202020204" charset="0"/>
                <a:cs typeface="Archivo" panose="020B0604020202020204" charset="0"/>
                <a:hlinkClick r:id="rId19" action="ppaction://hlinksldjump"/>
              </a:rPr>
              <a:t>Mobile</a:t>
            </a:r>
            <a:endParaRPr lang="pt-PT" sz="1100" i="1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20" action="ppaction://hlinksldjump"/>
              </a:rPr>
              <a:t>Pagamento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21" action="ppaction://hlinksldjump"/>
              </a:rPr>
              <a:t>Definições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endParaRPr lang="pt-PT" sz="900" dirty="0"/>
          </a:p>
          <a:p>
            <a:endParaRPr lang="pt-PT" sz="900" dirty="0"/>
          </a:p>
          <a:p>
            <a:br>
              <a:rPr lang="pt-PT" sz="900" dirty="0"/>
            </a:br>
            <a:endParaRPr lang="pt-PT" sz="1400" dirty="0"/>
          </a:p>
          <a:p>
            <a:endParaRPr lang="pt-PT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3881E2-65C8-0ADA-E9E2-C9B51BF7FD3B}"/>
              </a:ext>
            </a:extLst>
          </p:cNvPr>
          <p:cNvSpPr txBox="1"/>
          <p:nvPr/>
        </p:nvSpPr>
        <p:spPr>
          <a:xfrm>
            <a:off x="5833304" y="1480201"/>
            <a:ext cx="236506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22" action="ppaction://hlinksldjump"/>
              </a:rPr>
              <a:t>Perfil </a:t>
            </a:r>
            <a:r>
              <a:rPr lang="pt-PT" sz="1100" dirty="0">
                <a:latin typeface="+mj-lt"/>
                <a:cs typeface="Archivo" panose="020B0604020202020204" charset="0"/>
                <a:hlinkClick r:id="rId22" action="ppaction://hlinksldjump"/>
              </a:rPr>
              <a:t>&amp;</a:t>
            </a: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22" action="ppaction://hlinksldjump"/>
              </a:rPr>
              <a:t> Segurança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>
                <a:latin typeface="Archivo" panose="020B0604020202020204" charset="0"/>
                <a:cs typeface="Archivo" panose="020B0604020202020204" charset="0"/>
                <a:hlinkClick r:id="rId23" action="ppaction://hlinksldjump"/>
              </a:rPr>
              <a:t>Conclusão</a:t>
            </a:r>
            <a:endParaRPr lang="pt-PT" sz="1100" dirty="0">
              <a:latin typeface="Archivo" panose="020B0604020202020204" charset="0"/>
              <a:cs typeface="Archivo" panose="020B060402020202020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9442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13436" y="411760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 Pagamento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68390" y="4132681"/>
            <a:ext cx="6277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O pagamento pode ser realizado com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visa/mastercard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paypal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multibanco 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ou a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cobrança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. Foram escolhidos estes métodos de pagamento devido a sua popularidade e segurança que oferecem. O utilizador só pode finalizar a compra quando tiver tudo preenchido, tirando o NIF que é opcional.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8DD45-CD8D-27D5-7C6C-E28F7EFFD3C5}"/>
              </a:ext>
            </a:extLst>
          </p:cNvPr>
          <p:cNvSpPr txBox="1"/>
          <p:nvPr/>
        </p:nvSpPr>
        <p:spPr>
          <a:xfrm>
            <a:off x="7913040" y="453462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mobile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3A226D-5099-F016-C598-94C0ACEB4E16}"/>
              </a:ext>
            </a:extLst>
          </p:cNvPr>
          <p:cNvSpPr txBox="1"/>
          <p:nvPr/>
        </p:nvSpPr>
        <p:spPr>
          <a:xfrm>
            <a:off x="4724597" y="3934719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ED1474-510F-C000-F344-993DC03CF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650" y="795710"/>
            <a:ext cx="1842575" cy="373891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66AEEF6-2CA1-C80C-6876-8706C13BC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75" y="1028301"/>
            <a:ext cx="4273355" cy="3113121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4311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155027" y="78235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 Definições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150691" y="4111158"/>
            <a:ext cx="6469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Existe a possibilidade de escolher se queremos receber ou deixar de receber a </a:t>
            </a:r>
            <a:r>
              <a:rPr lang="pt-PT" b="1" i="1" dirty="0">
                <a:latin typeface="Archivo" panose="020B0604020202020204" charset="0"/>
                <a:cs typeface="Archivo" panose="020B0604020202020204" charset="0"/>
              </a:rPr>
              <a:t>newsletter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. Pode também ir para a zona de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perfil </a:t>
            </a:r>
            <a:r>
              <a:rPr lang="pt-PT" b="1" dirty="0">
                <a:latin typeface="+mj-lt"/>
                <a:cs typeface="Archivo" panose="020B0604020202020204" charset="0"/>
              </a:rPr>
              <a:t>&amp;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 segurança 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onde é possível realizar algumas alterações na conta do utilizador. Na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mobile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existe a opção se pretende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receber notificações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8DD45-CD8D-27D5-7C6C-E28F7EFFD3C5}"/>
              </a:ext>
            </a:extLst>
          </p:cNvPr>
          <p:cNvSpPr txBox="1"/>
          <p:nvPr/>
        </p:nvSpPr>
        <p:spPr>
          <a:xfrm>
            <a:off x="7913040" y="453462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mobile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3A226D-5099-F016-C598-94C0ACEB4E16}"/>
              </a:ext>
            </a:extLst>
          </p:cNvPr>
          <p:cNvSpPr txBox="1"/>
          <p:nvPr/>
        </p:nvSpPr>
        <p:spPr>
          <a:xfrm>
            <a:off x="5968137" y="3927790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9F24E2-C5B3-56D1-B0B6-216BA6C83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081" y="795710"/>
            <a:ext cx="1872907" cy="3785347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B5F3DB3-B120-BFCB-8162-B7E9F92E7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091" y="686035"/>
            <a:ext cx="4768679" cy="3238781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7A99A6-6B39-E015-94BB-9FB8B1A2CB8A}"/>
              </a:ext>
            </a:extLst>
          </p:cNvPr>
          <p:cNvSpPr txBox="1"/>
          <p:nvPr/>
        </p:nvSpPr>
        <p:spPr>
          <a:xfrm>
            <a:off x="35257" y="1378928"/>
            <a:ext cx="1851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Na zona das 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definições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é possível colocar 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website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ou a aplicação em modo noturno, isto irá alterar as cores do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website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/aplicação por cores mais escuras.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8849088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B240B32-243A-19C6-6D26-54BB46F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2230705" y="40918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 Perfil &amp; Segurança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pt-PT" sz="2400" dirty="0"/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5148" y="4148475"/>
            <a:ext cx="6738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 alteração de dados pessoais relacionados com a conta do utilizador podem ser realizada nesta pagina, menos o número de cliente. Para realizar qualquer alteração é necessário a confirmação via e-mail, para confirmar se o utilizador pretende realmente realizar a devida alteração.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8DD45-CD8D-27D5-7C6C-E28F7EFFD3C5}"/>
              </a:ext>
            </a:extLst>
          </p:cNvPr>
          <p:cNvSpPr txBox="1"/>
          <p:nvPr/>
        </p:nvSpPr>
        <p:spPr>
          <a:xfrm>
            <a:off x="7913040" y="453462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mobile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3A226D-5099-F016-C598-94C0ACEB4E16}"/>
              </a:ext>
            </a:extLst>
          </p:cNvPr>
          <p:cNvSpPr txBox="1"/>
          <p:nvPr/>
        </p:nvSpPr>
        <p:spPr>
          <a:xfrm>
            <a:off x="4664553" y="3882980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97AE58-8CFA-64CE-1DDF-088E4990A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447" y="816212"/>
            <a:ext cx="1832541" cy="371841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8D2383B-4781-A82F-625B-421660CBD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833" y="591338"/>
            <a:ext cx="3576495" cy="3472829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278474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337F00B-ADCA-D13E-0C09-104666BF3FDA}"/>
              </a:ext>
            </a:extLst>
          </p:cNvPr>
          <p:cNvSpPr txBox="1"/>
          <p:nvPr/>
        </p:nvSpPr>
        <p:spPr>
          <a:xfrm>
            <a:off x="1300621" y="1340360"/>
            <a:ext cx="6392129" cy="2638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Em suma, este trabalho é uma representação de todo o conhecimento que obtive durante as aulas da disciplina.</a:t>
            </a:r>
          </a:p>
          <a:p>
            <a:pPr algn="just">
              <a:lnSpc>
                <a:spcPct val="150000"/>
              </a:lnSpc>
            </a:pPr>
            <a:endParaRPr lang="pt-PT" dirty="0">
              <a:solidFill>
                <a:schemeClr val="tx2"/>
              </a:solidFill>
              <a:latin typeface="Archivo" panose="020B0604020202020204" charset="0"/>
              <a:cs typeface="Archivo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Com conclusão deste projeto consigo olhar para os dispositivos movei e fixos e compreender as suas principais diferenças e as vantagens e desvantagens da utilização dos mesmos e graças a esses conhecimentos pude compreender as dificuldades que existem para desenvolver uma aplicação mobile e uma pagina web.</a:t>
            </a:r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pic>
        <p:nvPicPr>
          <p:cNvPr id="12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6DCE8A88-ECF7-C07F-37AF-F12569C62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4;p24">
            <a:extLst>
              <a:ext uri="{FF2B5EF4-FFF2-40B4-BE49-F238E27FC236}">
                <a16:creationId xmlns:a16="http://schemas.microsoft.com/office/drawing/2014/main" id="{1BE585FE-3274-D424-1404-7ADFB50815F6}"/>
              </a:ext>
            </a:extLst>
          </p:cNvPr>
          <p:cNvSpPr txBox="1">
            <a:spLocks/>
          </p:cNvSpPr>
          <p:nvPr/>
        </p:nvSpPr>
        <p:spPr>
          <a:xfrm>
            <a:off x="1213436" y="488617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Conclusão</a:t>
            </a:r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8" name="Google Shape;112;p24">
            <a:extLst>
              <a:ext uri="{FF2B5EF4-FFF2-40B4-BE49-F238E27FC236}">
                <a16:creationId xmlns:a16="http://schemas.microsoft.com/office/drawing/2014/main" id="{3D85BEB5-AA04-F72D-E486-AFAD9552775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</p:spTree>
    <p:extLst>
      <p:ext uri="{BB962C8B-B14F-4D97-AF65-F5344CB8AC3E}">
        <p14:creationId xmlns:p14="http://schemas.microsoft.com/office/powerpoint/2010/main" val="402754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E96844F1-8EC3-9DE9-E809-454C18F35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4" name="Google Shape;104;p24">
            <a:extLst>
              <a:ext uri="{FF2B5EF4-FFF2-40B4-BE49-F238E27FC236}">
                <a16:creationId xmlns:a16="http://schemas.microsoft.com/office/drawing/2014/main" id="{1BE585FE-3274-D424-1404-7ADFB50815F6}"/>
              </a:ext>
            </a:extLst>
          </p:cNvPr>
          <p:cNvSpPr txBox="1">
            <a:spLocks/>
          </p:cNvSpPr>
          <p:nvPr/>
        </p:nvSpPr>
        <p:spPr>
          <a:xfrm>
            <a:off x="1271910" y="872401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Ferramentas utilizadas</a:t>
            </a:r>
            <a:br>
              <a:rPr lang="pt-PT" sz="1200" dirty="0"/>
            </a:br>
            <a:endParaRPr lang="pt-PT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F5710D-E2F1-9F44-47EC-31488C2C7CB0}"/>
              </a:ext>
            </a:extLst>
          </p:cNvPr>
          <p:cNvSpPr txBox="1"/>
          <p:nvPr/>
        </p:nvSpPr>
        <p:spPr>
          <a:xfrm>
            <a:off x="641278" y="1397699"/>
            <a:ext cx="4633877" cy="1992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Apresentação: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Powerpoint</a:t>
            </a:r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>
              <a:lnSpc>
                <a:spcPct val="150000"/>
              </a:lnSpc>
            </a:pP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Criar SiteMap: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Diagrams.net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Criar imagens representativas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MockFlow WireFramePro</a:t>
            </a:r>
          </a:p>
        </p:txBody>
      </p:sp>
      <p:cxnSp>
        <p:nvCxnSpPr>
          <p:cNvPr id="16" name="Google Shape;110;p24">
            <a:extLst>
              <a:ext uri="{FF2B5EF4-FFF2-40B4-BE49-F238E27FC236}">
                <a16:creationId xmlns:a16="http://schemas.microsoft.com/office/drawing/2014/main" id="{3D243A42-3468-4BFD-D79C-72EEC26C3038}"/>
              </a:ext>
            </a:extLst>
          </p:cNvPr>
          <p:cNvCxnSpPr/>
          <p:nvPr/>
        </p:nvCxnSpPr>
        <p:spPr>
          <a:xfrm>
            <a:off x="811125" y="4542475"/>
            <a:ext cx="6733500" cy="3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12;p24">
            <a:extLst>
              <a:ext uri="{FF2B5EF4-FFF2-40B4-BE49-F238E27FC236}">
                <a16:creationId xmlns:a16="http://schemas.microsoft.com/office/drawing/2014/main" id="{3D85BEB5-AA04-F72D-E486-AFAD95527754}"/>
              </a:ext>
            </a:extLst>
          </p:cNvPr>
          <p:cNvSpPr txBox="1">
            <a:spLocks/>
          </p:cNvSpPr>
          <p:nvPr/>
        </p:nvSpPr>
        <p:spPr>
          <a:xfrm flipH="1">
            <a:off x="7544525" y="4480825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477675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C72F934F-93D7-B06C-60A9-D33477EC5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4" name="Google Shape;104;p24">
            <a:extLst>
              <a:ext uri="{FF2B5EF4-FFF2-40B4-BE49-F238E27FC236}">
                <a16:creationId xmlns:a16="http://schemas.microsoft.com/office/drawing/2014/main" id="{1BE585FE-3274-D424-1404-7ADFB50815F6}"/>
              </a:ext>
            </a:extLst>
          </p:cNvPr>
          <p:cNvSpPr txBox="1">
            <a:spLocks/>
          </p:cNvSpPr>
          <p:nvPr/>
        </p:nvSpPr>
        <p:spPr>
          <a:xfrm>
            <a:off x="1271910" y="872401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dirty="0"/>
              <a:t>Sobre esta loja de roupa</a:t>
            </a:r>
          </a:p>
          <a:p>
            <a:br>
              <a:rPr lang="pt-PT" sz="1200" dirty="0"/>
            </a:br>
            <a:endParaRPr lang="pt-PT" sz="2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F5710D-E2F1-9F44-47EC-31488C2C7CB0}"/>
              </a:ext>
            </a:extLst>
          </p:cNvPr>
          <p:cNvSpPr txBox="1"/>
          <p:nvPr/>
        </p:nvSpPr>
        <p:spPr>
          <a:xfrm>
            <a:off x="811125" y="1593937"/>
            <a:ext cx="6914554" cy="231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Este projeto pretende mostrar a criação de um serviço que possa ser usado para uma loja de roupa, que ira permitir aos utilizadores, comprarem roupa, sapatos e acessórios.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O grande diferencial é que utilizadores desta loja possam visualizar todas os artigos em 3D, devido a forma como os artigos são capturados para exibição no website.</a:t>
            </a:r>
          </a:p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tx2"/>
                </a:solidFill>
                <a:latin typeface="Archivo" panose="020B0604020202020204" charset="0"/>
                <a:cs typeface="Archivo" panose="020B0604020202020204" charset="0"/>
              </a:rPr>
              <a:t>Ambas as aplicações tanto mobile como web terão ambas as mesmas funcionalidades.</a:t>
            </a:r>
          </a:p>
        </p:txBody>
      </p:sp>
      <p:cxnSp>
        <p:nvCxnSpPr>
          <p:cNvPr id="16" name="Google Shape;110;p24">
            <a:extLst>
              <a:ext uri="{FF2B5EF4-FFF2-40B4-BE49-F238E27FC236}">
                <a16:creationId xmlns:a16="http://schemas.microsoft.com/office/drawing/2014/main" id="{3D243A42-3468-4BFD-D79C-72EEC26C3038}"/>
              </a:ext>
            </a:extLst>
          </p:cNvPr>
          <p:cNvCxnSpPr/>
          <p:nvPr/>
        </p:nvCxnSpPr>
        <p:spPr>
          <a:xfrm>
            <a:off x="811125" y="4542475"/>
            <a:ext cx="6733500" cy="3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12;p24">
            <a:extLst>
              <a:ext uri="{FF2B5EF4-FFF2-40B4-BE49-F238E27FC236}">
                <a16:creationId xmlns:a16="http://schemas.microsoft.com/office/drawing/2014/main" id="{3D85BEB5-AA04-F72D-E486-AFAD95527754}"/>
              </a:ext>
            </a:extLst>
          </p:cNvPr>
          <p:cNvSpPr txBox="1">
            <a:spLocks/>
          </p:cNvSpPr>
          <p:nvPr/>
        </p:nvSpPr>
        <p:spPr>
          <a:xfrm flipH="1">
            <a:off x="7544525" y="4480825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477675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78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914A3F94-A283-C13F-BBFD-9F6DC9C4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13436" y="447367"/>
            <a:ext cx="6099313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i="1" dirty="0"/>
              <a:t>SiteMap – Web</a:t>
            </a:r>
          </a:p>
          <a:p>
            <a:br>
              <a:rPr lang="pt-PT" sz="1200" dirty="0"/>
            </a:br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48F549-A879-3E79-176C-507ECD73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49" y="1485946"/>
            <a:ext cx="4408675" cy="23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6B2E88C-0373-A970-4AFE-4720CEF13DD8}"/>
              </a:ext>
            </a:extLst>
          </p:cNvPr>
          <p:cNvSpPr txBox="1"/>
          <p:nvPr/>
        </p:nvSpPr>
        <p:spPr>
          <a:xfrm>
            <a:off x="151301" y="988359"/>
            <a:ext cx="37214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Quando o utilizador acede a plataforma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entra na página inicial, onde é apresentado um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pop-up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de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login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/registo.</a:t>
            </a:r>
          </a:p>
          <a:p>
            <a:pPr algn="just"/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Caso o utilizador não pretenda criar conta ou realizar o login, tem acesso a página inicial, a partir de onde pode navegar pelo website.</a:t>
            </a:r>
          </a:p>
          <a:p>
            <a:pPr algn="just"/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As “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categorias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” são opções que quando o utilizador passa o rato por cima apresentam um menu com as devidas categorias.</a:t>
            </a:r>
          </a:p>
          <a:p>
            <a:pPr algn="just"/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Na página “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whishlist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” estão listado os produtos em que o utilizador marcou com um “coração”.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76B912-032A-5757-D09B-AAF6603CAB8B}"/>
              </a:ext>
            </a:extLst>
          </p:cNvPr>
          <p:cNvSpPr txBox="1"/>
          <p:nvPr/>
        </p:nvSpPr>
        <p:spPr>
          <a:xfrm>
            <a:off x="151301" y="4337812"/>
            <a:ext cx="7541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No “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cesto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” estão todos os produtos que o utilizador adicionou com o objetivo de comprar, a partir desta página o utilizador pode selecionar a morada de envio e o método de pagamento pretendido, e assim concluir a compra.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575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914A3F94-A283-C13F-BBFD-9F6DC9C4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13436" y="447367"/>
            <a:ext cx="6099313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i="1" dirty="0"/>
              <a:t>SiteMap – Web</a:t>
            </a:r>
          </a:p>
          <a:p>
            <a:br>
              <a:rPr lang="pt-PT" sz="1200" dirty="0"/>
            </a:br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48F549-A879-3E79-176C-507ECD73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49" y="1485946"/>
            <a:ext cx="4408675" cy="23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72C7F1C-3C05-D7E6-8DFE-BBB83897731D}"/>
              </a:ext>
            </a:extLst>
          </p:cNvPr>
          <p:cNvSpPr txBox="1"/>
          <p:nvPr/>
        </p:nvSpPr>
        <p:spPr>
          <a:xfrm>
            <a:off x="262218" y="1122829"/>
            <a:ext cx="37920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Nas “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definições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” o utilizador pode realizar algumas alterações a página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sendo estas alterações principalmente pensadas a nível de conforto e preferências do utilizador.</a:t>
            </a:r>
          </a:p>
          <a:p>
            <a:pPr algn="just"/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Estando nas “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definições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” o utilizador pode proceder para o “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perfil </a:t>
            </a:r>
            <a:r>
              <a:rPr lang="pt-PT" b="1" dirty="0">
                <a:latin typeface="+mj-lt"/>
                <a:cs typeface="Archivo" panose="020B0604020202020204" charset="0"/>
              </a:rPr>
              <a:t>&amp;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 segurança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” onde pode realizar alterações nos seus dados pessoais e alterar a sua password caso pretenda.</a:t>
            </a:r>
          </a:p>
          <a:p>
            <a:pPr algn="just"/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 “</a:t>
            </a:r>
            <a:r>
              <a:rPr lang="pt-PT" b="1" dirty="0">
                <a:latin typeface="Archivo" panose="020B0604020202020204" charset="0"/>
                <a:cs typeface="Archivo" panose="020B0604020202020204" charset="0"/>
              </a:rPr>
              <a:t>ajuda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” irá reencaminhar o utilizador para a sua plataforma de e-mail, para contactar o suporte.</a:t>
            </a:r>
          </a:p>
        </p:txBody>
      </p:sp>
    </p:spTree>
    <p:extLst>
      <p:ext uri="{BB962C8B-B14F-4D97-AF65-F5344CB8AC3E}">
        <p14:creationId xmlns:p14="http://schemas.microsoft.com/office/powerpoint/2010/main" val="153149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914A3F94-A283-C13F-BBFD-9F6DC9C4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13436" y="447367"/>
            <a:ext cx="6099313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i="1" dirty="0"/>
              <a:t>SiteMap - Mobile</a:t>
            </a:r>
          </a:p>
          <a:p>
            <a:br>
              <a:rPr lang="pt-PT" sz="1200" dirty="0"/>
            </a:br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48F549-A879-3E79-176C-507ECD73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970" y="1429080"/>
            <a:ext cx="4408675" cy="23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6B2E88C-0373-A970-4AFE-4720CEF13DD8}"/>
              </a:ext>
            </a:extLst>
          </p:cNvPr>
          <p:cNvSpPr txBox="1"/>
          <p:nvPr/>
        </p:nvSpPr>
        <p:spPr>
          <a:xfrm>
            <a:off x="151301" y="988359"/>
            <a:ext cx="37214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A aplicação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mobile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funcionara de forma semelhante a aplicação web, as principais diferenças serão maioritariamente a nível visual devido a diferença do tamanho das telas dos dispositivos moveis para os dispositivos fixos.</a:t>
            </a:r>
          </a:p>
          <a:p>
            <a:pPr algn="just"/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Também irão existir mais opções nas definições devido a características técnicas dos dispositivos moveis</a:t>
            </a:r>
          </a:p>
          <a:p>
            <a:pPr algn="just"/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endParaRPr lang="pt-PT" dirty="0">
              <a:latin typeface="Archivo" panose="020B0604020202020204" charset="0"/>
              <a:cs typeface="Archivo" panose="020B0604020202020204" charset="0"/>
            </a:endParaRPr>
          </a:p>
          <a:p>
            <a:pPr algn="just"/>
            <a:r>
              <a:rPr lang="pt-PT" sz="1400" dirty="0">
                <a:latin typeface="Archivo" panose="020B0604020202020204" charset="0"/>
                <a:cs typeface="Archivo" panose="020B0604020202020204" charset="0"/>
              </a:rPr>
              <a:t>Se o utilizador estiver autenticado na aplicação </a:t>
            </a:r>
            <a:r>
              <a:rPr lang="pt-PT" sz="1400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sz="1400" dirty="0">
                <a:latin typeface="Archivo" panose="020B0604020202020204" charset="0"/>
                <a:cs typeface="Archivo" panose="020B0604020202020204" charset="0"/>
              </a:rPr>
              <a:t> a mesma sincroniza em tempo real os dados da aplicação móvel.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570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5321587-E075-0A66-C0A1-2DA807F7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450" y="1042407"/>
            <a:ext cx="3693587" cy="2496779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21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914A3F94-A283-C13F-BBFD-9F6DC9C4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13436" y="447367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i="1" dirty="0"/>
              <a:t> Landing Page - Login</a:t>
            </a:r>
          </a:p>
          <a:p>
            <a:br>
              <a:rPr lang="pt-PT" sz="1200" dirty="0"/>
            </a:br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120083" y="3771925"/>
            <a:ext cx="6099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O utilizador pode realizar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login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com o seu e-mail/número de telemóvel e palavra-passe ou caso pretenda pode utilizar o “google” ou o “Facebook” para realizar o login. </a:t>
            </a:r>
          </a:p>
          <a:p>
            <a:pPr algn="just"/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Foram escolhidos estes dois métodos, devido ao âmbito da plataforma e a sua simplicidade e segurança.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8DD45-CD8D-27D5-7C6C-E28F7EFFD3C5}"/>
              </a:ext>
            </a:extLst>
          </p:cNvPr>
          <p:cNvSpPr txBox="1"/>
          <p:nvPr/>
        </p:nvSpPr>
        <p:spPr>
          <a:xfrm>
            <a:off x="7913040" y="453462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mobile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A681B0-B192-4A74-DF61-FC45F390A02D}"/>
              </a:ext>
            </a:extLst>
          </p:cNvPr>
          <p:cNvSpPr txBox="1"/>
          <p:nvPr/>
        </p:nvSpPr>
        <p:spPr>
          <a:xfrm>
            <a:off x="5336015" y="3539186"/>
            <a:ext cx="747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D344DAA-2175-2FF4-8322-13C188FEA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081" y="922320"/>
            <a:ext cx="1787337" cy="3612302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C1853B7-BC43-BA46-D4B0-B0E7CC1EF362}"/>
              </a:ext>
            </a:extLst>
          </p:cNvPr>
          <p:cNvSpPr txBox="1"/>
          <p:nvPr/>
        </p:nvSpPr>
        <p:spPr>
          <a:xfrm>
            <a:off x="225946" y="1177087"/>
            <a:ext cx="1891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Tanto como 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como a versão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mobile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quando abertas pedem para realizar 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login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sendo que na versão mobile 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login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/registo é obrigatório.</a:t>
            </a:r>
          </a:p>
        </p:txBody>
      </p:sp>
    </p:spTree>
    <p:extLst>
      <p:ext uri="{BB962C8B-B14F-4D97-AF65-F5344CB8AC3E}">
        <p14:creationId xmlns:p14="http://schemas.microsoft.com/office/powerpoint/2010/main" val="3682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0CECFFD-C67C-94D4-1844-21ECD06B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91" y="989404"/>
            <a:ext cx="4366763" cy="2946203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21" name="Picture 4" descr="Solicitadoria - Instituto Politécnico da Maia - IPMAIA | Inspiring Future">
            <a:extLst>
              <a:ext uri="{FF2B5EF4-FFF2-40B4-BE49-F238E27FC236}">
                <a16:creationId xmlns:a16="http://schemas.microsoft.com/office/drawing/2014/main" id="{914A3F94-A283-C13F-BBFD-9F6DC9C4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01" y="30393"/>
            <a:ext cx="853485" cy="86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4;p24">
            <a:extLst>
              <a:ext uri="{FF2B5EF4-FFF2-40B4-BE49-F238E27FC236}">
                <a16:creationId xmlns:a16="http://schemas.microsoft.com/office/drawing/2014/main" id="{2BB529D3-222B-8502-7B78-4C2046864D0F}"/>
              </a:ext>
            </a:extLst>
          </p:cNvPr>
          <p:cNvSpPr txBox="1">
            <a:spLocks/>
          </p:cNvSpPr>
          <p:nvPr/>
        </p:nvSpPr>
        <p:spPr>
          <a:xfrm>
            <a:off x="1213436" y="447367"/>
            <a:ext cx="596766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"/>
              <a:buNone/>
              <a:defRPr sz="3500" b="1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PT" sz="2400" i="1" dirty="0"/>
              <a:t> Landing Page </a:t>
            </a:r>
            <a:r>
              <a:rPr lang="pt-PT" sz="2400" dirty="0"/>
              <a:t>-</a:t>
            </a:r>
            <a:r>
              <a:rPr lang="pt-PT" sz="2400" i="1" dirty="0"/>
              <a:t> </a:t>
            </a:r>
            <a:r>
              <a:rPr lang="pt-PT" sz="2400" dirty="0"/>
              <a:t>Registo</a:t>
            </a:r>
          </a:p>
          <a:p>
            <a:br>
              <a:rPr lang="pt-PT" sz="1200" dirty="0"/>
            </a:br>
            <a:br>
              <a:rPr lang="pt-PT" sz="1200" dirty="0"/>
            </a:br>
            <a:endParaRPr lang="pt-PT" sz="2400" dirty="0"/>
          </a:p>
        </p:txBody>
      </p:sp>
      <p:sp>
        <p:nvSpPr>
          <p:cNvPr id="10" name="Google Shape;107;p24">
            <a:extLst>
              <a:ext uri="{FF2B5EF4-FFF2-40B4-BE49-F238E27FC236}">
                <a16:creationId xmlns:a16="http://schemas.microsoft.com/office/drawing/2014/main" id="{C3DCFE8D-9DFF-2C03-FCE4-4A61BEA65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2750" y="539500"/>
            <a:ext cx="1011238" cy="1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 b="0" dirty="0">
                <a:solidFill>
                  <a:schemeClr val="lt2"/>
                </a:solidFill>
              </a:rPr>
              <a:t>09/01/2023</a:t>
            </a:r>
            <a:endParaRPr sz="1000" b="0" dirty="0">
              <a:solidFill>
                <a:schemeClr val="lt2"/>
              </a:solidFill>
            </a:endParaRPr>
          </a:p>
        </p:txBody>
      </p:sp>
      <p:sp>
        <p:nvSpPr>
          <p:cNvPr id="19" name="Google Shape;111;p24">
            <a:extLst>
              <a:ext uri="{FF2B5EF4-FFF2-40B4-BE49-F238E27FC236}">
                <a16:creationId xmlns:a16="http://schemas.microsoft.com/office/drawing/2014/main" id="{7670FA19-3664-F27C-C163-D59F3174639E}"/>
              </a:ext>
            </a:extLst>
          </p:cNvPr>
          <p:cNvSpPr/>
          <p:nvPr/>
        </p:nvSpPr>
        <p:spPr>
          <a:xfrm>
            <a:off x="681525" y="4685266"/>
            <a:ext cx="129600" cy="129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87651E-24B7-4E13-78D4-AD278401705E}"/>
              </a:ext>
            </a:extLst>
          </p:cNvPr>
          <p:cNvSpPr txBox="1"/>
          <p:nvPr/>
        </p:nvSpPr>
        <p:spPr>
          <a:xfrm>
            <a:off x="120228" y="4100748"/>
            <a:ext cx="6283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Para ler os termos e condições o utilizador apenas necessita de clicar no texto </a:t>
            </a:r>
          </a:p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Caso pretenda receber a “</a:t>
            </a:r>
            <a:r>
              <a:rPr lang="pt-PT" b="1" i="1" dirty="0">
                <a:latin typeface="Archivo" panose="020B0604020202020204" charset="0"/>
                <a:cs typeface="Archivo" panose="020B0604020202020204" charset="0"/>
              </a:rPr>
              <a:t>newsletter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” existe uma checkbox, essa “</a:t>
            </a:r>
            <a:r>
              <a:rPr lang="pt-PT" b="1" i="1" dirty="0">
                <a:latin typeface="Archivo" panose="020B0604020202020204" charset="0"/>
                <a:cs typeface="Archivo" panose="020B0604020202020204" charset="0"/>
              </a:rPr>
              <a:t>newsletter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” será enviada para o e-mail ou numero de telefone do utilizador.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F8DD45-CD8D-27D5-7C6C-E28F7EFFD3C5}"/>
              </a:ext>
            </a:extLst>
          </p:cNvPr>
          <p:cNvSpPr txBox="1"/>
          <p:nvPr/>
        </p:nvSpPr>
        <p:spPr>
          <a:xfrm>
            <a:off x="7913040" y="453462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mobile</a:t>
            </a:r>
          </a:p>
        </p:txBody>
      </p:sp>
      <p:sp>
        <p:nvSpPr>
          <p:cNvPr id="15" name="Google Shape;112;p24">
            <a:extLst>
              <a:ext uri="{FF2B5EF4-FFF2-40B4-BE49-F238E27FC236}">
                <a16:creationId xmlns:a16="http://schemas.microsoft.com/office/drawing/2014/main" id="{BCFB4470-18DC-5D73-F567-42911EB314B4}"/>
              </a:ext>
            </a:extLst>
          </p:cNvPr>
          <p:cNvSpPr txBox="1">
            <a:spLocks/>
          </p:cNvSpPr>
          <p:nvPr/>
        </p:nvSpPr>
        <p:spPr>
          <a:xfrm flipH="1">
            <a:off x="7760024" y="4876676"/>
            <a:ext cx="886200" cy="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2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chivo"/>
              <a:buNone/>
              <a:defRPr sz="11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 algn="r"/>
            <a:r>
              <a:rPr lang="pt-PT" sz="1000" dirty="0"/>
              <a:t>IPMaia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A681B0-B192-4A74-DF61-FC45F390A02D}"/>
              </a:ext>
            </a:extLst>
          </p:cNvPr>
          <p:cNvSpPr txBox="1"/>
          <p:nvPr/>
        </p:nvSpPr>
        <p:spPr>
          <a:xfrm>
            <a:off x="5759940" y="3905172"/>
            <a:ext cx="919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latin typeface="Archivo" panose="020B0604020202020204" charset="0"/>
                <a:cs typeface="Archivo" panose="020B0604020202020204" charset="0"/>
              </a:rPr>
              <a:t>Versão </a:t>
            </a:r>
            <a:r>
              <a:rPr lang="pt-PT" sz="800" i="1" dirty="0">
                <a:latin typeface="Archivo" panose="020B0604020202020204" charset="0"/>
                <a:cs typeface="Archivo" panose="020B0604020202020204" charset="0"/>
              </a:rPr>
              <a:t>web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A5B198E-EF26-F4EE-4A7C-060CD4249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041" y="911713"/>
            <a:ext cx="1799615" cy="362291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7C1561-EB43-F15B-4C73-984B1E8C6ACF}"/>
              </a:ext>
            </a:extLst>
          </p:cNvPr>
          <p:cNvSpPr txBox="1"/>
          <p:nvPr/>
        </p:nvSpPr>
        <p:spPr>
          <a:xfrm>
            <a:off x="181130" y="1085571"/>
            <a:ext cx="175079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Da mesma forma do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login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, o registo é realizado da mesma forma tanto na plataforma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web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 como </a:t>
            </a:r>
            <a:r>
              <a:rPr lang="pt-PT" i="1" dirty="0">
                <a:latin typeface="Archivo" panose="020B0604020202020204" charset="0"/>
                <a:cs typeface="Archivo" panose="020B0604020202020204" charset="0"/>
              </a:rPr>
              <a:t>mobile</a:t>
            </a:r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. </a:t>
            </a:r>
          </a:p>
          <a:p>
            <a:r>
              <a:rPr lang="pt-PT" dirty="0">
                <a:latin typeface="Archivo" panose="020B0604020202020204" charset="0"/>
                <a:cs typeface="Archivo" panose="020B0604020202020204" charset="0"/>
              </a:rPr>
              <a:t>O utilizador é obrigado a ler e aceitar os Termos e Condições.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6754786"/>
      </p:ext>
    </p:extLst>
  </p:cSld>
  <p:clrMapOvr>
    <a:masterClrMapping/>
  </p:clrMapOvr>
</p:sld>
</file>

<file path=ppt/theme/theme1.xml><?xml version="1.0" encoding="utf-8"?>
<a:theme xmlns:a="http://schemas.openxmlformats.org/drawingml/2006/main" name="Basic Template: Formal Gradients Consulting Toolkit By Slidesgo">
  <a:themeElements>
    <a:clrScheme name="Simple Light">
      <a:dk1>
        <a:srgbClr val="FFFFFF"/>
      </a:dk1>
      <a:lt1>
        <a:srgbClr val="234B70"/>
      </a:lt1>
      <a:dk2>
        <a:srgbClr val="88B1D8"/>
      </a:dk2>
      <a:lt2>
        <a:srgbClr val="01122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2B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234B70"/>
    </a:lt1>
    <a:dk2>
      <a:srgbClr val="88B1D8"/>
    </a:dk2>
    <a:lt2>
      <a:srgbClr val="011225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02B5B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FFFFFF"/>
    </a:dk1>
    <a:lt1>
      <a:srgbClr val="234B70"/>
    </a:lt1>
    <a:dk2>
      <a:srgbClr val="88B1D8"/>
    </a:dk2>
    <a:lt2>
      <a:srgbClr val="011225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002B5B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1728</Words>
  <Application>Microsoft Office PowerPoint</Application>
  <PresentationFormat>Apresentação no Ecrã (16:9)</PresentationFormat>
  <Paragraphs>257</Paragraphs>
  <Slides>23</Slides>
  <Notes>23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Archivo</vt:lpstr>
      <vt:lpstr>Open Sans</vt:lpstr>
      <vt:lpstr>Arial</vt:lpstr>
      <vt:lpstr>Basic Template: Formal Gradients Consulting Toolkit By Slidesgo</vt:lpstr>
      <vt:lpstr>AIWDS – Propostas de plataforma Web/Mobile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AIWDS - Análise comparativa Web - App</dc:title>
  <dc:creator>Mongo</dc:creator>
  <cp:lastModifiedBy>cris sousa</cp:lastModifiedBy>
  <cp:revision>62</cp:revision>
  <dcterms:modified xsi:type="dcterms:W3CDTF">2023-01-15T18:20:03Z</dcterms:modified>
</cp:coreProperties>
</file>