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CEBE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8" autoAdjust="0"/>
    <p:restoredTop sz="94684" autoAdjust="0"/>
  </p:normalViewPr>
  <p:slideViewPr>
    <p:cSldViewPr snapToGrid="0">
      <p:cViewPr varScale="1">
        <p:scale>
          <a:sx n="153" d="100"/>
          <a:sy n="153" d="100"/>
        </p:scale>
        <p:origin x="59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85259-FBB9-4AFC-A2F0-8B09A735CA2D}" type="datetimeFigureOut">
              <a:rPr lang="pt-PT" smtClean="0"/>
              <a:t>08/01/2023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130A6-682E-4CE2-8EB1-C4994AC99F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959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30A6-682E-4CE2-8EB1-C4994AC99F3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585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8,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agram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iagram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ockflow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31D900-2BFC-BBF1-DFE0-6EB10517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993" y="2454732"/>
            <a:ext cx="2730367" cy="2375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5EC3C5-89B4-E628-C161-76988C4B3EFC}"/>
              </a:ext>
            </a:extLst>
          </p:cNvPr>
          <p:cNvSpPr txBox="1"/>
          <p:nvPr/>
        </p:nvSpPr>
        <p:spPr>
          <a:xfrm>
            <a:off x="917708" y="6468790"/>
            <a:ext cx="1434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venir Next LT Pro Light" panose="020B0304020202020204" pitchFamily="34" charset="0"/>
                <a:cs typeface="Arial" panose="020B0604020202020204" pitchFamily="34" charset="0"/>
              </a:rPr>
              <a:t>07/01/2023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E1B34-1BB4-2A49-4A01-7509F79BFF1E}"/>
              </a:ext>
            </a:extLst>
          </p:cNvPr>
          <p:cNvSpPr txBox="1"/>
          <p:nvPr/>
        </p:nvSpPr>
        <p:spPr>
          <a:xfrm>
            <a:off x="7429918" y="6468789"/>
            <a:ext cx="36025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venir Next LT Pro Light" panose="020B0304020202020204" pitchFamily="34" charset="0"/>
                <a:cs typeface="Calibri"/>
              </a:rPr>
              <a:t>João Carlos Quintão Gonçalves - </a:t>
            </a:r>
            <a:r>
              <a:rPr lang="en-US" sz="1400" dirty="0">
                <a:latin typeface="Avenir Next LT Pro Light" panose="020B0304020202020204" pitchFamily="34" charset="0"/>
                <a:cs typeface="Arial"/>
              </a:rPr>
              <a:t>A036936</a:t>
            </a:r>
            <a:endParaRPr lang="en-US" sz="1400" dirty="0">
              <a:latin typeface="Avenir Next LT Pro Light" panose="020B0304020202020204" pitchFamily="34" charset="0"/>
              <a:cs typeface="Calibri"/>
            </a:endParaRPr>
          </a:p>
        </p:txBody>
      </p:sp>
      <p:pic>
        <p:nvPicPr>
          <p:cNvPr id="17" name="Picture 16" descr="ipmaia - black and white">
            <a:extLst>
              <a:ext uri="{FF2B5EF4-FFF2-40B4-BE49-F238E27FC236}">
                <a16:creationId xmlns:a16="http://schemas.microsoft.com/office/drawing/2014/main" id="{B5A90AD6-B3B3-9454-AA66-67A5A14A1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0" y="5718958"/>
            <a:ext cx="1894074" cy="76971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43CC60A9-6A43-7E31-75C8-4ACBF1B5B2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144" y="1178430"/>
            <a:ext cx="4741157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Sneaker Store – Propósta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E3235-7A99-73EF-3C96-77749BFDFD64}"/>
              </a:ext>
            </a:extLst>
          </p:cNvPr>
          <p:cNvSpPr txBox="1"/>
          <p:nvPr/>
        </p:nvSpPr>
        <p:spPr>
          <a:xfrm>
            <a:off x="2743144" y="962873"/>
            <a:ext cx="329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Loja de sapatilhas / ténis</a:t>
            </a:r>
            <a:endParaRPr lang="en-GB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B4321-2771-8080-4AF1-0D6BDAAC59D2}"/>
              </a:ext>
            </a:extLst>
          </p:cNvPr>
          <p:cNvSpPr txBox="1"/>
          <p:nvPr/>
        </p:nvSpPr>
        <p:spPr>
          <a:xfrm>
            <a:off x="2743144" y="2131086"/>
            <a:ext cx="44262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Design e estudo de uma loja de sapatilhas online nas plataformas Web e Mobile.</a:t>
            </a:r>
            <a:endParaRPr lang="en-GB" dirty="0"/>
          </a:p>
          <a:p>
            <a:endParaRPr lang="en-GB" dirty="0"/>
          </a:p>
          <a:p>
            <a:r>
              <a:rPr lang="pt-PT" dirty="0"/>
              <a:t>Este trabalho foi realizado no âmbito da cadeira de </a:t>
            </a:r>
            <a:r>
              <a:rPr lang="pt-BR" dirty="0"/>
              <a:t>Arquitetura de Informação para a Web e Dispositivos Móveis.</a:t>
            </a:r>
          </a:p>
          <a:p>
            <a:endParaRPr lang="pt-BR" dirty="0"/>
          </a:p>
          <a:p>
            <a:r>
              <a:rPr lang="pt-PT" dirty="0"/>
              <a:t>Tenho como objetivo, apresentar e explicar o processo criativo do serviço através de sitemaps e wireframing, comparando as diferenças presentes nas duas plataformas.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7C2362-FE21-2425-3E04-3DDBE54E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018" y="1936922"/>
            <a:ext cx="1794580" cy="21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0901FD4-884D-05C8-11F3-F7B8238F7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50" y="1623600"/>
            <a:ext cx="4851816" cy="5057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2"/>
            <a:ext cx="2294304" cy="712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Início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Agora com o login realizado na versão web, já conseguimos ver o nosso perfil e efetuar log out.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No corpo da página, as categorias dos carrosséis  mudaram e agora baseiam-se nos gostos do cliente.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574002-FAB4-F535-D801-C25A4566637A}"/>
              </a:ext>
            </a:extLst>
          </p:cNvPr>
          <p:cNvSpPr/>
          <p:nvPr/>
        </p:nvSpPr>
        <p:spPr>
          <a:xfrm>
            <a:off x="10317481" y="5605462"/>
            <a:ext cx="914400" cy="327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E696-73AA-6A86-6F97-4EB55C190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841" y="1686404"/>
            <a:ext cx="2011680" cy="43771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F81BBD-4AA2-1C5D-F5BC-F247100E3F9C}"/>
              </a:ext>
            </a:extLst>
          </p:cNvPr>
          <p:cNvSpPr txBox="1">
            <a:spLocks/>
          </p:cNvSpPr>
          <p:nvPr/>
        </p:nvSpPr>
        <p:spPr>
          <a:xfrm>
            <a:off x="2715678" y="1329221"/>
            <a:ext cx="1905683" cy="243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sz="1100" dirty="0"/>
              <a:t>LOGGED IN</a:t>
            </a:r>
          </a:p>
        </p:txBody>
      </p:sp>
    </p:spTree>
    <p:extLst>
      <p:ext uri="{BB962C8B-B14F-4D97-AF65-F5344CB8AC3E}">
        <p14:creationId xmlns:p14="http://schemas.microsoft.com/office/powerpoint/2010/main" val="60093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3"/>
            <a:ext cx="3759118" cy="60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HAMBURGUER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Ao abrirmos o hambúrguer, são apresentadas as categorias e o botão de pesquisa é substituído por um botão que dá acesso ao perfil. Mais abaixo também temos a opção para fazer sign out.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Na versão web, esta lógica só é aplicada após pesquisa, como podemos ver no slide seguinte.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FF2B8-6BBA-16F7-C7AE-ECC58BBF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983" y="1481103"/>
            <a:ext cx="2011680" cy="43771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176A-D387-E3CD-AC0D-33AF64F06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813" y="1481103"/>
            <a:ext cx="2011680" cy="43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29ED17-9AE6-7985-1FFB-C2675AE4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50" y="1623600"/>
            <a:ext cx="4851816" cy="50578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3"/>
            <a:ext cx="3759118" cy="60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FILTRAR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Após pesquisa, encontramos uma barra lateral com um menu e um submenu, em que neste caso o filtro é: Homem e Nike. Os items são apresentados em grelha devido ao maior tamanho do desktop.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À direita temos o design simples da pesquisa mobile.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DBCE18-E05C-5EE6-A4A4-394F3780754B}"/>
              </a:ext>
            </a:extLst>
          </p:cNvPr>
          <p:cNvSpPr txBox="1">
            <a:spLocks/>
          </p:cNvSpPr>
          <p:nvPr/>
        </p:nvSpPr>
        <p:spPr>
          <a:xfrm>
            <a:off x="3107389" y="1354313"/>
            <a:ext cx="1905683" cy="243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sz="1100" dirty="0"/>
              <a:t>PRODUTOS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BFA2C1-49A2-E343-317C-EBB2A6B5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7834" y="1680750"/>
            <a:ext cx="2011680" cy="43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3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7BA03E-B806-9B0A-120C-4E56C44D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50" y="1623600"/>
            <a:ext cx="4851816" cy="5057877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F7E7F4-EE00-83EA-84E1-8A2A5F559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33" y="1685037"/>
            <a:ext cx="2011680" cy="43771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3"/>
            <a:ext cx="3759118" cy="60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FILTRAR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Após pesquisa, encontramos uma barra lateral com um menu e um submenu, em que neste caso o filtro é: Homem e Nike. Os items são apresentados em grelha devido ao maior tamanho do desktop.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No entanto na plataforma mobile fica tudo mais condensado.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CA8B6A0-1DF9-13B6-FC8F-575232504838}"/>
              </a:ext>
            </a:extLst>
          </p:cNvPr>
          <p:cNvSpPr txBox="1">
            <a:spLocks/>
          </p:cNvSpPr>
          <p:nvPr/>
        </p:nvSpPr>
        <p:spPr>
          <a:xfrm>
            <a:off x="3107389" y="1354313"/>
            <a:ext cx="1905683" cy="243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sz="1100" dirty="0"/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134703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114DE1-0E6E-2B6B-C7F6-F0027801F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50" y="1623600"/>
            <a:ext cx="4851816" cy="5057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3"/>
            <a:ext cx="3759118" cy="60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PRODUTO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Após escolher um produto, somos enviados para a página do produto selecionado.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Na versão web temos uma lista com uma scroll bar onde podemos escolher o tamanho da sapatilha. Na versão mobile apresentamos todos os tamanhos para reduzir o contacto com o telemóvel. Os botões também são maiores.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CA8B6A0-1DF9-13B6-FC8F-575232504838}"/>
              </a:ext>
            </a:extLst>
          </p:cNvPr>
          <p:cNvSpPr txBox="1">
            <a:spLocks/>
          </p:cNvSpPr>
          <p:nvPr/>
        </p:nvSpPr>
        <p:spPr>
          <a:xfrm>
            <a:off x="2997553" y="1441458"/>
            <a:ext cx="2059597" cy="243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sz="1100" dirty="0"/>
              <a:t>selecionado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AD52-181F-4F25-B688-45089FDA1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7834" y="1685037"/>
            <a:ext cx="2011680" cy="43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D821050-E3F0-996C-1B24-E740329BD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87" y="1623600"/>
            <a:ext cx="4851816" cy="5057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3"/>
            <a:ext cx="3759118" cy="60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Carrinho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Se eventualmente adicionarmos um produto ao carrinho em vez de o comprarmos diretamente, ambas as plataformas têm direito a uma página para o mesmo, mas a versão web tem uma pequena pré-visualização que pode ser acedida em qualquer as paginas.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C40CD-0FD3-740C-A30F-F40C21910CE9}"/>
              </a:ext>
            </a:extLst>
          </p:cNvPr>
          <p:cNvSpPr/>
          <p:nvPr/>
        </p:nvSpPr>
        <p:spPr>
          <a:xfrm>
            <a:off x="9557839" y="2204581"/>
            <a:ext cx="1283918" cy="10459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CA3811B-5D8E-78AC-6B84-65077F2CA2A3}"/>
              </a:ext>
            </a:extLst>
          </p:cNvPr>
          <p:cNvSpPr/>
          <p:nvPr/>
        </p:nvSpPr>
        <p:spPr>
          <a:xfrm rot="1996252">
            <a:off x="10989120" y="1187762"/>
            <a:ext cx="338203" cy="108772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74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75D0B3-2BA1-822E-503E-AF0BDD77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87" y="1623600"/>
            <a:ext cx="4851816" cy="5057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3"/>
            <a:ext cx="3759118" cy="60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Carrinho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Os carrinhos de compras são idênticos nas duas versões mas a versão mobile é mais compacta e ao mesmo tempo tem um botão de pagamento maior.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1AD795-2FA4-9509-51AB-5AA2C2F6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787" y="1685036"/>
            <a:ext cx="2014728" cy="438380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2ACE344-C13B-1895-C1BF-2CD45096AE86}"/>
              </a:ext>
            </a:extLst>
          </p:cNvPr>
          <p:cNvSpPr txBox="1">
            <a:spLocks/>
          </p:cNvSpPr>
          <p:nvPr/>
        </p:nvSpPr>
        <p:spPr>
          <a:xfrm>
            <a:off x="3688805" y="1395007"/>
            <a:ext cx="260896" cy="243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493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C119B3-B7B0-0F2E-13DB-86C2E8EB9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87" y="1623600"/>
            <a:ext cx="4851816" cy="5057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3"/>
            <a:ext cx="3759118" cy="60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PAgamento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método de pagamento </a:t>
            </a:r>
            <a:r>
              <a:rPr lang="pt-PT" i="1" dirty="0"/>
              <a:t>Apple Pay </a:t>
            </a:r>
            <a:r>
              <a:rPr lang="pt-PT" dirty="0"/>
              <a:t>foi adiconado à barra de opções foi adicionado na versão mobile para facilitar pagamentos. O botão “Finalizar” foi afastado do botão “Voltar” para impedir enganos no ecrã tátil.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Em geral, foram necessárias poucas adaptações.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B3A2B-A6BB-1CE9-9FA5-AD8FF71DA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788" y="1685036"/>
            <a:ext cx="2014728" cy="43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1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96318F-BE3D-09A2-9D34-2AC6CAE06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87" y="1623600"/>
            <a:ext cx="4851816" cy="5057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3"/>
            <a:ext cx="3759118" cy="60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PERFIL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Mais uma vez com um design minimalista conseguimos encaixar a versão web na versão mobile alterando a posição dos elementos no ecrã.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FDB48-1160-EA52-6F36-110C6E934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788" y="1685036"/>
            <a:ext cx="2014728" cy="43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9497A4-A8B6-2053-BE72-D65C8D08A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22" y="1623601"/>
            <a:ext cx="4869881" cy="50636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3"/>
            <a:ext cx="3759118" cy="60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ENCOMENDAS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Ao acedermos à secção do Histórico de encomendas presente na página perfil, encontramos uma versão mobile mais compacta, sem imagens e de leitura mais rápida.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3444C-459E-22F1-F488-EC0903E90338}"/>
              </a:ext>
            </a:extLst>
          </p:cNvPr>
          <p:cNvSpPr txBox="1">
            <a:spLocks/>
          </p:cNvSpPr>
          <p:nvPr/>
        </p:nvSpPr>
        <p:spPr>
          <a:xfrm>
            <a:off x="3202639" y="1441457"/>
            <a:ext cx="1905683" cy="243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sz="1100" dirty="0"/>
              <a:t>HISTÓRICO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1A462-479A-3F72-3228-AF2B2BF94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788" y="1685036"/>
            <a:ext cx="2014728" cy="43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6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C075-D39E-86DE-0232-808CB415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4027749" cy="712461"/>
          </a:xfrm>
        </p:spPr>
        <p:txBody>
          <a:bodyPr>
            <a:normAutofit/>
          </a:bodyPr>
          <a:lstStyle/>
          <a:p>
            <a:r>
              <a:rPr lang="pt-PT" dirty="0"/>
              <a:t>Sitemap(WEB)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431AE-B8FE-42EC-9F75-A3EE48276ED9}"/>
              </a:ext>
            </a:extLst>
          </p:cNvPr>
          <p:cNvSpPr txBox="1"/>
          <p:nvPr/>
        </p:nvSpPr>
        <p:spPr>
          <a:xfrm>
            <a:off x="1050879" y="653034"/>
            <a:ext cx="145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  <a:hlinkClick r:id="rId3"/>
              </a:rPr>
              <a:t>diagrams.net</a:t>
            </a:r>
            <a:endParaRPr lang="en-GB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76ACA-8D9F-B4E5-BC9A-83CC95F759D5}"/>
              </a:ext>
            </a:extLst>
          </p:cNvPr>
          <p:cNvSpPr txBox="1"/>
          <p:nvPr/>
        </p:nvSpPr>
        <p:spPr>
          <a:xfrm>
            <a:off x="1050877" y="1843619"/>
            <a:ext cx="4256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objetivo da plataforma web é tornar o nosso cliente interessado o mais cedo possível, por isso o mesmo deve conseguir navegar por maior parte do website sem qualquer tipo de registo / login.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Ainda assim é possível pesquisar e até mesmo adicionar produtos ao carrinho, mas para efetuar qualquer tipo de compra, será enviado para a página de login.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Em suma, encontramos um total de 10 páginas diferentes.</a:t>
            </a:r>
          </a:p>
        </p:txBody>
      </p:sp>
      <p:pic>
        <p:nvPicPr>
          <p:cNvPr id="15" name="Picture 14" descr="ipmaia - black and white">
            <a:extLst>
              <a:ext uri="{FF2B5EF4-FFF2-40B4-BE49-F238E27FC236}">
                <a16:creationId xmlns:a16="http://schemas.microsoft.com/office/drawing/2014/main" id="{AD78DF41-D2C2-4F28-A52A-C1E770038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C511BA-4EAA-F89E-BA28-ACA181FBF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227" y="1432560"/>
            <a:ext cx="5550982" cy="43813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46C384-15DB-81F1-75F1-A0D2292BA33C}"/>
              </a:ext>
            </a:extLst>
          </p:cNvPr>
          <p:cNvSpPr txBox="1"/>
          <p:nvPr/>
        </p:nvSpPr>
        <p:spPr>
          <a:xfrm>
            <a:off x="6697297" y="5813937"/>
            <a:ext cx="425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Os sitemaps foram desenhados no </a:t>
            </a:r>
            <a:r>
              <a:rPr lang="pt-PT" i="1" dirty="0"/>
              <a:t>diagrams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469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E67AC0-F481-AAFE-2717-73D4C3FE0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87" y="1623600"/>
            <a:ext cx="4851816" cy="5057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3"/>
            <a:ext cx="3759118" cy="60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DEFINIÇÕES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 versão mobile apresenta texto, ícones e botões com maior tamanho.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51A8CF-A7E9-8343-2ED5-4D71AC044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88" y="1685035"/>
            <a:ext cx="2014728" cy="43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5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AC075-D39E-86DE-0232-808CB415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melhorias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CA4E8-5D38-B87D-0632-01955C600BED}"/>
              </a:ext>
            </a:extLst>
          </p:cNvPr>
          <p:cNvSpPr txBox="1"/>
          <p:nvPr/>
        </p:nvSpPr>
        <p:spPr>
          <a:xfrm>
            <a:off x="1050879" y="2296161"/>
            <a:ext cx="4788505" cy="384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Este projeto seria a base para qualquer tipo de loja de calçado, logo é possível indicar algumas funcionalidades em falta, como por exemplo: devoluções e apoio ao cliente.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ipmaia - black and white">
            <a:extLst>
              <a:ext uri="{FF2B5EF4-FFF2-40B4-BE49-F238E27FC236}">
                <a16:creationId xmlns:a16="http://schemas.microsoft.com/office/drawing/2014/main" id="{44532E42-4F0A-7C29-B35E-B55782A4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2F052-8514-3ACE-29DF-F3EEA9B55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37" y="3387532"/>
            <a:ext cx="3148963" cy="11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0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CE8BBC4-555B-4EEA-8B5C-5B44656F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AC075-D39E-86DE-0232-808CB415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-183778"/>
            <a:ext cx="5004776" cy="2413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Conclusão</a:t>
            </a:r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704DC3-DE99-4AC8-9945-00EF66E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1447" y="0"/>
            <a:ext cx="6200553" cy="6858000"/>
          </a:xfrm>
          <a:custGeom>
            <a:avLst/>
            <a:gdLst>
              <a:gd name="connsiteX0" fmla="*/ 509785 w 6292079"/>
              <a:gd name="connsiteY0" fmla="*/ 0 h 6858000"/>
              <a:gd name="connsiteX1" fmla="*/ 4089208 w 6292079"/>
              <a:gd name="connsiteY1" fmla="*/ 0 h 6858000"/>
              <a:gd name="connsiteX2" fmla="*/ 4500513 w 6292079"/>
              <a:gd name="connsiteY2" fmla="*/ 0 h 6858000"/>
              <a:gd name="connsiteX3" fmla="*/ 4642260 w 6292079"/>
              <a:gd name="connsiteY3" fmla="*/ 0 h 6858000"/>
              <a:gd name="connsiteX4" fmla="*/ 6127274 w 6292079"/>
              <a:gd name="connsiteY4" fmla="*/ 0 h 6858000"/>
              <a:gd name="connsiteX5" fmla="*/ 6292079 w 6292079"/>
              <a:gd name="connsiteY5" fmla="*/ 0 h 6858000"/>
              <a:gd name="connsiteX6" fmla="*/ 6292079 w 6292079"/>
              <a:gd name="connsiteY6" fmla="*/ 6858000 h 6858000"/>
              <a:gd name="connsiteX7" fmla="*/ 6127274 w 6292079"/>
              <a:gd name="connsiteY7" fmla="*/ 6858000 h 6858000"/>
              <a:gd name="connsiteX8" fmla="*/ 4642260 w 6292079"/>
              <a:gd name="connsiteY8" fmla="*/ 6858000 h 6858000"/>
              <a:gd name="connsiteX9" fmla="*/ 4500513 w 6292079"/>
              <a:gd name="connsiteY9" fmla="*/ 6858000 h 6858000"/>
              <a:gd name="connsiteX10" fmla="*/ 4089208 w 6292079"/>
              <a:gd name="connsiteY10" fmla="*/ 6858000 h 6858000"/>
              <a:gd name="connsiteX11" fmla="*/ 435967 w 6292079"/>
              <a:gd name="connsiteY11" fmla="*/ 6858000 h 6858000"/>
              <a:gd name="connsiteX12" fmla="*/ 439099 w 6292079"/>
              <a:gd name="connsiteY12" fmla="*/ 6835478 h 6858000"/>
              <a:gd name="connsiteX13" fmla="*/ 443695 w 6292079"/>
              <a:gd name="connsiteY13" fmla="*/ 6725985 h 6858000"/>
              <a:gd name="connsiteX14" fmla="*/ 428041 w 6292079"/>
              <a:gd name="connsiteY14" fmla="*/ 6661430 h 6858000"/>
              <a:gd name="connsiteX15" fmla="*/ 376884 w 6292079"/>
              <a:gd name="connsiteY15" fmla="*/ 6504597 h 6858000"/>
              <a:gd name="connsiteX16" fmla="*/ 269239 w 6292079"/>
              <a:gd name="connsiteY16" fmla="*/ 6290076 h 6858000"/>
              <a:gd name="connsiteX17" fmla="*/ 219811 w 6292079"/>
              <a:gd name="connsiteY17" fmla="*/ 6127001 h 6858000"/>
              <a:gd name="connsiteX18" fmla="*/ 205094 w 6292079"/>
              <a:gd name="connsiteY18" fmla="*/ 6073766 h 6858000"/>
              <a:gd name="connsiteX19" fmla="*/ 150183 w 6292079"/>
              <a:gd name="connsiteY19" fmla="*/ 6014538 h 6858000"/>
              <a:gd name="connsiteX20" fmla="*/ 117093 w 6292079"/>
              <a:gd name="connsiteY20" fmla="*/ 5729681 h 6858000"/>
              <a:gd name="connsiteX21" fmla="*/ 46363 w 6292079"/>
              <a:gd name="connsiteY21" fmla="*/ 5613732 h 6858000"/>
              <a:gd name="connsiteX22" fmla="*/ 29717 w 6292079"/>
              <a:gd name="connsiteY22" fmla="*/ 5572630 h 6858000"/>
              <a:gd name="connsiteX23" fmla="*/ 32614 w 6292079"/>
              <a:gd name="connsiteY23" fmla="*/ 5564839 h 6858000"/>
              <a:gd name="connsiteX24" fmla="*/ 34209 w 6292079"/>
              <a:gd name="connsiteY24" fmla="*/ 5564057 h 6858000"/>
              <a:gd name="connsiteX25" fmla="*/ 17311 w 6292079"/>
              <a:gd name="connsiteY25" fmla="*/ 5442591 h 6858000"/>
              <a:gd name="connsiteX26" fmla="*/ 16750 w 6292079"/>
              <a:gd name="connsiteY26" fmla="*/ 5415829 h 6858000"/>
              <a:gd name="connsiteX27" fmla="*/ 18217 w 6292079"/>
              <a:gd name="connsiteY27" fmla="*/ 5412980 h 6858000"/>
              <a:gd name="connsiteX28" fmla="*/ 12055 w 6292079"/>
              <a:gd name="connsiteY28" fmla="*/ 5390064 h 6858000"/>
              <a:gd name="connsiteX29" fmla="*/ 0 w 6292079"/>
              <a:gd name="connsiteY29" fmla="*/ 5369830 h 6858000"/>
              <a:gd name="connsiteX30" fmla="*/ 32211 w 6292079"/>
              <a:gd name="connsiteY30" fmla="*/ 5145466 h 6858000"/>
              <a:gd name="connsiteX31" fmla="*/ 40891 w 6292079"/>
              <a:gd name="connsiteY31" fmla="*/ 4778922 h 6858000"/>
              <a:gd name="connsiteX32" fmla="*/ 16777 w 6292079"/>
              <a:gd name="connsiteY32" fmla="*/ 4554239 h 6858000"/>
              <a:gd name="connsiteX33" fmla="*/ 25115 w 6292079"/>
              <a:gd name="connsiteY33" fmla="*/ 4402702 h 6858000"/>
              <a:gd name="connsiteX34" fmla="*/ 8134 w 6292079"/>
              <a:gd name="connsiteY34" fmla="*/ 4331397 h 6858000"/>
              <a:gd name="connsiteX35" fmla="*/ 21852 w 6292079"/>
              <a:gd name="connsiteY35" fmla="*/ 4299998 h 6858000"/>
              <a:gd name="connsiteX36" fmla="*/ 24178 w 6292079"/>
              <a:gd name="connsiteY36" fmla="*/ 4280659 h 6858000"/>
              <a:gd name="connsiteX37" fmla="*/ 33357 w 6292079"/>
              <a:gd name="connsiteY37" fmla="*/ 4276475 h 6858000"/>
              <a:gd name="connsiteX38" fmla="*/ 42965 w 6292079"/>
              <a:gd name="connsiteY38" fmla="*/ 4248279 h 6858000"/>
              <a:gd name="connsiteX39" fmla="*/ 44865 w 6292079"/>
              <a:gd name="connsiteY39" fmla="*/ 4212329 h 6858000"/>
              <a:gd name="connsiteX40" fmla="*/ 44366 w 6292079"/>
              <a:gd name="connsiteY40" fmla="*/ 4040266 h 6858000"/>
              <a:gd name="connsiteX41" fmla="*/ 49504 w 6292079"/>
              <a:gd name="connsiteY41" fmla="*/ 3938016 h 6858000"/>
              <a:gd name="connsiteX42" fmla="*/ 59997 w 6292079"/>
              <a:gd name="connsiteY42" fmla="*/ 3900263 h 6858000"/>
              <a:gd name="connsiteX43" fmla="*/ 68907 w 6292079"/>
              <a:gd name="connsiteY43" fmla="*/ 3846813 h 6858000"/>
              <a:gd name="connsiteX44" fmla="*/ 75836 w 6292079"/>
              <a:gd name="connsiteY44" fmla="*/ 3715292 h 6858000"/>
              <a:gd name="connsiteX45" fmla="*/ 86775 w 6292079"/>
              <a:gd name="connsiteY45" fmla="*/ 3529044 h 6858000"/>
              <a:gd name="connsiteX46" fmla="*/ 93628 w 6292079"/>
              <a:gd name="connsiteY46" fmla="*/ 3521593 h 6858000"/>
              <a:gd name="connsiteX47" fmla="*/ 95551 w 6292079"/>
              <a:gd name="connsiteY47" fmla="*/ 3456775 h 6858000"/>
              <a:gd name="connsiteX48" fmla="*/ 58296 w 6292079"/>
              <a:gd name="connsiteY48" fmla="*/ 3224475 h 6858000"/>
              <a:gd name="connsiteX49" fmla="*/ 63270 w 6292079"/>
              <a:gd name="connsiteY49" fmla="*/ 3097947 h 6858000"/>
              <a:gd name="connsiteX50" fmla="*/ 72130 w 6292079"/>
              <a:gd name="connsiteY50" fmla="*/ 3053885 h 6858000"/>
              <a:gd name="connsiteX51" fmla="*/ 86532 w 6292079"/>
              <a:gd name="connsiteY51" fmla="*/ 2980007 h 6858000"/>
              <a:gd name="connsiteX52" fmla="*/ 111003 w 6292079"/>
              <a:gd name="connsiteY52" fmla="*/ 2914025 h 6858000"/>
              <a:gd name="connsiteX53" fmla="*/ 98482 w 6292079"/>
              <a:gd name="connsiteY53" fmla="*/ 2847042 h 6858000"/>
              <a:gd name="connsiteX54" fmla="*/ 97880 w 6292079"/>
              <a:gd name="connsiteY54" fmla="*/ 2789385 h 6858000"/>
              <a:gd name="connsiteX55" fmla="*/ 104654 w 6292079"/>
              <a:gd name="connsiteY55" fmla="*/ 2785130 h 6858000"/>
              <a:gd name="connsiteX56" fmla="*/ 105266 w 6292079"/>
              <a:gd name="connsiteY56" fmla="*/ 2777753 h 6858000"/>
              <a:gd name="connsiteX57" fmla="*/ 167835 w 6292079"/>
              <a:gd name="connsiteY57" fmla="*/ 2669363 h 6858000"/>
              <a:gd name="connsiteX58" fmla="*/ 202206 w 6292079"/>
              <a:gd name="connsiteY58" fmla="*/ 2562841 h 6858000"/>
              <a:gd name="connsiteX59" fmla="*/ 213902 w 6292079"/>
              <a:gd name="connsiteY59" fmla="*/ 2508449 h 6858000"/>
              <a:gd name="connsiteX60" fmla="*/ 233809 w 6292079"/>
              <a:gd name="connsiteY60" fmla="*/ 2449158 h 6858000"/>
              <a:gd name="connsiteX61" fmla="*/ 237400 w 6292079"/>
              <a:gd name="connsiteY61" fmla="*/ 2386081 h 6858000"/>
              <a:gd name="connsiteX62" fmla="*/ 235660 w 6292079"/>
              <a:gd name="connsiteY62" fmla="*/ 2226872 h 6858000"/>
              <a:gd name="connsiteX63" fmla="*/ 250116 w 6292079"/>
              <a:gd name="connsiteY63" fmla="*/ 2186312 h 6858000"/>
              <a:gd name="connsiteX64" fmla="*/ 285163 w 6292079"/>
              <a:gd name="connsiteY64" fmla="*/ 2054201 h 6858000"/>
              <a:gd name="connsiteX65" fmla="*/ 297869 w 6292079"/>
              <a:gd name="connsiteY65" fmla="*/ 2009411 h 6858000"/>
              <a:gd name="connsiteX66" fmla="*/ 339406 w 6292079"/>
              <a:gd name="connsiteY66" fmla="*/ 1985345 h 6858000"/>
              <a:gd name="connsiteX67" fmla="*/ 380873 w 6292079"/>
              <a:gd name="connsiteY67" fmla="*/ 1908912 h 6858000"/>
              <a:gd name="connsiteX68" fmla="*/ 399636 w 6292079"/>
              <a:gd name="connsiteY68" fmla="*/ 1815242 h 6858000"/>
              <a:gd name="connsiteX69" fmla="*/ 374372 w 6292079"/>
              <a:gd name="connsiteY69" fmla="*/ 1616165 h 6858000"/>
              <a:gd name="connsiteX70" fmla="*/ 392730 w 6292079"/>
              <a:gd name="connsiteY70" fmla="*/ 1566131 h 6858000"/>
              <a:gd name="connsiteX71" fmla="*/ 372639 w 6292079"/>
              <a:gd name="connsiteY71" fmla="*/ 1478507 h 6858000"/>
              <a:gd name="connsiteX72" fmla="*/ 401555 w 6292079"/>
              <a:gd name="connsiteY72" fmla="*/ 1428806 h 6858000"/>
              <a:gd name="connsiteX73" fmla="*/ 410243 w 6292079"/>
              <a:gd name="connsiteY73" fmla="*/ 1415134 h 6858000"/>
              <a:gd name="connsiteX74" fmla="*/ 411524 w 6292079"/>
              <a:gd name="connsiteY74" fmla="*/ 1406469 h 6858000"/>
              <a:gd name="connsiteX75" fmla="*/ 408887 w 6292079"/>
              <a:gd name="connsiteY75" fmla="*/ 1392331 h 6858000"/>
              <a:gd name="connsiteX76" fmla="*/ 414309 w 6292079"/>
              <a:gd name="connsiteY76" fmla="*/ 1387628 h 6858000"/>
              <a:gd name="connsiteX77" fmla="*/ 415362 w 6292079"/>
              <a:gd name="connsiteY77" fmla="*/ 1380497 h 6858000"/>
              <a:gd name="connsiteX78" fmla="*/ 421850 w 6292079"/>
              <a:gd name="connsiteY78" fmla="*/ 1331725 h 6858000"/>
              <a:gd name="connsiteX79" fmla="*/ 417310 w 6292079"/>
              <a:gd name="connsiteY79" fmla="*/ 1256042 h 6858000"/>
              <a:gd name="connsiteX80" fmla="*/ 415023 w 6292079"/>
              <a:gd name="connsiteY80" fmla="*/ 1150134 h 6858000"/>
              <a:gd name="connsiteX81" fmla="*/ 406174 w 6292079"/>
              <a:gd name="connsiteY81" fmla="*/ 1005645 h 6858000"/>
              <a:gd name="connsiteX82" fmla="*/ 431864 w 6292079"/>
              <a:gd name="connsiteY82" fmla="*/ 899691 h 6858000"/>
              <a:gd name="connsiteX83" fmla="*/ 462617 w 6292079"/>
              <a:gd name="connsiteY83" fmla="*/ 689088 h 6858000"/>
              <a:gd name="connsiteX84" fmla="*/ 510810 w 6292079"/>
              <a:gd name="connsiteY84" fmla="*/ 526328 h 6858000"/>
              <a:gd name="connsiteX85" fmla="*/ 542477 w 6292079"/>
              <a:gd name="connsiteY85" fmla="*/ 433873 h 6858000"/>
              <a:gd name="connsiteX86" fmla="*/ 549936 w 6292079"/>
              <a:gd name="connsiteY86" fmla="*/ 301688 h 6858000"/>
              <a:gd name="connsiteX87" fmla="*/ 554757 w 6292079"/>
              <a:gd name="connsiteY87" fmla="*/ 279945 h 6858000"/>
              <a:gd name="connsiteX88" fmla="*/ 550124 w 6292079"/>
              <a:gd name="connsiteY88" fmla="*/ 248508 h 6858000"/>
              <a:gd name="connsiteX89" fmla="*/ 530424 w 6292079"/>
              <a:gd name="connsiteY89" fmla="*/ 122373 h 6858000"/>
              <a:gd name="connsiteX90" fmla="*/ 504802 w 6292079"/>
              <a:gd name="connsiteY90" fmla="*/ 218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292079" h="6858000">
                <a:moveTo>
                  <a:pt x="509785" y="0"/>
                </a:moveTo>
                <a:lnTo>
                  <a:pt x="4089208" y="0"/>
                </a:lnTo>
                <a:lnTo>
                  <a:pt x="4500513" y="0"/>
                </a:lnTo>
                <a:lnTo>
                  <a:pt x="4642260" y="0"/>
                </a:lnTo>
                <a:lnTo>
                  <a:pt x="6127274" y="0"/>
                </a:lnTo>
                <a:lnTo>
                  <a:pt x="6292079" y="0"/>
                </a:lnTo>
                <a:lnTo>
                  <a:pt x="6292079" y="6858000"/>
                </a:lnTo>
                <a:lnTo>
                  <a:pt x="6127274" y="6858000"/>
                </a:lnTo>
                <a:lnTo>
                  <a:pt x="4642260" y="6858000"/>
                </a:lnTo>
                <a:lnTo>
                  <a:pt x="4500513" y="6858000"/>
                </a:lnTo>
                <a:lnTo>
                  <a:pt x="4089208" y="6858000"/>
                </a:lnTo>
                <a:lnTo>
                  <a:pt x="435967" y="6858000"/>
                </a:lnTo>
                <a:lnTo>
                  <a:pt x="439099" y="6835478"/>
                </a:lnTo>
                <a:cubicBezTo>
                  <a:pt x="443053" y="6807961"/>
                  <a:pt x="446597" y="6775838"/>
                  <a:pt x="443695" y="6725985"/>
                </a:cubicBezTo>
                <a:cubicBezTo>
                  <a:pt x="406361" y="6709462"/>
                  <a:pt x="444551" y="6685701"/>
                  <a:pt x="428041" y="6661430"/>
                </a:cubicBezTo>
                <a:cubicBezTo>
                  <a:pt x="415709" y="6603739"/>
                  <a:pt x="402107" y="6561674"/>
                  <a:pt x="376884" y="6504597"/>
                </a:cubicBezTo>
                <a:cubicBezTo>
                  <a:pt x="304684" y="6477597"/>
                  <a:pt x="338577" y="6353549"/>
                  <a:pt x="269239" y="6290076"/>
                </a:cubicBezTo>
                <a:cubicBezTo>
                  <a:pt x="241348" y="6225029"/>
                  <a:pt x="266460" y="6201087"/>
                  <a:pt x="219811" y="6127001"/>
                </a:cubicBezTo>
                <a:cubicBezTo>
                  <a:pt x="241964" y="6106503"/>
                  <a:pt x="210775" y="6088480"/>
                  <a:pt x="205094" y="6073766"/>
                </a:cubicBezTo>
                <a:cubicBezTo>
                  <a:pt x="195202" y="6057134"/>
                  <a:pt x="163788" y="6050649"/>
                  <a:pt x="150183" y="6014538"/>
                </a:cubicBezTo>
                <a:cubicBezTo>
                  <a:pt x="131236" y="5955076"/>
                  <a:pt x="160082" y="5847195"/>
                  <a:pt x="117093" y="5729681"/>
                </a:cubicBezTo>
                <a:cubicBezTo>
                  <a:pt x="106713" y="5695413"/>
                  <a:pt x="63130" y="5649897"/>
                  <a:pt x="46363" y="5613732"/>
                </a:cubicBezTo>
                <a:lnTo>
                  <a:pt x="29717" y="5572630"/>
                </a:lnTo>
                <a:lnTo>
                  <a:pt x="32614" y="5564839"/>
                </a:lnTo>
                <a:lnTo>
                  <a:pt x="34209" y="5564057"/>
                </a:lnTo>
                <a:lnTo>
                  <a:pt x="17311" y="5442591"/>
                </a:lnTo>
                <a:cubicBezTo>
                  <a:pt x="14639" y="5436675"/>
                  <a:pt x="13713" y="5428633"/>
                  <a:pt x="16750" y="5415829"/>
                </a:cubicBezTo>
                <a:lnTo>
                  <a:pt x="18217" y="5412980"/>
                </a:lnTo>
                <a:lnTo>
                  <a:pt x="12055" y="5390064"/>
                </a:lnTo>
                <a:cubicBezTo>
                  <a:pt x="9079" y="5382538"/>
                  <a:pt x="5182" y="5375682"/>
                  <a:pt x="0" y="5369830"/>
                </a:cubicBezTo>
                <a:cubicBezTo>
                  <a:pt x="31894" y="5299689"/>
                  <a:pt x="23872" y="5225525"/>
                  <a:pt x="32211" y="5145466"/>
                </a:cubicBezTo>
                <a:cubicBezTo>
                  <a:pt x="34746" y="5048037"/>
                  <a:pt x="41698" y="4890019"/>
                  <a:pt x="40891" y="4778922"/>
                </a:cubicBezTo>
                <a:cubicBezTo>
                  <a:pt x="9869" y="4689468"/>
                  <a:pt x="28501" y="4651846"/>
                  <a:pt x="16777" y="4554239"/>
                </a:cubicBezTo>
                <a:cubicBezTo>
                  <a:pt x="56871" y="4507954"/>
                  <a:pt x="15779" y="4455514"/>
                  <a:pt x="25115" y="4402702"/>
                </a:cubicBezTo>
                <a:cubicBezTo>
                  <a:pt x="-10420" y="4412229"/>
                  <a:pt x="47425" y="4340221"/>
                  <a:pt x="8134" y="4331397"/>
                </a:cubicBezTo>
                <a:lnTo>
                  <a:pt x="21852" y="4299998"/>
                </a:lnTo>
                <a:lnTo>
                  <a:pt x="24178" y="4280659"/>
                </a:lnTo>
                <a:lnTo>
                  <a:pt x="33357" y="4276475"/>
                </a:lnTo>
                <a:lnTo>
                  <a:pt x="42965" y="4248279"/>
                </a:lnTo>
                <a:cubicBezTo>
                  <a:pt x="45246" y="4237522"/>
                  <a:pt x="46159" y="4225720"/>
                  <a:pt x="44865" y="4212329"/>
                </a:cubicBezTo>
                <a:cubicBezTo>
                  <a:pt x="25826" y="4166207"/>
                  <a:pt x="69917" y="4097341"/>
                  <a:pt x="44366" y="4040266"/>
                </a:cubicBezTo>
                <a:cubicBezTo>
                  <a:pt x="38101" y="4019019"/>
                  <a:pt x="37876" y="3951695"/>
                  <a:pt x="49504" y="3938016"/>
                </a:cubicBezTo>
                <a:cubicBezTo>
                  <a:pt x="51863" y="3923784"/>
                  <a:pt x="47442" y="3907760"/>
                  <a:pt x="59997" y="3900263"/>
                </a:cubicBezTo>
                <a:cubicBezTo>
                  <a:pt x="75066" y="3888337"/>
                  <a:pt x="50846" y="3841280"/>
                  <a:pt x="68907" y="3846813"/>
                </a:cubicBezTo>
                <a:cubicBezTo>
                  <a:pt x="52296" y="3813347"/>
                  <a:pt x="68378" y="3745138"/>
                  <a:pt x="75836" y="3715292"/>
                </a:cubicBezTo>
                <a:cubicBezTo>
                  <a:pt x="78813" y="3662330"/>
                  <a:pt x="86378" y="3567665"/>
                  <a:pt x="86775" y="3529044"/>
                </a:cubicBezTo>
                <a:cubicBezTo>
                  <a:pt x="89267" y="3527082"/>
                  <a:pt x="91576" y="3524572"/>
                  <a:pt x="93628" y="3521593"/>
                </a:cubicBezTo>
                <a:cubicBezTo>
                  <a:pt x="105546" y="3504295"/>
                  <a:pt x="106408" y="3475272"/>
                  <a:pt x="95551" y="3456775"/>
                </a:cubicBezTo>
                <a:cubicBezTo>
                  <a:pt x="61828" y="3371150"/>
                  <a:pt x="64401" y="3295875"/>
                  <a:pt x="58296" y="3224475"/>
                </a:cubicBezTo>
                <a:cubicBezTo>
                  <a:pt x="55319" y="3144058"/>
                  <a:pt x="94983" y="3200876"/>
                  <a:pt x="63270" y="3097947"/>
                </a:cubicBezTo>
                <a:cubicBezTo>
                  <a:pt x="77539" y="3088512"/>
                  <a:pt x="78452" y="3075895"/>
                  <a:pt x="72130" y="3053885"/>
                </a:cubicBezTo>
                <a:cubicBezTo>
                  <a:pt x="71735" y="3014911"/>
                  <a:pt x="107041" y="3021320"/>
                  <a:pt x="86532" y="2980007"/>
                </a:cubicBezTo>
                <a:lnTo>
                  <a:pt x="111003" y="2914025"/>
                </a:lnTo>
                <a:cubicBezTo>
                  <a:pt x="105238" y="2917158"/>
                  <a:pt x="98864" y="2862805"/>
                  <a:pt x="98482" y="2847042"/>
                </a:cubicBezTo>
                <a:cubicBezTo>
                  <a:pt x="100672" y="2813890"/>
                  <a:pt x="74268" y="2807204"/>
                  <a:pt x="97880" y="2789385"/>
                </a:cubicBezTo>
                <a:lnTo>
                  <a:pt x="104654" y="2785130"/>
                </a:lnTo>
                <a:cubicBezTo>
                  <a:pt x="104858" y="2782671"/>
                  <a:pt x="105062" y="2780212"/>
                  <a:pt x="105266" y="2777753"/>
                </a:cubicBezTo>
                <a:cubicBezTo>
                  <a:pt x="106158" y="2754272"/>
                  <a:pt x="151678" y="2705182"/>
                  <a:pt x="167835" y="2669363"/>
                </a:cubicBezTo>
                <a:lnTo>
                  <a:pt x="202206" y="2562841"/>
                </a:lnTo>
                <a:lnTo>
                  <a:pt x="213902" y="2508449"/>
                </a:lnTo>
                <a:lnTo>
                  <a:pt x="233809" y="2449158"/>
                </a:lnTo>
                <a:cubicBezTo>
                  <a:pt x="251664" y="2436763"/>
                  <a:pt x="229153" y="2410096"/>
                  <a:pt x="237400" y="2386081"/>
                </a:cubicBezTo>
                <a:cubicBezTo>
                  <a:pt x="227267" y="2347359"/>
                  <a:pt x="241573" y="2261841"/>
                  <a:pt x="235660" y="2226872"/>
                </a:cubicBezTo>
                <a:cubicBezTo>
                  <a:pt x="251820" y="2220679"/>
                  <a:pt x="261258" y="2210661"/>
                  <a:pt x="250116" y="2186312"/>
                </a:cubicBezTo>
                <a:lnTo>
                  <a:pt x="285163" y="2054201"/>
                </a:lnTo>
                <a:cubicBezTo>
                  <a:pt x="307497" y="2045213"/>
                  <a:pt x="272623" y="2017046"/>
                  <a:pt x="297869" y="2009411"/>
                </a:cubicBezTo>
                <a:cubicBezTo>
                  <a:pt x="320898" y="2035913"/>
                  <a:pt x="315992" y="1967554"/>
                  <a:pt x="339406" y="1985345"/>
                </a:cubicBezTo>
                <a:cubicBezTo>
                  <a:pt x="353240" y="1968595"/>
                  <a:pt x="370836" y="1937261"/>
                  <a:pt x="380873" y="1908912"/>
                </a:cubicBezTo>
                <a:cubicBezTo>
                  <a:pt x="350104" y="1811824"/>
                  <a:pt x="395613" y="1878362"/>
                  <a:pt x="399636" y="1815242"/>
                </a:cubicBezTo>
                <a:cubicBezTo>
                  <a:pt x="398754" y="1757178"/>
                  <a:pt x="409420" y="1701224"/>
                  <a:pt x="374372" y="1616165"/>
                </a:cubicBezTo>
                <a:cubicBezTo>
                  <a:pt x="373220" y="1574646"/>
                  <a:pt x="393018" y="1589074"/>
                  <a:pt x="392730" y="1566131"/>
                </a:cubicBezTo>
                <a:cubicBezTo>
                  <a:pt x="365412" y="1510101"/>
                  <a:pt x="394197" y="1511406"/>
                  <a:pt x="372639" y="1478507"/>
                </a:cubicBezTo>
                <a:cubicBezTo>
                  <a:pt x="377761" y="1454951"/>
                  <a:pt x="391457" y="1440777"/>
                  <a:pt x="401555" y="1428806"/>
                </a:cubicBezTo>
                <a:lnTo>
                  <a:pt x="410243" y="1415134"/>
                </a:lnTo>
                <a:lnTo>
                  <a:pt x="411524" y="1406469"/>
                </a:lnTo>
                <a:lnTo>
                  <a:pt x="408887" y="1392331"/>
                </a:lnTo>
                <a:lnTo>
                  <a:pt x="414309" y="1387628"/>
                </a:lnTo>
                <a:lnTo>
                  <a:pt x="415362" y="1380497"/>
                </a:lnTo>
                <a:cubicBezTo>
                  <a:pt x="418872" y="1361702"/>
                  <a:pt x="422095" y="1344022"/>
                  <a:pt x="421850" y="1331725"/>
                </a:cubicBezTo>
                <a:cubicBezTo>
                  <a:pt x="433626" y="1321844"/>
                  <a:pt x="424854" y="1278095"/>
                  <a:pt x="417310" y="1256042"/>
                </a:cubicBezTo>
                <a:cubicBezTo>
                  <a:pt x="413501" y="1216720"/>
                  <a:pt x="436826" y="1191313"/>
                  <a:pt x="415023" y="1150134"/>
                </a:cubicBezTo>
                <a:cubicBezTo>
                  <a:pt x="409434" y="1105134"/>
                  <a:pt x="413370" y="1057259"/>
                  <a:pt x="406174" y="1005645"/>
                </a:cubicBezTo>
                <a:cubicBezTo>
                  <a:pt x="395775" y="973629"/>
                  <a:pt x="433727" y="963997"/>
                  <a:pt x="431864" y="899691"/>
                </a:cubicBezTo>
                <a:cubicBezTo>
                  <a:pt x="435076" y="846170"/>
                  <a:pt x="459107" y="752452"/>
                  <a:pt x="462617" y="689088"/>
                </a:cubicBezTo>
                <a:cubicBezTo>
                  <a:pt x="447384" y="623113"/>
                  <a:pt x="508572" y="589979"/>
                  <a:pt x="510810" y="526328"/>
                </a:cubicBezTo>
                <a:cubicBezTo>
                  <a:pt x="481634" y="460515"/>
                  <a:pt x="546528" y="487988"/>
                  <a:pt x="542477" y="433873"/>
                </a:cubicBezTo>
                <a:cubicBezTo>
                  <a:pt x="514702" y="343844"/>
                  <a:pt x="563781" y="437996"/>
                  <a:pt x="549936" y="301688"/>
                </a:cubicBezTo>
                <a:cubicBezTo>
                  <a:pt x="545577" y="293639"/>
                  <a:pt x="549120" y="277645"/>
                  <a:pt x="554757" y="279945"/>
                </a:cubicBezTo>
                <a:cubicBezTo>
                  <a:pt x="552714" y="271180"/>
                  <a:pt x="541267" y="249562"/>
                  <a:pt x="550124" y="248508"/>
                </a:cubicBezTo>
                <a:cubicBezTo>
                  <a:pt x="549604" y="205525"/>
                  <a:pt x="542818" y="162084"/>
                  <a:pt x="530424" y="122373"/>
                </a:cubicBezTo>
                <a:cubicBezTo>
                  <a:pt x="542727" y="41074"/>
                  <a:pt x="502709" y="81459"/>
                  <a:pt x="504802" y="218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CA4E8-5D38-B87D-0632-01955C600BED}"/>
              </a:ext>
            </a:extLst>
          </p:cNvPr>
          <p:cNvSpPr txBox="1"/>
          <p:nvPr/>
        </p:nvSpPr>
        <p:spPr>
          <a:xfrm>
            <a:off x="6692900" y="603624"/>
            <a:ext cx="5168900" cy="5650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Em conclusão, este projeto alcançou os seus objetivos e metas. Na minha opinião consegui projetar uma solução eficaz que atendeu às expectativas e mostrou potencial para um futuro desenvolvimento. Além disso, este projeto permitiu aplicar os conhecimentos adquiridos na cadeira e contribuiu para o meu crescimento como profissional </a:t>
            </a:r>
            <a:r>
              <a:rPr lang="pt-PT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na área web </a:t>
            </a: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/ mobile.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  <p:pic>
        <p:nvPicPr>
          <p:cNvPr id="19" name="Picture 18" descr="ipmaia - black and white">
            <a:extLst>
              <a:ext uri="{FF2B5EF4-FFF2-40B4-BE49-F238E27FC236}">
                <a16:creationId xmlns:a16="http://schemas.microsoft.com/office/drawing/2014/main" id="{44532E42-4F0A-7C29-B35E-B55782A4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4E9461-465A-3174-4BAA-72BC5884C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562" y="1463453"/>
            <a:ext cx="2295453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1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C075-D39E-86DE-0232-808CB415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6" y="1019432"/>
            <a:ext cx="4435523" cy="712461"/>
          </a:xfrm>
        </p:spPr>
        <p:txBody>
          <a:bodyPr>
            <a:noAutofit/>
          </a:bodyPr>
          <a:lstStyle/>
          <a:p>
            <a:r>
              <a:rPr lang="pt-PT" dirty="0"/>
              <a:t>Sitemap(MOBILE)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431AE-B8FE-42EC-9F75-A3EE48276ED9}"/>
              </a:ext>
            </a:extLst>
          </p:cNvPr>
          <p:cNvSpPr txBox="1"/>
          <p:nvPr/>
        </p:nvSpPr>
        <p:spPr>
          <a:xfrm>
            <a:off x="1050879" y="653034"/>
            <a:ext cx="145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  <a:hlinkClick r:id="rId2"/>
              </a:rPr>
              <a:t>diagrams.net</a:t>
            </a:r>
            <a:endParaRPr lang="en-GB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F9BD9-79BB-749A-B8C6-3503D62F086A}"/>
              </a:ext>
            </a:extLst>
          </p:cNvPr>
          <p:cNvSpPr txBox="1"/>
          <p:nvPr/>
        </p:nvSpPr>
        <p:spPr>
          <a:xfrm>
            <a:off x="1050877" y="1843619"/>
            <a:ext cx="4256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Ao contrário da página web, na aplicação móvel não permitimos qualquer tipo de navegação sem efetuar um login antes. Isto não só porque é o habitual nas apps mas também porque aumenta o número de utilizadores registados. Para facilitar este processo, também adicionamos outras formas de login na versão mobile.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O resto da estrutura da aplicação é muito similar à web, ambas contêm 10 páginas diferentes.</a:t>
            </a:r>
          </a:p>
        </p:txBody>
      </p:sp>
      <p:pic>
        <p:nvPicPr>
          <p:cNvPr id="7" name="Picture 6" descr="ipmaia - black and white">
            <a:extLst>
              <a:ext uri="{FF2B5EF4-FFF2-40B4-BE49-F238E27FC236}">
                <a16:creationId xmlns:a16="http://schemas.microsoft.com/office/drawing/2014/main" id="{CBB4EC1B-7DEE-FF35-68A4-0C80874E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82A79-881C-E8AC-9183-97A6BBB751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227" y="719537"/>
            <a:ext cx="5611709" cy="56644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18051-65C8-7759-0B7B-735DC715413B}"/>
              </a:ext>
            </a:extLst>
          </p:cNvPr>
          <p:cNvSpPr txBox="1"/>
          <p:nvPr/>
        </p:nvSpPr>
        <p:spPr>
          <a:xfrm>
            <a:off x="6662586" y="6415937"/>
            <a:ext cx="425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Os sitemaps foram desenhados no </a:t>
            </a:r>
            <a:r>
              <a:rPr lang="pt-PT" i="1" dirty="0"/>
              <a:t>diagrams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7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AC075-D39E-86DE-0232-808CB415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FUNCIONALIDADES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CA4E8-5D38-B87D-0632-01955C600BED}"/>
              </a:ext>
            </a:extLst>
          </p:cNvPr>
          <p:cNvSpPr txBox="1"/>
          <p:nvPr/>
        </p:nvSpPr>
        <p:spPr>
          <a:xfrm>
            <a:off x="1050879" y="2296161"/>
            <a:ext cx="4788505" cy="384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O website e a aplicação mobile serão comparáveis, logo têm toda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s a </a:t>
            </a: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funcionalidades em comum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, </a:t>
            </a: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i</a:t>
            </a: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sto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para </a:t>
            </a: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evitar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</a:t>
            </a: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uma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das </a:t>
            </a: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versões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ser inferior </a:t>
            </a: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ou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</a:t>
            </a: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incompleta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.</a:t>
            </a:r>
          </a:p>
          <a:p>
            <a:pPr>
              <a:spcAft>
                <a:spcPts val="600"/>
              </a:spcAft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Na </a:t>
            </a:r>
            <a:r>
              <a:rPr lang="en-US" i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the sneaker store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</a:t>
            </a: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irá encontrar 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as </a:t>
            </a:r>
            <a:r>
              <a:rPr lang="pt-PT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seguintes funcionalidades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229F6E-8E14-563D-1312-E477BB33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3117060"/>
            <a:ext cx="4788505" cy="1568235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ipmaia - black and white">
            <a:extLst>
              <a:ext uri="{FF2B5EF4-FFF2-40B4-BE49-F238E27FC236}">
                <a16:creationId xmlns:a16="http://schemas.microsoft.com/office/drawing/2014/main" id="{44532E42-4F0A-7C29-B35E-B55782A49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0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C075-D39E-86DE-0232-808CB415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6" y="1019432"/>
            <a:ext cx="4435523" cy="712461"/>
          </a:xfrm>
        </p:spPr>
        <p:txBody>
          <a:bodyPr>
            <a:noAutofit/>
          </a:bodyPr>
          <a:lstStyle/>
          <a:p>
            <a:r>
              <a:rPr lang="pt-PT" dirty="0"/>
              <a:t>WIREFrames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0C4431AE-B8FE-42EC-9F75-A3EE48276ED9}"/>
              </a:ext>
            </a:extLst>
          </p:cNvPr>
          <p:cNvSpPr txBox="1"/>
          <p:nvPr/>
        </p:nvSpPr>
        <p:spPr>
          <a:xfrm>
            <a:off x="1050879" y="653034"/>
            <a:ext cx="320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  <a:hlinkClick r:id="rId2"/>
              </a:rPr>
              <a:t>mockflow.com</a:t>
            </a:r>
            <a:endParaRPr lang="en-GB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F9BD9-79BB-749A-B8C6-3503D62F086A}"/>
              </a:ext>
            </a:extLst>
          </p:cNvPr>
          <p:cNvSpPr txBox="1"/>
          <p:nvPr/>
        </p:nvSpPr>
        <p:spPr>
          <a:xfrm>
            <a:off x="1050877" y="1843619"/>
            <a:ext cx="425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Todos os wireframes foram desenhados no </a:t>
            </a:r>
            <a:r>
              <a:rPr lang="pt-PT" i="1" dirty="0"/>
              <a:t>MockFlow</a:t>
            </a:r>
            <a:r>
              <a:rPr lang="pt-PT" dirty="0"/>
              <a:t>.</a:t>
            </a:r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2F5E300-D1AE-AD6B-685F-DD5B5E6D83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59A02F-A733-5640-8C5C-68AA58004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10" y="1625213"/>
            <a:ext cx="4851816" cy="50578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2"/>
            <a:ext cx="2294304" cy="712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REGISTO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Na página de registo não existem diferenças notáveis, além do aumento do botão “Registar” na versão mobile, para mais fácil acesso no ecrã tátil.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Design simples nas duas plataformas.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DA405BD-BFD1-E60A-F03F-00757EB5C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840" y="1686404"/>
            <a:ext cx="2011680" cy="43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7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045EF2-C805-25E1-9406-B240443B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50" y="1623600"/>
            <a:ext cx="4851816" cy="5057878"/>
          </a:xfrm>
          <a:prstGeom prst="rect">
            <a:avLst/>
          </a:prstGeom>
        </p:spPr>
      </p:pic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2"/>
            <a:ext cx="2294304" cy="712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LOGIN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mesmo acontece na página de login, a única alteração visível está no tamanho e posição do botão “Login”, também podemos verificar que está colocado abaixo das opções alternativas na versão mobile.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CF1BC-10E8-FBA7-AB85-DD81B1B92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841" y="1686404"/>
            <a:ext cx="2011680" cy="43771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574002-FAB4-F535-D801-C25A456663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7481" y="5605462"/>
            <a:ext cx="914400" cy="327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019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8B058B-CA4B-5EAE-D6AE-B619B231E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50" y="1623600"/>
            <a:ext cx="4851816" cy="5057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2"/>
            <a:ext cx="2294304" cy="712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Início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Na página inicial começamos a notar diferenças.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Na versão web começamos por ter o logo que funciona como botão </a:t>
            </a:r>
            <a:r>
              <a:rPr lang="pt-PT" i="1" dirty="0"/>
              <a:t>Home</a:t>
            </a:r>
            <a:r>
              <a:rPr lang="pt-PT" dirty="0"/>
              <a:t>, a barra de pesquisa ocupa grande parte do topo, depois temos o botão para apresentar o carrinho, login e registo.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Na versão mobile o login já foi realizado, a pesquisa é apenas um icon e temos um hambúrguer para mostrar mais opções.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574002-FAB4-F535-D801-C25A4566637A}"/>
              </a:ext>
            </a:extLst>
          </p:cNvPr>
          <p:cNvSpPr/>
          <p:nvPr/>
        </p:nvSpPr>
        <p:spPr>
          <a:xfrm>
            <a:off x="10317481" y="5605462"/>
            <a:ext cx="914400" cy="327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E696-73AA-6A86-6F97-4EB55C190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841" y="1686404"/>
            <a:ext cx="2011680" cy="43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8B058B-CA4B-5EAE-D6AE-B619B231E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50" y="1623600"/>
            <a:ext cx="4851816" cy="5057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94E0C-76D9-4FAA-7FB9-75BA5442DF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45380" cy="68580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Picture 2" descr="ipmaia - black and white">
            <a:extLst>
              <a:ext uri="{FF2B5EF4-FFF2-40B4-BE49-F238E27FC236}">
                <a16:creationId xmlns:a16="http://schemas.microsoft.com/office/drawing/2014/main" id="{93D46C21-C2BB-A19F-5497-6D43E653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10" y="6392255"/>
            <a:ext cx="1025390" cy="4166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6173D1D-F59A-CF98-F5A3-BE4821C8008C}"/>
              </a:ext>
            </a:extLst>
          </p:cNvPr>
          <p:cNvSpPr txBox="1">
            <a:spLocks/>
          </p:cNvSpPr>
          <p:nvPr/>
        </p:nvSpPr>
        <p:spPr>
          <a:xfrm>
            <a:off x="1050877" y="1019432"/>
            <a:ext cx="2294304" cy="712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PT" dirty="0"/>
              <a:t>Início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8407B44-B7FC-3C7A-1295-81AB02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1019432"/>
            <a:ext cx="1905683" cy="243579"/>
          </a:xfrm>
        </p:spPr>
        <p:txBody>
          <a:bodyPr>
            <a:noAutofit/>
          </a:bodyPr>
          <a:lstStyle/>
          <a:p>
            <a:r>
              <a:rPr lang="pt-PT" sz="1100" dirty="0"/>
              <a:t>WIREFrames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7CD6-56FE-3A3A-9C66-8101D9A161CD}"/>
              </a:ext>
            </a:extLst>
          </p:cNvPr>
          <p:cNvSpPr txBox="1"/>
          <p:nvPr/>
        </p:nvSpPr>
        <p:spPr>
          <a:xfrm>
            <a:off x="1050877" y="1843619"/>
            <a:ext cx="30791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No corpo da página web encontramos carrosséis categorizados.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Na versão mobile temos apenas dois botões para escolher o sexo e a partir daí podemos ver produtos mais produtos deslizando para baixo.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Como podemos ver, a versão web tem poucas funcionalidades porque não existe um login, no próximo slide isso será alterado.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574002-FAB4-F535-D801-C25A4566637A}"/>
              </a:ext>
            </a:extLst>
          </p:cNvPr>
          <p:cNvSpPr/>
          <p:nvPr/>
        </p:nvSpPr>
        <p:spPr>
          <a:xfrm>
            <a:off x="10317481" y="5605462"/>
            <a:ext cx="914400" cy="327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E696-73AA-6A86-6F97-4EB55C190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841" y="1686404"/>
            <a:ext cx="2011680" cy="43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8706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Archive</Template>
  <TotalTime>722</TotalTime>
  <Words>1059</Words>
  <Application>Microsoft Office PowerPoint</Application>
  <PresentationFormat>Widescreen</PresentationFormat>
  <Paragraphs>108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 Light</vt:lpstr>
      <vt:lpstr>Bembo</vt:lpstr>
      <vt:lpstr>Calibri</vt:lpstr>
      <vt:lpstr>ArchiveVTI</vt:lpstr>
      <vt:lpstr>Sneaker Store – Propósta</vt:lpstr>
      <vt:lpstr>Sitemap(WEB)</vt:lpstr>
      <vt:lpstr>Sitemap(MOBILE)</vt:lpstr>
      <vt:lpstr>FUNCIONALIDADES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Possíveis melhorias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Carlos Quintão Gonçalves</dc:creator>
  <cp:lastModifiedBy>João Carlos Quintão Gonçalves</cp:lastModifiedBy>
  <cp:revision>19</cp:revision>
  <dcterms:created xsi:type="dcterms:W3CDTF">2023-01-07T17:20:40Z</dcterms:created>
  <dcterms:modified xsi:type="dcterms:W3CDTF">2023-01-08T05:46:34Z</dcterms:modified>
</cp:coreProperties>
</file>