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embeddedFontLst>
    <p:embeddedFont>
      <p:font typeface="Abadi" panose="020B0604020104020204" pitchFamily="34" charset="0"/>
      <p:regular r:id="rId28"/>
    </p:embeddedFont>
    <p:embeddedFont>
      <p:font typeface="Oxygen" panose="02000503000000000000" pitchFamily="2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20" y="1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77de37ae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77de37ae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323d907a3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323d907a3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323d907a3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f323d907a3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323d907a3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f323d907a3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323d907a3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f323d907a3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100f1fd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0100f1fd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100f1fd5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100f1fd5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100f1fd5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0100f1fd5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100f1fd57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100f1fd57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100f1fd57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0100f1fd57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100f1fd57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0100f1fd57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1db13dc2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1db13dc29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100f1fd57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0100f1fd57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100f1fd57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0100f1fd57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100f1fd57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0100f1fd57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20d69307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020d69307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020d69307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020d69307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1db13dc29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1db13dc29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1db13dc2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f1db13dc2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1db13dc2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f1db13dc2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9c63d03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f9c63d03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323d907a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323d907a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323d907a3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f323d907a3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RZDl0Nfi6mycDynmVgwBAut_lqBf9s7sF1PiAQs7gMo/edit#heading=h.kq95dst3dyd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moodle.maieutica.pt/course/view.php?id=18701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osia.org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sapo.pt" TargetMode="External"/><Relationship Id="rId5" Type="http://schemas.openxmlformats.org/officeDocument/2006/relationships/hyperlink" Target="http://www.yahoo.com" TargetMode="External"/><Relationship Id="rId4" Type="http://schemas.openxmlformats.org/officeDocument/2006/relationships/hyperlink" Target="https://search.brave.com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49600"/>
            <a:ext cx="8520600" cy="173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Arquitectura de Informação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web e dispositivos móveis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1888100"/>
            <a:ext cx="8520600" cy="3002400"/>
          </a:xfrm>
          <a:prstGeom prst="rect">
            <a:avLst/>
          </a:prstGeom>
          <a:solidFill>
            <a:srgbClr val="FFE599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 dirty="0">
                <a:latin typeface="Abadi" panose="020B0604020104020204" pitchFamily="34" charset="0"/>
              </a:rPr>
              <a:t>A consulta destes slides não dispensa a leitura e estudo das Referências Bibliográficas desta Unidade Curricular (cf. </a:t>
            </a:r>
            <a:r>
              <a:rPr lang="it" sz="2000" u="sng" dirty="0">
                <a:solidFill>
                  <a:schemeClr val="hlink"/>
                </a:solidFill>
                <a:latin typeface="Abadi" panose="020B0604020104020204" pitchFamily="34" charset="0"/>
                <a:hlinkClick r:id="rId3"/>
              </a:rPr>
              <a:t>Ficha Curricular</a:t>
            </a:r>
            <a:r>
              <a:rPr lang="it" sz="2000" dirty="0">
                <a:latin typeface="Abadi" panose="020B0604020104020204" pitchFamily="34" charset="0"/>
              </a:rPr>
              <a:t>)</a:t>
            </a:r>
            <a:endParaRPr lang="en-US" sz="1200" dirty="0">
              <a:latin typeface="Abadi" panose="020B0604020104020204" pitchFamily="34" charset="0"/>
              <a:ea typeface="Oxygen"/>
              <a:cs typeface="Oxygen"/>
              <a:sym typeface="Oxygen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Font typeface="Oxygen"/>
              <a:buChar char="●"/>
            </a:pPr>
            <a:r>
              <a:rPr lang="en-US" sz="1800" dirty="0">
                <a:solidFill>
                  <a:srgbClr val="676767"/>
                </a:solidFill>
                <a:latin typeface="Oxygen"/>
                <a:ea typeface="Oxygen"/>
                <a:cs typeface="Oxygen"/>
                <a:sym typeface="Oxygen"/>
              </a:rPr>
              <a:t>“Learning from the Magic Kingdom”, Arango, J., 2022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Oxygen"/>
              <a:buChar char="●"/>
            </a:pPr>
            <a:r>
              <a:rPr lang="it" sz="1800" dirty="0">
                <a:solidFill>
                  <a:srgbClr val="676767"/>
                </a:solidFill>
                <a:latin typeface="Oxygen"/>
                <a:ea typeface="Oxygen"/>
                <a:cs typeface="Oxygen"/>
                <a:sym typeface="Oxygen"/>
              </a:rPr>
              <a:t>"Information Architecture for the World Wide Web"; 4th Ed.; L. Rosenfeld; P. Morville; J. Arango; O'Reilly 2015</a:t>
            </a:r>
            <a:endParaRPr sz="1800" dirty="0">
              <a:solidFill>
                <a:srgbClr val="676767"/>
              </a:solidFill>
              <a:latin typeface="Oxygen"/>
              <a:ea typeface="Oxygen"/>
              <a:cs typeface="Oxygen"/>
              <a:sym typeface="Oxyge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xygen"/>
              <a:buChar char="●"/>
            </a:pPr>
            <a:r>
              <a:rPr lang="it" sz="1800" dirty="0">
                <a:solidFill>
                  <a:srgbClr val="676767"/>
                </a:solidFill>
                <a:latin typeface="Oxygen"/>
                <a:ea typeface="Oxygen"/>
                <a:cs typeface="Oxygen"/>
                <a:sym typeface="Oxygen"/>
              </a:rPr>
              <a:t>"Mobile First"; L. Wroblewski; A Book Apart 2011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it-IT" sz="1200" dirty="0">
              <a:solidFill>
                <a:srgbClr val="676767"/>
              </a:solidFill>
              <a:latin typeface="Abadi" panose="020B0604020104020204" pitchFamily="34" charset="0"/>
              <a:ea typeface="Oxygen"/>
              <a:cs typeface="Oxygen"/>
              <a:sym typeface="Oxygen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it-IT" sz="1200" dirty="0">
                <a:solidFill>
                  <a:srgbClr val="676767"/>
                </a:solidFill>
                <a:latin typeface="Abadi" panose="020B0604020104020204" pitchFamily="34" charset="0"/>
                <a:ea typeface="Oxygen"/>
                <a:cs typeface="Oxygen"/>
                <a:sym typeface="Oxygen"/>
              </a:rPr>
              <a:t>M</a:t>
            </a:r>
            <a:r>
              <a:rPr lang="it" sz="1200" dirty="0">
                <a:solidFill>
                  <a:srgbClr val="676767"/>
                </a:solidFill>
                <a:latin typeface="Abadi" panose="020B0604020104020204" pitchFamily="34" charset="0"/>
                <a:ea typeface="Oxygen"/>
                <a:cs typeface="Oxygen"/>
                <a:sym typeface="Oxygen"/>
              </a:rPr>
              <a:t>ais informação em</a:t>
            </a:r>
            <a:r>
              <a:rPr lang="en-US" sz="1200" dirty="0">
                <a:latin typeface="Abadi" panose="020B0604020104020204" pitchFamily="34" charset="0"/>
              </a:rPr>
              <a:t> </a:t>
            </a:r>
            <a:r>
              <a:rPr lang="en-US" sz="1200" dirty="0">
                <a:latin typeface="Abadi" panose="020B0604020104020204" pitchFamily="34" charset="0"/>
                <a:hlinkClick r:id="rId4"/>
              </a:rPr>
              <a:t>https://moodle.maieutica.pt/course/view.php?id=18701</a:t>
            </a:r>
            <a:endParaRPr sz="1200" dirty="0">
              <a:solidFill>
                <a:schemeClr val="dk1"/>
              </a:solidFill>
              <a:latin typeface="Abadi" panose="020B0604020104020204" pitchFamily="34" charset="0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/>
          <p:nvPr/>
        </p:nvSpPr>
        <p:spPr>
          <a:xfrm>
            <a:off x="280025" y="307350"/>
            <a:ext cx="8434800" cy="826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900"/>
              <a:t>Conteúdo</a:t>
            </a:r>
            <a:endParaRPr sz="3900"/>
          </a:p>
        </p:txBody>
      </p:sp>
      <p:pic>
        <p:nvPicPr>
          <p:cNvPr id="107" name="Google Shape;10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8875" y="1392550"/>
            <a:ext cx="5695950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/>
          <p:nvPr/>
        </p:nvSpPr>
        <p:spPr>
          <a:xfrm>
            <a:off x="280025" y="307350"/>
            <a:ext cx="8434800" cy="826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900"/>
              <a:t>Conteúdo</a:t>
            </a:r>
            <a:endParaRPr sz="3900"/>
          </a:p>
        </p:txBody>
      </p:sp>
      <p:pic>
        <p:nvPicPr>
          <p:cNvPr id="113" name="Google Shape;11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3625" y="1365900"/>
            <a:ext cx="5791200" cy="18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1375" y="3093975"/>
            <a:ext cx="5276850" cy="5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/>
          <p:nvPr/>
        </p:nvSpPr>
        <p:spPr>
          <a:xfrm>
            <a:off x="280025" y="307350"/>
            <a:ext cx="8434800" cy="826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900"/>
              <a:t>Conteúdo</a:t>
            </a:r>
            <a:endParaRPr sz="3900"/>
          </a:p>
        </p:txBody>
      </p:sp>
      <p:pic>
        <p:nvPicPr>
          <p:cNvPr id="120" name="Google Shape;12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7425" y="1459175"/>
            <a:ext cx="5819775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/>
          <p:nvPr/>
        </p:nvSpPr>
        <p:spPr>
          <a:xfrm>
            <a:off x="280025" y="307350"/>
            <a:ext cx="8434800" cy="826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900"/>
              <a:t>Contexto</a:t>
            </a:r>
            <a:endParaRPr sz="3900"/>
          </a:p>
        </p:txBody>
      </p:sp>
      <p:sp>
        <p:nvSpPr>
          <p:cNvPr id="126" name="Google Shape;126;p25"/>
          <p:cNvSpPr txBox="1"/>
          <p:nvPr/>
        </p:nvSpPr>
        <p:spPr>
          <a:xfrm>
            <a:off x="280025" y="1400000"/>
            <a:ext cx="8434800" cy="3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/>
              <a:t>Objectivos</a:t>
            </a:r>
            <a:endParaRPr sz="3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/>
              <a:t>Cultura</a:t>
            </a:r>
            <a:endParaRPr sz="3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/>
              <a:t>Tecnologia disponível</a:t>
            </a:r>
            <a:endParaRPr sz="3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/>
              <a:t>Recursos (outros)</a:t>
            </a:r>
            <a:endParaRPr sz="3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/>
              <a:t>Limitações (legais, institucionais, etc)</a:t>
            </a:r>
            <a:endParaRPr sz="3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</p:txBody>
      </p:sp>
      <p:pic>
        <p:nvPicPr>
          <p:cNvPr id="127" name="Google Shape;127;p25"/>
          <p:cNvPicPr preferRelativeResize="0"/>
          <p:nvPr/>
        </p:nvPicPr>
        <p:blipFill rotWithShape="1">
          <a:blip r:embed="rId3">
            <a:alphaModFix/>
          </a:blip>
          <a:srcRect l="31549" b="40695"/>
          <a:stretch/>
        </p:blipFill>
        <p:spPr>
          <a:xfrm>
            <a:off x="4424125" y="1498225"/>
            <a:ext cx="4290700" cy="173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500" y="152400"/>
            <a:ext cx="8746999" cy="407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/>
          <p:nvPr/>
        </p:nvSpPr>
        <p:spPr>
          <a:xfrm>
            <a:off x="280025" y="307350"/>
            <a:ext cx="8434800" cy="826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900"/>
              <a:t> “Encontrar” ou “Navegar”?</a:t>
            </a:r>
            <a:endParaRPr sz="3900"/>
          </a:p>
        </p:txBody>
      </p:sp>
      <p:sp>
        <p:nvSpPr>
          <p:cNvPr id="138" name="Google Shape;138;p27"/>
          <p:cNvSpPr txBox="1"/>
          <p:nvPr/>
        </p:nvSpPr>
        <p:spPr>
          <a:xfrm>
            <a:off x="280025" y="1400000"/>
            <a:ext cx="8434800" cy="3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/>
              <a:t>Agenda / nº telefónico / email</a:t>
            </a:r>
            <a:endParaRPr sz="3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/>
              <a:t>… alojamento de férias</a:t>
            </a:r>
            <a:endParaRPr sz="3200"/>
          </a:p>
        </p:txBody>
      </p:sp>
      <p:pic>
        <p:nvPicPr>
          <p:cNvPr id="139" name="Google Shape;13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7538" y="1250400"/>
            <a:ext cx="4867275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4850" y="1348350"/>
            <a:ext cx="5686425" cy="197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8"/>
          <p:cNvSpPr/>
          <p:nvPr/>
        </p:nvSpPr>
        <p:spPr>
          <a:xfrm>
            <a:off x="280025" y="307350"/>
            <a:ext cx="8434800" cy="826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900"/>
              <a:t> “Encontrar” ou “Navegar”?</a:t>
            </a:r>
            <a:endParaRPr sz="39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/>
          <p:nvPr/>
        </p:nvSpPr>
        <p:spPr>
          <a:xfrm>
            <a:off x="280025" y="307350"/>
            <a:ext cx="8434800" cy="826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900"/>
              <a:t> “Encontrar” ou “Navegar”?</a:t>
            </a:r>
            <a:endParaRPr sz="3900"/>
          </a:p>
        </p:txBody>
      </p:sp>
      <p:pic>
        <p:nvPicPr>
          <p:cNvPr id="151" name="Google Shape;15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6500" y="1285950"/>
            <a:ext cx="5648325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/>
          <p:nvPr/>
        </p:nvSpPr>
        <p:spPr>
          <a:xfrm>
            <a:off x="280025" y="307350"/>
            <a:ext cx="8434800" cy="826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900"/>
              <a:t> “Encontrar” ou “Navegar”?</a:t>
            </a:r>
            <a:endParaRPr sz="3900"/>
          </a:p>
        </p:txBody>
      </p:sp>
      <p:pic>
        <p:nvPicPr>
          <p:cNvPr id="157" name="Google Shape;15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200" y="1295675"/>
            <a:ext cx="5762625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/>
          <p:nvPr/>
        </p:nvSpPr>
        <p:spPr>
          <a:xfrm>
            <a:off x="280025" y="307350"/>
            <a:ext cx="8434800" cy="826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900"/>
              <a:t> “Encontrar” ou “Navegar”?</a:t>
            </a:r>
            <a:endParaRPr sz="3900"/>
          </a:p>
        </p:txBody>
      </p:sp>
      <p:pic>
        <p:nvPicPr>
          <p:cNvPr id="163" name="Google Shape;16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5550" y="1460975"/>
            <a:ext cx="5629275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724650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/>
          <p:nvPr/>
        </p:nvSpPr>
        <p:spPr>
          <a:xfrm>
            <a:off x="280025" y="307350"/>
            <a:ext cx="8434800" cy="826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900"/>
              <a:t> “Encontrar” ou “Navegar”?</a:t>
            </a:r>
            <a:endParaRPr sz="3900"/>
          </a:p>
        </p:txBody>
      </p:sp>
      <p:pic>
        <p:nvPicPr>
          <p:cNvPr id="169" name="Google Shape;16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7175" y="1285950"/>
            <a:ext cx="4819171" cy="370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2"/>
          <p:cNvSpPr txBox="1"/>
          <p:nvPr/>
        </p:nvSpPr>
        <p:spPr>
          <a:xfrm>
            <a:off x="280025" y="1400000"/>
            <a:ext cx="3433200" cy="25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600"/>
              <a:t>Factores: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600"/>
              <a:buChar char="-"/>
            </a:pPr>
            <a:r>
              <a:rPr lang="it" sz="2600">
                <a:solidFill>
                  <a:srgbClr val="00FF00"/>
                </a:solidFill>
              </a:rPr>
              <a:t>objectivo</a:t>
            </a:r>
            <a:r>
              <a:rPr lang="it" sz="2000">
                <a:solidFill>
                  <a:srgbClr val="00FF00"/>
                </a:solidFill>
              </a:rPr>
              <a:t> (de quem?)</a:t>
            </a:r>
            <a:endParaRPr sz="2000">
              <a:solidFill>
                <a:srgbClr val="00FF00"/>
              </a:solidFill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it" sz="2600"/>
              <a:t>tipo de informação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600"/>
              <a:buChar char="-"/>
            </a:pPr>
            <a:r>
              <a:rPr lang="it" sz="2600">
                <a:solidFill>
                  <a:srgbClr val="00FF00"/>
                </a:solidFill>
              </a:rPr>
              <a:t>conhecimento prévio </a:t>
            </a:r>
            <a:r>
              <a:rPr lang="it" sz="2300">
                <a:solidFill>
                  <a:srgbClr val="00FF00"/>
                </a:solidFill>
              </a:rPr>
              <a:t>(de quem)</a:t>
            </a:r>
            <a:endParaRPr sz="2300">
              <a:solidFill>
                <a:srgbClr val="00FF00"/>
              </a:solidFill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it" sz="2600"/>
              <a:t>outros (?)</a:t>
            </a:r>
            <a:endParaRPr sz="2600"/>
          </a:p>
        </p:txBody>
      </p:sp>
      <p:sp>
        <p:nvSpPr>
          <p:cNvPr id="171" name="Google Shape;171;p32"/>
          <p:cNvSpPr txBox="1"/>
          <p:nvPr/>
        </p:nvSpPr>
        <p:spPr>
          <a:xfrm>
            <a:off x="61175" y="4175850"/>
            <a:ext cx="3494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i="1"/>
              <a:t>Information Architecture, from the web and Beyond, 4th ed., Part II, págs. 45 e seguintes.</a:t>
            </a:r>
            <a:endParaRPr sz="1200" i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/>
          <p:nvPr/>
        </p:nvSpPr>
        <p:spPr>
          <a:xfrm>
            <a:off x="280025" y="307350"/>
            <a:ext cx="8434800" cy="826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900"/>
              <a:t> “Encontrar” ou “Navegar”?</a:t>
            </a:r>
            <a:endParaRPr sz="3900"/>
          </a:p>
        </p:txBody>
      </p:sp>
      <p:sp>
        <p:nvSpPr>
          <p:cNvPr id="177" name="Google Shape;177;p33"/>
          <p:cNvSpPr txBox="1"/>
          <p:nvPr/>
        </p:nvSpPr>
        <p:spPr>
          <a:xfrm>
            <a:off x="280025" y="1380550"/>
            <a:ext cx="84348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600"/>
              <a:t>Factores: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it" sz="2600"/>
              <a:t>objectivo</a:t>
            </a:r>
            <a:r>
              <a:rPr lang="it" sz="2000"/>
              <a:t> (de quem?)</a:t>
            </a:r>
            <a:endParaRPr sz="20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it" sz="2600"/>
              <a:t>google.com duckduckgo.com bing.com </a:t>
            </a:r>
            <a:r>
              <a:rPr lang="it" sz="2600" u="sng">
                <a:solidFill>
                  <a:schemeClr val="hlink"/>
                </a:solidFill>
                <a:hlinkClick r:id="rId3"/>
              </a:rPr>
              <a:t>ecosia.org</a:t>
            </a:r>
            <a:r>
              <a:rPr lang="it" sz="2600"/>
              <a:t> </a:t>
            </a:r>
            <a:r>
              <a:rPr lang="it" sz="2600" u="sng">
                <a:solidFill>
                  <a:schemeClr val="hlink"/>
                </a:solidFill>
                <a:hlinkClick r:id="rId4"/>
              </a:rPr>
              <a:t>search.brave.com</a:t>
            </a:r>
            <a:r>
              <a:rPr lang="it" sz="2600"/>
              <a:t> </a:t>
            </a:r>
            <a:r>
              <a:rPr lang="it" sz="2600" u="sng">
                <a:solidFill>
                  <a:schemeClr val="hlink"/>
                </a:solidFill>
                <a:hlinkClick r:id="rId5"/>
              </a:rPr>
              <a:t>yahoo.com</a:t>
            </a:r>
            <a:r>
              <a:rPr lang="it" sz="2600"/>
              <a:t>  </a:t>
            </a:r>
            <a:r>
              <a:rPr lang="it" sz="2600" u="sng">
                <a:solidFill>
                  <a:schemeClr val="hlink"/>
                </a:solidFill>
                <a:hlinkClick r:id="rId6"/>
              </a:rPr>
              <a:t>sapo.pt</a:t>
            </a:r>
            <a:r>
              <a:rPr lang="it" sz="2600"/>
              <a:t> 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it" sz="2600"/>
              <a:t>quora.com alibaba.com amazon.com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it" sz="2600"/>
              <a:t>cnn.com jn.pt publico.pt bbc.co.uk elpais.es lemonde.fr corriere.it theguardian.com </a:t>
            </a:r>
            <a:endParaRPr sz="2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/>
          <p:nvPr/>
        </p:nvSpPr>
        <p:spPr>
          <a:xfrm>
            <a:off x="280025" y="307350"/>
            <a:ext cx="8434800" cy="826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300"/>
              <a:t> “Desenhar/Projectar para a Compreensão”</a:t>
            </a:r>
            <a:endParaRPr sz="3300"/>
          </a:p>
        </p:txBody>
      </p:sp>
      <p:sp>
        <p:nvSpPr>
          <p:cNvPr id="183" name="Google Shape;183;p34"/>
          <p:cNvSpPr txBox="1"/>
          <p:nvPr/>
        </p:nvSpPr>
        <p:spPr>
          <a:xfrm>
            <a:off x="280025" y="1380550"/>
            <a:ext cx="8434800" cy="32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200"/>
              <a:t>Arquitectura da Informação (como se organizam os elementos constituintes de um todo?) </a:t>
            </a:r>
            <a:br>
              <a:rPr lang="it" sz="2200"/>
            </a:br>
            <a:r>
              <a:rPr lang="it" sz="2200"/>
              <a:t>Espaço Físico vs Espaço Digital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it" sz="2200"/>
              <a:t>Convenções e Boas-práticas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it" sz="2200"/>
              <a:t>Sites-tipo: Bancos, Companhias aéreas, Vendas, museus, Universidades, Lojas virtuais de extensão de supermercados físicos (carrinho de compras, </a:t>
            </a:r>
            <a:r>
              <a:rPr lang="it" sz="2200">
                <a:solidFill>
                  <a:srgbClr val="00FF00"/>
                </a:solidFill>
              </a:rPr>
              <a:t>promoções da “semana”, vouchers/descontos, produtos favoritos, “receitas da semana”</a:t>
            </a:r>
            <a:r>
              <a:rPr lang="it" sz="2200"/>
              <a:t>), ourivesaria (), stand de automóveis () ____???____</a:t>
            </a:r>
            <a:endParaRPr sz="2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"/>
          <p:cNvSpPr/>
          <p:nvPr/>
        </p:nvSpPr>
        <p:spPr>
          <a:xfrm>
            <a:off x="280025" y="307350"/>
            <a:ext cx="8434800" cy="826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300"/>
              <a:t> “Desenhar/Projectar para a Compreensão”</a:t>
            </a:r>
            <a:endParaRPr sz="3300"/>
          </a:p>
        </p:txBody>
      </p:sp>
      <p:sp>
        <p:nvSpPr>
          <p:cNvPr id="189" name="Google Shape;189;p35"/>
          <p:cNvSpPr txBox="1"/>
          <p:nvPr/>
        </p:nvSpPr>
        <p:spPr>
          <a:xfrm>
            <a:off x="280025" y="1380550"/>
            <a:ext cx="8434800" cy="3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it" sz="2600"/>
              <a:t>Sites/plataformas como prolongamento de um “espaço” (/objecto) físico; </a:t>
            </a:r>
            <a:endParaRPr sz="2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it" sz="2600"/>
            </a:br>
            <a:r>
              <a:rPr lang="it" sz="2600"/>
              <a:t>vs </a:t>
            </a:r>
            <a:br>
              <a:rPr lang="it" sz="2600"/>
            </a:br>
            <a:br>
              <a:rPr lang="it" sz="2600"/>
            </a:br>
            <a:r>
              <a:rPr lang="it" sz="2600"/>
              <a:t>- Sites/plataformas/informação centrados em “conteúdo”</a:t>
            </a:r>
            <a:endParaRPr sz="2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600"/>
              <a:t>-Metáforas (2nd life, redes sociais, ____???____ )</a:t>
            </a:r>
            <a:endParaRPr sz="2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6"/>
          <p:cNvSpPr/>
          <p:nvPr/>
        </p:nvSpPr>
        <p:spPr>
          <a:xfrm>
            <a:off x="280025" y="307350"/>
            <a:ext cx="8434800" cy="826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300"/>
              <a:t> “Desenhar/Projectar para a Compreensão”</a:t>
            </a:r>
            <a:endParaRPr sz="3300"/>
          </a:p>
        </p:txBody>
      </p:sp>
      <p:sp>
        <p:nvSpPr>
          <p:cNvPr id="195" name="Google Shape;195;p36"/>
          <p:cNvSpPr txBox="1"/>
          <p:nvPr/>
        </p:nvSpPr>
        <p:spPr>
          <a:xfrm>
            <a:off x="280025" y="1380550"/>
            <a:ext cx="84348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it" sz="2600"/>
              <a:t>Princípios de organização da info  (menus)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it" sz="2600"/>
              <a:t>Ordem e Estrutura (localização dos menus e elementos e interacção)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it" sz="2600"/>
              <a:t>Tipologia, elementos presentes na plataforma (site / dispositivo móvel)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it" sz="2600"/>
              <a:t>Modularidade e possibilidade de extensão (Disneylandia, p. ex.)</a:t>
            </a:r>
            <a:endParaRPr sz="2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4BA1A-4DE8-D5A3-CC84-0EBF63CE7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(continua...)</a:t>
            </a:r>
          </a:p>
        </p:txBody>
      </p:sp>
    </p:spTree>
    <p:extLst>
      <p:ext uri="{BB962C8B-B14F-4D97-AF65-F5344CB8AC3E}">
        <p14:creationId xmlns:p14="http://schemas.microsoft.com/office/powerpoint/2010/main" val="819824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667500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610350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13" y="193200"/>
            <a:ext cx="6734175" cy="13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16500"/>
            <a:ext cx="662940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700" y="152400"/>
            <a:ext cx="8746999" cy="40794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8"/>
          <p:cNvSpPr txBox="1"/>
          <p:nvPr/>
        </p:nvSpPr>
        <p:spPr>
          <a:xfrm>
            <a:off x="61175" y="4774200"/>
            <a:ext cx="6627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i="1"/>
              <a:t>Information Architecture, from the web and Beyond, 4th ed., Part II, págs. 32 e seguintes.</a:t>
            </a:r>
            <a:endParaRPr sz="1200"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/>
          <p:nvPr/>
        </p:nvSpPr>
        <p:spPr>
          <a:xfrm>
            <a:off x="280025" y="307350"/>
            <a:ext cx="8434800" cy="826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900"/>
              <a:t>Conteúdo</a:t>
            </a:r>
            <a:endParaRPr sz="3900"/>
          </a:p>
        </p:txBody>
      </p:sp>
      <p:sp>
        <p:nvSpPr>
          <p:cNvPr id="88" name="Google Shape;88;p19"/>
          <p:cNvSpPr txBox="1"/>
          <p:nvPr/>
        </p:nvSpPr>
        <p:spPr>
          <a:xfrm>
            <a:off x="280025" y="1400000"/>
            <a:ext cx="8434800" cy="25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100"/>
              <a:t>Documentos</a:t>
            </a:r>
            <a:endParaRPr sz="3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100"/>
              <a:t>Dados, tipos de dados</a:t>
            </a:r>
            <a:endParaRPr sz="3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100"/>
              <a:t>“objectos”,</a:t>
            </a:r>
            <a:endParaRPr sz="3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100"/>
              <a:t>metadados,</a:t>
            </a:r>
            <a:endParaRPr sz="3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100"/>
              <a:t>Espaço de armazenamento...</a:t>
            </a:r>
            <a:endParaRPr sz="3100"/>
          </a:p>
        </p:txBody>
      </p:sp>
      <p:pic>
        <p:nvPicPr>
          <p:cNvPr id="89" name="Google Shape;89;p19"/>
          <p:cNvPicPr preferRelativeResize="0"/>
          <p:nvPr/>
        </p:nvPicPr>
        <p:blipFill rotWithShape="1">
          <a:blip r:embed="rId3">
            <a:alphaModFix/>
          </a:blip>
          <a:srcRect t="35596" r="47198" b="9638"/>
          <a:stretch/>
        </p:blipFill>
        <p:spPr>
          <a:xfrm>
            <a:off x="4348400" y="1196600"/>
            <a:ext cx="4568301" cy="22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/>
          <p:nvPr/>
        </p:nvSpPr>
        <p:spPr>
          <a:xfrm>
            <a:off x="280025" y="307350"/>
            <a:ext cx="8434800" cy="826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900"/>
              <a:t>Conteúdo</a:t>
            </a:r>
            <a:endParaRPr sz="3900"/>
          </a:p>
        </p:txBody>
      </p:sp>
      <p:pic>
        <p:nvPicPr>
          <p:cNvPr id="95" name="Google Shape;9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4575" y="1485825"/>
            <a:ext cx="5810250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/>
          <p:nvPr/>
        </p:nvSpPr>
        <p:spPr>
          <a:xfrm>
            <a:off x="280025" y="307350"/>
            <a:ext cx="8434800" cy="826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900"/>
              <a:t>Conteúdo</a:t>
            </a:r>
            <a:endParaRPr sz="3900"/>
          </a:p>
        </p:txBody>
      </p:sp>
      <p:pic>
        <p:nvPicPr>
          <p:cNvPr id="101" name="Google Shape;1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3625" y="1405875"/>
            <a:ext cx="579120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516</Words>
  <Application>Microsoft Office PowerPoint</Application>
  <PresentationFormat>On-screen Show (16:9)</PresentationFormat>
  <Paragraphs>65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Abadi</vt:lpstr>
      <vt:lpstr>Oxygen</vt:lpstr>
      <vt:lpstr>Simple Light</vt:lpstr>
      <vt:lpstr>Arquitectura de Informação web e dispositivos móveis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(continua...)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Arquitectura de Informação web e dispositivos móveis</dc:title>
  <cp:lastModifiedBy>Pedro Pimenta</cp:lastModifiedBy>
  <cp:revision>2</cp:revision>
  <dcterms:modified xsi:type="dcterms:W3CDTF">2023-10-23T08:38:56Z</dcterms:modified>
</cp:coreProperties>
</file>