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7" r:id="rId3"/>
    <p:sldId id="257" r:id="rId4"/>
    <p:sldId id="258" r:id="rId5"/>
    <p:sldId id="266" r:id="rId6"/>
    <p:sldId id="259" r:id="rId7"/>
    <p:sldId id="263" r:id="rId8"/>
    <p:sldId id="264" r:id="rId9"/>
    <p:sldId id="265" r:id="rId10"/>
    <p:sldId id="261" r:id="rId11"/>
    <p:sldId id="268" r:id="rId12"/>
    <p:sldId id="269" r:id="rId13"/>
    <p:sldId id="260" r:id="rId14"/>
    <p:sldId id="267" r:id="rId15"/>
    <p:sldId id="270" r:id="rId16"/>
    <p:sldId id="271" r:id="rId17"/>
    <p:sldId id="274" r:id="rId18"/>
    <p:sldId id="275" r:id="rId19"/>
    <p:sldId id="276" r:id="rId20"/>
    <p:sldId id="273" r:id="rId21"/>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330" y="96"/>
      </p:cViewPr>
      <p:guideLst/>
    </p:cSldViewPr>
  </p:slideViewPr>
  <p:notesTextViewPr>
    <p:cViewPr>
      <p:scale>
        <a:sx n="1" d="1"/>
        <a:sy n="1" d="1"/>
      </p:scale>
      <p:origin x="0" y="0"/>
    </p:cViewPr>
  </p:notesTextViewPr>
  <p:notesViewPr>
    <p:cSldViewPr snapToGrid="0">
      <p:cViewPr varScale="1">
        <p:scale>
          <a:sx n="44" d="100"/>
          <a:sy n="44" d="100"/>
        </p:scale>
        <p:origin x="2844" y="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BE3B0-B2AE-4D72-B26A-92C3C749E00D}" type="datetimeFigureOut">
              <a:rPr lang="pt-PT" smtClean="0"/>
              <a:t>07/11/2022</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7661A-955C-480C-8D93-683C255D716E}" type="slidenum">
              <a:rPr lang="pt-PT" smtClean="0"/>
              <a:t>‹nº›</a:t>
            </a:fld>
            <a:endParaRPr lang="pt-PT"/>
          </a:p>
        </p:txBody>
      </p:sp>
    </p:spTree>
    <p:extLst>
      <p:ext uri="{BB962C8B-B14F-4D97-AF65-F5344CB8AC3E}">
        <p14:creationId xmlns:p14="http://schemas.microsoft.com/office/powerpoint/2010/main" val="2130851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C60488-9222-2490-0D69-76F2905EA35A}"/>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CAD9CFD1-7D53-0000-7546-83C65EB0D0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8D0068E4-54F8-16D3-7C17-5C98A5E2AC73}"/>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DD1621C7-81FB-A663-5EF4-4C2F87C20D7E}"/>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BC77191-6781-64C7-F86F-02BA480F57D6}"/>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145058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C28A9-8056-CE3C-4314-1322150FCCFD}"/>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E65B7B3-F3C3-EF57-0D59-B7B14B88C3D4}"/>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45808DE-86B6-4FC8-1794-D4C4C5F5FFF3}"/>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4C13C251-40E0-ECA3-8929-4F586A3E1943}"/>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A66910B2-677A-6DA5-5A58-F7287E903170}"/>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363115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E63D693-BABE-EA16-6735-3473AC826EF2}"/>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D1727C52-720B-063F-643D-54E8D2F6F879}"/>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EE1FE60-51EE-A126-8B2C-A1DE2FCB7479}"/>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2ED22E96-9011-761C-1168-55B1A687910D}"/>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D6DB83E9-3A1E-1B80-E40C-9441A49D642B}"/>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81260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6E3362-042E-A905-B69D-09FAEA4DD630}"/>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55F4520A-F45C-EB68-C70D-1C2EF025D09D}"/>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C0F1280-E0C7-5A75-1D5F-870082B48175}"/>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E36412E9-24F6-7A45-19CC-DD43C40930E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560A8D4C-3BF4-8A86-08EB-7C3152458771}"/>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3549609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6E0847-DFC2-711E-1871-8E4E6A892F48}"/>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DDFFBE83-2562-962B-0405-D973B37859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0FE1FB19-3C1B-2717-37A8-166A14DCA6B8}"/>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07D78887-FB8B-7FBE-A1C1-CCF668F247C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F70BB708-1FD4-2AF8-9405-4D563AE4EF46}"/>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1065074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7AA015-BB17-1F1E-A6B5-E29ED4E5C4D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FD1B2C17-A858-3B7E-F96E-5E15D00C458E}"/>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B08E966E-25E1-7E19-6EB5-B05C9038B0AC}"/>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48560466-000F-438B-8D84-8E10090F65C6}"/>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6" name="Marcador de Posição do Rodapé 5">
            <a:extLst>
              <a:ext uri="{FF2B5EF4-FFF2-40B4-BE49-F238E27FC236}">
                <a16:creationId xmlns:a16="http://schemas.microsoft.com/office/drawing/2014/main" id="{9F26C94D-5E38-0E28-740A-2A7AAE323ED3}"/>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77B4E2D1-6CEE-A30B-FAC4-8B0D65AF5990}"/>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180862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60B433-8A6F-6B86-7609-862C737C6724}"/>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1FD001E0-409B-9532-BECD-2DD958D1EC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61093E07-72E9-0A8B-9EE8-F483C70F1596}"/>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90390229-8AB6-1080-F290-6A0B7812A9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B2F27F2A-1C53-E640-D062-EB5A0782CB94}"/>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B4F3D504-4E06-9550-48EE-DFF667BA0886}"/>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8" name="Marcador de Posição do Rodapé 7">
            <a:extLst>
              <a:ext uri="{FF2B5EF4-FFF2-40B4-BE49-F238E27FC236}">
                <a16:creationId xmlns:a16="http://schemas.microsoft.com/office/drawing/2014/main" id="{F3F6045B-6279-31AB-5AC4-CD003380DDB9}"/>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AB9303DE-D3A5-7A9C-A2ED-66B3B714AA7E}"/>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452772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A1589F-16BF-610A-6313-222E22101E0B}"/>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42F674FC-093D-BFAB-949C-9CE18D0585DA}"/>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4" name="Marcador de Posição do Rodapé 3">
            <a:extLst>
              <a:ext uri="{FF2B5EF4-FFF2-40B4-BE49-F238E27FC236}">
                <a16:creationId xmlns:a16="http://schemas.microsoft.com/office/drawing/2014/main" id="{055A917B-7B97-D631-DA87-DBA10FE27BEB}"/>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A624230F-5E16-6867-E186-65745E6069FC}"/>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1817549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EA38CFA5-1E14-1E24-CCFE-D305BCB0E703}"/>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3" name="Marcador de Posição do Rodapé 2">
            <a:extLst>
              <a:ext uri="{FF2B5EF4-FFF2-40B4-BE49-F238E27FC236}">
                <a16:creationId xmlns:a16="http://schemas.microsoft.com/office/drawing/2014/main" id="{7AAFEB59-10B3-1BF3-55AF-31ABB77DD363}"/>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028BBB8F-A979-ED93-805D-A965CDEAEFF5}"/>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35534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8969B0-56EF-2A81-F975-493BF5438E9B}"/>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31C12695-4694-44C4-D2F8-7F4E64B88B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C35D5B35-DBA9-446C-7FEA-6947ECE09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5DA95B89-72EF-8F7C-5B54-D0301C6D3FAD}"/>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6" name="Marcador de Posição do Rodapé 5">
            <a:extLst>
              <a:ext uri="{FF2B5EF4-FFF2-40B4-BE49-F238E27FC236}">
                <a16:creationId xmlns:a16="http://schemas.microsoft.com/office/drawing/2014/main" id="{9400FD3A-B8DC-6C92-C02D-2EBFBB44CAF6}"/>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A70ABBD-49CF-B326-4362-5627D5E96AAB}"/>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34527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307D89-4920-85FA-2C27-8D48982F3F58}"/>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5FC919F5-FEF6-962E-9E08-766326ED6C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519CB80B-7627-EE0B-C5C0-C3F98C3E5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6F8B000C-AD5A-C766-8EAC-317702261582}"/>
              </a:ext>
            </a:extLst>
          </p:cNvPr>
          <p:cNvSpPr>
            <a:spLocks noGrp="1"/>
          </p:cNvSpPr>
          <p:nvPr>
            <p:ph type="dt" sz="half" idx="10"/>
          </p:nvPr>
        </p:nvSpPr>
        <p:spPr/>
        <p:txBody>
          <a:bodyPr/>
          <a:lstStyle/>
          <a:p>
            <a:fld id="{83307820-57C0-40BC-8B71-EB28FE254F7A}" type="datetimeFigureOut">
              <a:rPr lang="pt-PT" smtClean="0"/>
              <a:t>07/11/2022</a:t>
            </a:fld>
            <a:endParaRPr lang="pt-PT"/>
          </a:p>
        </p:txBody>
      </p:sp>
      <p:sp>
        <p:nvSpPr>
          <p:cNvPr id="6" name="Marcador de Posição do Rodapé 5">
            <a:extLst>
              <a:ext uri="{FF2B5EF4-FFF2-40B4-BE49-F238E27FC236}">
                <a16:creationId xmlns:a16="http://schemas.microsoft.com/office/drawing/2014/main" id="{B394903E-847E-C585-1B16-30E797DE8A88}"/>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0110224F-84D6-946F-5C23-EE4D4D9648FA}"/>
              </a:ext>
            </a:extLst>
          </p:cNvPr>
          <p:cNvSpPr>
            <a:spLocks noGrp="1"/>
          </p:cNvSpPr>
          <p:nvPr>
            <p:ph type="sldNum" sz="quarter" idx="12"/>
          </p:nvPr>
        </p:nvSpPr>
        <p:spPr/>
        <p:txBody>
          <a:bodyPr/>
          <a:lstStyle/>
          <a:p>
            <a:fld id="{8E8CE5D9-A10D-4996-BC7A-7A66F20E687E}" type="slidenum">
              <a:rPr lang="pt-PT" smtClean="0"/>
              <a:t>‹nº›</a:t>
            </a:fld>
            <a:endParaRPr lang="pt-PT"/>
          </a:p>
        </p:txBody>
      </p:sp>
    </p:spTree>
    <p:extLst>
      <p:ext uri="{BB962C8B-B14F-4D97-AF65-F5344CB8AC3E}">
        <p14:creationId xmlns:p14="http://schemas.microsoft.com/office/powerpoint/2010/main" val="1667795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794AFD7D-6776-D967-0EDF-397B6313AFF1}"/>
              </a:ext>
            </a:extLst>
          </p:cNvPr>
          <p:cNvSpPr>
            <a:spLocks noGrp="1"/>
          </p:cNvSpPr>
          <p:nvPr>
            <p:ph type="title"/>
          </p:nvPr>
        </p:nvSpPr>
        <p:spPr>
          <a:xfrm>
            <a:off x="838200" y="681037"/>
            <a:ext cx="10515600" cy="1009651"/>
          </a:xfrm>
          <a:prstGeom prst="rect">
            <a:avLst/>
          </a:prstGeom>
        </p:spPr>
        <p:txBody>
          <a:bodyPr vert="horz" lIns="91440" tIns="45720" rIns="91440" bIns="45720" rtlCol="0" anchor="ctr">
            <a:normAutofit/>
          </a:bodyPr>
          <a:lstStyle/>
          <a:p>
            <a:r>
              <a:rPr lang="pt-PT" dirty="0"/>
              <a:t>Clique para editar o estilo de título do Modelo Global</a:t>
            </a:r>
          </a:p>
        </p:txBody>
      </p:sp>
      <p:sp>
        <p:nvSpPr>
          <p:cNvPr id="3" name="Marcador de Posição do Texto 2">
            <a:extLst>
              <a:ext uri="{FF2B5EF4-FFF2-40B4-BE49-F238E27FC236}">
                <a16:creationId xmlns:a16="http://schemas.microsoft.com/office/drawing/2014/main" id="{903DCA4B-D2CE-21F7-115C-0F9B361578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A39A48A-7EAB-BEDC-7030-87EE7411BB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07820-57C0-40BC-8B71-EB28FE254F7A}" type="datetimeFigureOut">
              <a:rPr lang="pt-PT" smtClean="0"/>
              <a:t>07/11/2022</a:t>
            </a:fld>
            <a:endParaRPr lang="pt-PT"/>
          </a:p>
        </p:txBody>
      </p:sp>
      <p:sp>
        <p:nvSpPr>
          <p:cNvPr id="5" name="Marcador de Posição do Rodapé 4">
            <a:extLst>
              <a:ext uri="{FF2B5EF4-FFF2-40B4-BE49-F238E27FC236}">
                <a16:creationId xmlns:a16="http://schemas.microsoft.com/office/drawing/2014/main" id="{CF208829-94E2-C462-2BEE-0DED3357D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6633C6CC-F6F9-EEF4-D1BC-AF30DC940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CE5D9-A10D-4996-BC7A-7A66F20E687E}" type="slidenum">
              <a:rPr lang="pt-PT" smtClean="0"/>
              <a:t>‹nº›</a:t>
            </a:fld>
            <a:endParaRPr lang="pt-PT"/>
          </a:p>
        </p:txBody>
      </p:sp>
      <p:sp>
        <p:nvSpPr>
          <p:cNvPr id="7" name="Retângulo 6">
            <a:extLst>
              <a:ext uri="{FF2B5EF4-FFF2-40B4-BE49-F238E27FC236}">
                <a16:creationId xmlns:a16="http://schemas.microsoft.com/office/drawing/2014/main" id="{4F3CFA5C-5E27-2A35-C632-9D06C5A52574}"/>
              </a:ext>
            </a:extLst>
          </p:cNvPr>
          <p:cNvSpPr/>
          <p:nvPr userDrawn="1"/>
        </p:nvSpPr>
        <p:spPr>
          <a:xfrm>
            <a:off x="0" y="0"/>
            <a:ext cx="1611086" cy="546100"/>
          </a:xfrm>
          <a:prstGeom prst="rect">
            <a:avLst/>
          </a:prstGeom>
          <a:blipFill>
            <a:blip r:embed="rId1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a:extLst>
              <a:ext uri="{FF2B5EF4-FFF2-40B4-BE49-F238E27FC236}">
                <a16:creationId xmlns:a16="http://schemas.microsoft.com/office/drawing/2014/main" id="{ED57BB3D-4C6A-2482-622A-1D926EA8543F}"/>
              </a:ext>
            </a:extLst>
          </p:cNvPr>
          <p:cNvSpPr/>
          <p:nvPr userDrawn="1"/>
        </p:nvSpPr>
        <p:spPr>
          <a:xfrm>
            <a:off x="11255828" y="0"/>
            <a:ext cx="936171" cy="501650"/>
          </a:xfrm>
          <a:prstGeom prst="rect">
            <a:avLst/>
          </a:prstGeom>
          <a:blipFill dpi="0" rotWithShape="1">
            <a:blip r:embed="rId14">
              <a:alphaModFix amt="7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226345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utlook.live.com/owa/" TargetMode="External"/><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7.jpg"/><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jp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32.jpg"/><Relationship Id="rId5" Type="http://schemas.openxmlformats.org/officeDocument/2006/relationships/image" Target="../media/image31.jpg"/><Relationship Id="rId10" Type="http://schemas.openxmlformats.org/officeDocument/2006/relationships/image" Target="../media/image36.PNG"/><Relationship Id="rId4" Type="http://schemas.openxmlformats.org/officeDocument/2006/relationships/image" Target="../media/image30.jpg"/><Relationship Id="rId9" Type="http://schemas.openxmlformats.org/officeDocument/2006/relationships/image" Target="../media/image3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0.jpg"/></Relationships>
</file>

<file path=ppt/slides/_rels/slide15.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42.jpg"/><Relationship Id="rId1" Type="http://schemas.openxmlformats.org/officeDocument/2006/relationships/slideLayout" Target="../slideLayouts/slideLayout6.xml"/><Relationship Id="rId4" Type="http://schemas.openxmlformats.org/officeDocument/2006/relationships/image" Target="../media/image43.PNG"/></Relationships>
</file>

<file path=ppt/slides/_rels/slide17.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6.xml"/><Relationship Id="rId4" Type="http://schemas.openxmlformats.org/officeDocument/2006/relationships/image" Target="../media/image47.jpg"/></Relationships>
</file>

<file path=ppt/slides/_rels/slide19.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8.PNG"/><Relationship Id="rId1" Type="http://schemas.openxmlformats.org/officeDocument/2006/relationships/slideLayout" Target="../slideLayouts/slideLayout6.xml"/><Relationship Id="rId4" Type="http://schemas.openxmlformats.org/officeDocument/2006/relationships/image" Target="../media/image4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jpg"/><Relationship Id="rId7" Type="http://schemas.openxmlformats.org/officeDocument/2006/relationships/image" Target="../media/image9.PNG"/><Relationship Id="rId2" Type="http://schemas.openxmlformats.org/officeDocument/2006/relationships/image" Target="../media/image5.jpg"/><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13.jp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6.xml"/><Relationship Id="rId6" Type="http://schemas.openxmlformats.org/officeDocument/2006/relationships/image" Target="../media/image23.PNG"/><Relationship Id="rId5" Type="http://schemas.openxmlformats.org/officeDocument/2006/relationships/image" Target="../media/image22.jpg"/><Relationship Id="rId4" Type="http://schemas.openxmlformats.org/officeDocument/2006/relationships/image" Target="../media/image2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69366-BC7B-67A4-03C0-EE7F1AB32AD3}"/>
              </a:ext>
            </a:extLst>
          </p:cNvPr>
          <p:cNvSpPr>
            <a:spLocks noGrp="1"/>
          </p:cNvSpPr>
          <p:nvPr>
            <p:ph type="title"/>
          </p:nvPr>
        </p:nvSpPr>
        <p:spPr>
          <a:xfrm>
            <a:off x="187287" y="495760"/>
            <a:ext cx="11817426" cy="694062"/>
          </a:xfrm>
        </p:spPr>
        <p:txBody>
          <a:bodyPr>
            <a:normAutofit fontScale="90000"/>
          </a:bodyPr>
          <a:lstStyle/>
          <a:p>
            <a:pPr algn="ctr"/>
            <a:r>
              <a:rPr lang="pt-PT" sz="3400" b="1" dirty="0"/>
              <a:t>ANÁLISE COMPARATIVA WEB VS MOBILE – OUTLOOK</a:t>
            </a:r>
            <a:br>
              <a:rPr lang="pt-PT" sz="3400" b="1" dirty="0"/>
            </a:br>
            <a:r>
              <a:rPr lang="pt-PT" sz="2400" dirty="0"/>
              <a:t>Arquitetura de Informação para Web e Dispositivos Móveis</a:t>
            </a:r>
          </a:p>
        </p:txBody>
      </p:sp>
      <p:pic>
        <p:nvPicPr>
          <p:cNvPr id="6" name="Marcador de Posição de Conteúdo 5" descr="Uma imagem com pessoa, parede, interior, pose&#10;&#10;Descrição gerada automaticamente">
            <a:extLst>
              <a:ext uri="{FF2B5EF4-FFF2-40B4-BE49-F238E27FC236}">
                <a16:creationId xmlns:a16="http://schemas.microsoft.com/office/drawing/2014/main" id="{85B9DD75-79EF-A3AC-8F55-6E4D5AB3B76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84059" y="1961002"/>
            <a:ext cx="2129828" cy="2978495"/>
          </a:xfrm>
        </p:spPr>
      </p:pic>
      <p:sp>
        <p:nvSpPr>
          <p:cNvPr id="4" name="Marcador de Posição de Conteúdo 3">
            <a:extLst>
              <a:ext uri="{FF2B5EF4-FFF2-40B4-BE49-F238E27FC236}">
                <a16:creationId xmlns:a16="http://schemas.microsoft.com/office/drawing/2014/main" id="{A405886F-7257-7922-A826-81DD64152C0B}"/>
              </a:ext>
            </a:extLst>
          </p:cNvPr>
          <p:cNvSpPr>
            <a:spLocks noGrp="1"/>
          </p:cNvSpPr>
          <p:nvPr>
            <p:ph sz="half" idx="2"/>
          </p:nvPr>
        </p:nvSpPr>
        <p:spPr>
          <a:xfrm>
            <a:off x="4021157" y="1961002"/>
            <a:ext cx="7983556" cy="4726237"/>
          </a:xfrm>
        </p:spPr>
        <p:txBody>
          <a:bodyPr/>
          <a:lstStyle/>
          <a:p>
            <a:pPr marL="0" indent="0" algn="just">
              <a:lnSpc>
                <a:spcPct val="150000"/>
              </a:lnSpc>
              <a:buNone/>
            </a:pPr>
            <a:r>
              <a:rPr lang="pt-PT" sz="2200" dirty="0"/>
              <a:t>No presente trabalho será representado um conjunto de diferenças do </a:t>
            </a:r>
            <a:r>
              <a:rPr lang="pt-PT" sz="2200" dirty="0">
                <a:solidFill>
                  <a:schemeClr val="accent1"/>
                </a:solidFill>
                <a:hlinkClick r:id="rId3">
                  <a:extLst>
                    <a:ext uri="{A12FA001-AC4F-418D-AE19-62706E023703}">
                      <ahyp:hlinkClr xmlns:ahyp="http://schemas.microsoft.com/office/drawing/2018/hyperlinkcolor" val="tx"/>
                    </a:ext>
                  </a:extLst>
                </a:hlinkClick>
              </a:rPr>
              <a:t>Outlook </a:t>
            </a:r>
            <a:r>
              <a:rPr lang="pt-PT" sz="2200" dirty="0"/>
              <a:t>na versão web e mobile, tendo em conta o design e as funcionalidades. </a:t>
            </a:r>
          </a:p>
          <a:p>
            <a:pPr marL="0" indent="0" algn="just">
              <a:lnSpc>
                <a:spcPct val="150000"/>
              </a:lnSpc>
              <a:buNone/>
            </a:pPr>
            <a:endParaRPr lang="pt-PT" sz="2200" dirty="0"/>
          </a:p>
          <a:p>
            <a:pPr marL="0" indent="0">
              <a:buNone/>
            </a:pPr>
            <a:endParaRPr lang="pt-PT" dirty="0"/>
          </a:p>
        </p:txBody>
      </p:sp>
      <p:sp>
        <p:nvSpPr>
          <p:cNvPr id="8" name="CaixaDeTexto 7">
            <a:extLst>
              <a:ext uri="{FF2B5EF4-FFF2-40B4-BE49-F238E27FC236}">
                <a16:creationId xmlns:a16="http://schemas.microsoft.com/office/drawing/2014/main" id="{086D7CB7-5FC3-C600-EFD4-D5477343EE15}"/>
              </a:ext>
            </a:extLst>
          </p:cNvPr>
          <p:cNvSpPr txBox="1"/>
          <p:nvPr/>
        </p:nvSpPr>
        <p:spPr>
          <a:xfrm>
            <a:off x="532613" y="5860973"/>
            <a:ext cx="2681274" cy="369332"/>
          </a:xfrm>
          <a:prstGeom prst="rect">
            <a:avLst/>
          </a:prstGeom>
          <a:noFill/>
        </p:spPr>
        <p:txBody>
          <a:bodyPr wrap="square" rtlCol="0">
            <a:spAutoFit/>
          </a:bodyPr>
          <a:lstStyle/>
          <a:p>
            <a:r>
              <a:rPr lang="pt-PT" dirty="0"/>
              <a:t>07/11/2022 - IPMAIA</a:t>
            </a:r>
          </a:p>
        </p:txBody>
      </p:sp>
      <p:sp>
        <p:nvSpPr>
          <p:cNvPr id="9" name="CaixaDeTexto 8">
            <a:extLst>
              <a:ext uri="{FF2B5EF4-FFF2-40B4-BE49-F238E27FC236}">
                <a16:creationId xmlns:a16="http://schemas.microsoft.com/office/drawing/2014/main" id="{5E895953-28BE-005B-E218-A717558C4EF3}"/>
              </a:ext>
            </a:extLst>
          </p:cNvPr>
          <p:cNvSpPr txBox="1"/>
          <p:nvPr/>
        </p:nvSpPr>
        <p:spPr>
          <a:xfrm>
            <a:off x="1084057" y="5188945"/>
            <a:ext cx="2129829" cy="369332"/>
          </a:xfrm>
          <a:prstGeom prst="rect">
            <a:avLst/>
          </a:prstGeom>
          <a:noFill/>
        </p:spPr>
        <p:txBody>
          <a:bodyPr wrap="square" rtlCol="0">
            <a:spAutoFit/>
          </a:bodyPr>
          <a:lstStyle/>
          <a:p>
            <a:pPr algn="ctr"/>
            <a:r>
              <a:rPr lang="pt-PT" dirty="0"/>
              <a:t>Cíntia Monteiro</a:t>
            </a:r>
          </a:p>
        </p:txBody>
      </p:sp>
    </p:spTree>
    <p:extLst>
      <p:ext uri="{BB962C8B-B14F-4D97-AF65-F5344CB8AC3E}">
        <p14:creationId xmlns:p14="http://schemas.microsoft.com/office/powerpoint/2010/main" val="1502906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7D1222-E9D4-AE90-7C7B-0E126060F51A}"/>
              </a:ext>
            </a:extLst>
          </p:cNvPr>
          <p:cNvSpPr>
            <a:spLocks noGrp="1"/>
          </p:cNvSpPr>
          <p:nvPr>
            <p:ph type="title"/>
          </p:nvPr>
        </p:nvSpPr>
        <p:spPr>
          <a:xfrm>
            <a:off x="0" y="473725"/>
            <a:ext cx="12191999" cy="649995"/>
          </a:xfrm>
        </p:spPr>
        <p:txBody>
          <a:bodyPr>
            <a:normAutofit/>
          </a:bodyPr>
          <a:lstStyle/>
          <a:p>
            <a:pPr algn="ctr"/>
            <a:r>
              <a:rPr lang="pt-PT" sz="2800" b="1" dirty="0"/>
              <a:t>DIFERENÇAS DE E-MAIL</a:t>
            </a:r>
          </a:p>
        </p:txBody>
      </p:sp>
      <p:pic>
        <p:nvPicPr>
          <p:cNvPr id="4" name="Imagem 3" descr="Uma imagem com texto&#10;&#10;Descrição gerada automaticamente">
            <a:extLst>
              <a:ext uri="{FF2B5EF4-FFF2-40B4-BE49-F238E27FC236}">
                <a16:creationId xmlns:a16="http://schemas.microsoft.com/office/drawing/2014/main" id="{1789678E-E919-C1A4-57B3-1397980538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20" y="3131542"/>
            <a:ext cx="7182000" cy="3534921"/>
          </a:xfrm>
          <a:prstGeom prst="rect">
            <a:avLst/>
          </a:prstGeom>
          <a:ln w="38100">
            <a:solidFill>
              <a:schemeClr val="accent1"/>
            </a:solidFill>
          </a:ln>
        </p:spPr>
      </p:pic>
      <p:pic>
        <p:nvPicPr>
          <p:cNvPr id="6" name="Imagem 5">
            <a:extLst>
              <a:ext uri="{FF2B5EF4-FFF2-40B4-BE49-F238E27FC236}">
                <a16:creationId xmlns:a16="http://schemas.microsoft.com/office/drawing/2014/main" id="{D773A012-7B27-D046-40A2-EBEC6CD5D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1411" y="1595318"/>
            <a:ext cx="2296800" cy="5104000"/>
          </a:xfrm>
          <a:prstGeom prst="rect">
            <a:avLst/>
          </a:prstGeom>
          <a:ln w="38100">
            <a:solidFill>
              <a:schemeClr val="accent1"/>
            </a:solidFill>
          </a:ln>
        </p:spPr>
      </p:pic>
      <p:sp>
        <p:nvSpPr>
          <p:cNvPr id="7" name="CaixaDeTexto 6">
            <a:extLst>
              <a:ext uri="{FF2B5EF4-FFF2-40B4-BE49-F238E27FC236}">
                <a16:creationId xmlns:a16="http://schemas.microsoft.com/office/drawing/2014/main" id="{E8B4A2EB-2887-35B3-3369-D629548E87A5}"/>
              </a:ext>
            </a:extLst>
          </p:cNvPr>
          <p:cNvSpPr txBox="1"/>
          <p:nvPr/>
        </p:nvSpPr>
        <p:spPr>
          <a:xfrm>
            <a:off x="0" y="958467"/>
            <a:ext cx="7623672" cy="2462213"/>
          </a:xfrm>
          <a:prstGeom prst="rect">
            <a:avLst/>
          </a:prstGeom>
          <a:noFill/>
        </p:spPr>
        <p:txBody>
          <a:bodyPr wrap="square" rtlCol="0">
            <a:spAutoFit/>
          </a:bodyPr>
          <a:lstStyle/>
          <a:p>
            <a:pPr indent="540000" algn="just">
              <a:lnSpc>
                <a:spcPct val="150000"/>
              </a:lnSpc>
            </a:pPr>
            <a:r>
              <a:rPr lang="pt-PT" sz="2200" dirty="0"/>
              <a:t>Ao abrir um email, no website, junto abre um outro conjunto de menu no topo, ao contrário do mobile ao abrir um email apenas é disposta a opção de lixo, arquivo e a opção “</a:t>
            </a:r>
            <a:r>
              <a:rPr lang="pt-PT" sz="2200" i="1" dirty="0"/>
              <a:t>ver mais”.</a:t>
            </a:r>
          </a:p>
          <a:p>
            <a:pPr algn="just"/>
            <a:endParaRPr lang="pt-PT" sz="2200" dirty="0"/>
          </a:p>
        </p:txBody>
      </p:sp>
      <p:sp>
        <p:nvSpPr>
          <p:cNvPr id="8" name="Oval 7">
            <a:extLst>
              <a:ext uri="{FF2B5EF4-FFF2-40B4-BE49-F238E27FC236}">
                <a16:creationId xmlns:a16="http://schemas.microsoft.com/office/drawing/2014/main" id="{20852B0A-157A-DEB8-7142-4A49DFBC6833}"/>
              </a:ext>
            </a:extLst>
          </p:cNvPr>
          <p:cNvSpPr/>
          <p:nvPr/>
        </p:nvSpPr>
        <p:spPr>
          <a:xfrm>
            <a:off x="1718631" y="3428999"/>
            <a:ext cx="5034709" cy="272667"/>
          </a:xfrm>
          <a:prstGeom prst="ellipse">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Oval 9">
            <a:extLst>
              <a:ext uri="{FF2B5EF4-FFF2-40B4-BE49-F238E27FC236}">
                <a16:creationId xmlns:a16="http://schemas.microsoft.com/office/drawing/2014/main" id="{0BAB38DF-FF8B-63EA-8921-60AE3CA76E2D}"/>
              </a:ext>
            </a:extLst>
          </p:cNvPr>
          <p:cNvSpPr/>
          <p:nvPr/>
        </p:nvSpPr>
        <p:spPr>
          <a:xfrm>
            <a:off x="9208683" y="1697131"/>
            <a:ext cx="695481" cy="363023"/>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a:extLst>
              <a:ext uri="{FF2B5EF4-FFF2-40B4-BE49-F238E27FC236}">
                <a16:creationId xmlns:a16="http://schemas.microsoft.com/office/drawing/2014/main" id="{BFED9CBE-FC61-C164-8742-E5A5CC19F8A7}"/>
              </a:ext>
            </a:extLst>
          </p:cNvPr>
          <p:cNvSpPr/>
          <p:nvPr/>
        </p:nvSpPr>
        <p:spPr>
          <a:xfrm>
            <a:off x="6830458" y="3428999"/>
            <a:ext cx="139576" cy="184534"/>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13">
            <a:extLst>
              <a:ext uri="{FF2B5EF4-FFF2-40B4-BE49-F238E27FC236}">
                <a16:creationId xmlns:a16="http://schemas.microsoft.com/office/drawing/2014/main" id="{BA930C8A-0224-209E-F46E-3877068797DE}"/>
              </a:ext>
            </a:extLst>
          </p:cNvPr>
          <p:cNvSpPr/>
          <p:nvPr/>
        </p:nvSpPr>
        <p:spPr>
          <a:xfrm>
            <a:off x="9904164" y="1697131"/>
            <a:ext cx="216694" cy="274888"/>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tângulo 14">
            <a:extLst>
              <a:ext uri="{FF2B5EF4-FFF2-40B4-BE49-F238E27FC236}">
                <a16:creationId xmlns:a16="http://schemas.microsoft.com/office/drawing/2014/main" id="{6151CD79-98F6-DC6E-F0DD-CB717A4DEA23}"/>
              </a:ext>
            </a:extLst>
          </p:cNvPr>
          <p:cNvSpPr/>
          <p:nvPr/>
        </p:nvSpPr>
        <p:spPr>
          <a:xfrm>
            <a:off x="9904164" y="2435795"/>
            <a:ext cx="216694" cy="274888"/>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7" name="Imagem 16">
            <a:extLst>
              <a:ext uri="{FF2B5EF4-FFF2-40B4-BE49-F238E27FC236}">
                <a16:creationId xmlns:a16="http://schemas.microsoft.com/office/drawing/2014/main" id="{28BAA91A-4255-852A-1F89-E3C2974C7C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9171" y="324890"/>
            <a:ext cx="1494378" cy="3668832"/>
          </a:xfrm>
          <a:prstGeom prst="rect">
            <a:avLst/>
          </a:prstGeom>
          <a:noFill/>
          <a:ln w="38100">
            <a:solidFill>
              <a:schemeClr val="accent4">
                <a:lumMod val="75000"/>
              </a:schemeClr>
            </a:solidFill>
          </a:ln>
        </p:spPr>
      </p:pic>
      <p:pic>
        <p:nvPicPr>
          <p:cNvPr id="19" name="Imagem 18">
            <a:extLst>
              <a:ext uri="{FF2B5EF4-FFF2-40B4-BE49-F238E27FC236}">
                <a16:creationId xmlns:a16="http://schemas.microsoft.com/office/drawing/2014/main" id="{4F9D7763-94D5-628E-E6A8-0B049F3FA2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92884" y="4594034"/>
            <a:ext cx="1575124" cy="1768368"/>
          </a:xfrm>
          <a:prstGeom prst="rect">
            <a:avLst/>
          </a:prstGeom>
          <a:noFill/>
          <a:ln w="38100">
            <a:solidFill>
              <a:schemeClr val="accent4">
                <a:lumMod val="75000"/>
              </a:schemeClr>
            </a:solidFill>
          </a:ln>
        </p:spPr>
      </p:pic>
      <p:cxnSp>
        <p:nvCxnSpPr>
          <p:cNvPr id="23" name="Conexão reta unidirecional 22">
            <a:extLst>
              <a:ext uri="{FF2B5EF4-FFF2-40B4-BE49-F238E27FC236}">
                <a16:creationId xmlns:a16="http://schemas.microsoft.com/office/drawing/2014/main" id="{9F94065A-171B-BD5F-984A-F15A9D050101}"/>
              </a:ext>
            </a:extLst>
          </p:cNvPr>
          <p:cNvCxnSpPr>
            <a:cxnSpLocks/>
          </p:cNvCxnSpPr>
          <p:nvPr/>
        </p:nvCxnSpPr>
        <p:spPr>
          <a:xfrm flipV="1">
            <a:off x="10120858" y="1366131"/>
            <a:ext cx="359863" cy="331000"/>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exão reta unidirecional 27">
            <a:extLst>
              <a:ext uri="{FF2B5EF4-FFF2-40B4-BE49-F238E27FC236}">
                <a16:creationId xmlns:a16="http://schemas.microsoft.com/office/drawing/2014/main" id="{BF019CA3-BDB8-21E1-BF95-9583EB54AEA9}"/>
              </a:ext>
            </a:extLst>
          </p:cNvPr>
          <p:cNvCxnSpPr>
            <a:cxnSpLocks/>
          </p:cNvCxnSpPr>
          <p:nvPr/>
        </p:nvCxnSpPr>
        <p:spPr>
          <a:xfrm>
            <a:off x="10120858" y="2710683"/>
            <a:ext cx="359863" cy="1696064"/>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2" name="Imagem 31">
            <a:extLst>
              <a:ext uri="{FF2B5EF4-FFF2-40B4-BE49-F238E27FC236}">
                <a16:creationId xmlns:a16="http://schemas.microsoft.com/office/drawing/2014/main" id="{4AB5668D-B3B6-400D-D78F-4091E43BED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54639" y="3831382"/>
            <a:ext cx="1143784" cy="1690127"/>
          </a:xfrm>
          <a:prstGeom prst="rect">
            <a:avLst/>
          </a:prstGeom>
          <a:ln w="28575">
            <a:solidFill>
              <a:schemeClr val="accent4">
                <a:lumMod val="75000"/>
              </a:schemeClr>
            </a:solidFill>
          </a:ln>
        </p:spPr>
      </p:pic>
      <p:cxnSp>
        <p:nvCxnSpPr>
          <p:cNvPr id="34" name="Conexão reta unidirecional 33">
            <a:extLst>
              <a:ext uri="{FF2B5EF4-FFF2-40B4-BE49-F238E27FC236}">
                <a16:creationId xmlns:a16="http://schemas.microsoft.com/office/drawing/2014/main" id="{CCFDD1EE-D88C-EFB7-A1A0-71BF525AE12F}"/>
              </a:ext>
            </a:extLst>
          </p:cNvPr>
          <p:cNvCxnSpPr>
            <a:cxnSpLocks/>
          </p:cNvCxnSpPr>
          <p:nvPr/>
        </p:nvCxnSpPr>
        <p:spPr>
          <a:xfrm>
            <a:off x="6970034" y="3558715"/>
            <a:ext cx="0" cy="229376"/>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0616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ACC565-9B36-A586-6A23-D5B6B210638E}"/>
              </a:ext>
            </a:extLst>
          </p:cNvPr>
          <p:cNvSpPr>
            <a:spLocks noGrp="1"/>
          </p:cNvSpPr>
          <p:nvPr>
            <p:ph type="title"/>
          </p:nvPr>
        </p:nvSpPr>
        <p:spPr>
          <a:xfrm>
            <a:off x="0" y="355900"/>
            <a:ext cx="12192000" cy="611495"/>
          </a:xfrm>
        </p:spPr>
        <p:txBody>
          <a:bodyPr>
            <a:normAutofit/>
          </a:bodyPr>
          <a:lstStyle/>
          <a:p>
            <a:pPr algn="ctr"/>
            <a:r>
              <a:rPr lang="pt-PT" sz="2800" b="1" dirty="0"/>
              <a:t>ESCREVENDO NOVA MENSAGEM</a:t>
            </a:r>
          </a:p>
        </p:txBody>
      </p:sp>
      <p:pic>
        <p:nvPicPr>
          <p:cNvPr id="5" name="Marcador de Posição de Conteúdo 7" descr="Uma imagem com texto&#10;&#10;Descrição gerada automaticamente">
            <a:extLst>
              <a:ext uri="{FF2B5EF4-FFF2-40B4-BE49-F238E27FC236}">
                <a16:creationId xmlns:a16="http://schemas.microsoft.com/office/drawing/2014/main" id="{48A57FD1-DB99-E3F1-B217-D0F577FDB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 y="1999014"/>
            <a:ext cx="7634690" cy="3299246"/>
          </a:xfrm>
          <a:prstGeom prst="rect">
            <a:avLst/>
          </a:prstGeom>
          <a:ln w="38100">
            <a:solidFill>
              <a:schemeClr val="accent1"/>
            </a:solidFill>
            <a:prstDash val="solid"/>
          </a:ln>
        </p:spPr>
      </p:pic>
      <p:pic>
        <p:nvPicPr>
          <p:cNvPr id="6" name="Imagem 5" descr="Uma imagem com texto&#10;&#10;Descrição gerada automaticamente">
            <a:extLst>
              <a:ext uri="{FF2B5EF4-FFF2-40B4-BE49-F238E27FC236}">
                <a16:creationId xmlns:a16="http://schemas.microsoft.com/office/drawing/2014/main" id="{AA5E70E5-F9F8-AD99-F810-1A07A1324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325" y="2235922"/>
            <a:ext cx="2422254" cy="2818040"/>
          </a:xfrm>
          <a:prstGeom prst="rect">
            <a:avLst/>
          </a:prstGeom>
          <a:ln w="28575">
            <a:solidFill>
              <a:schemeClr val="accent4">
                <a:lumMod val="75000"/>
              </a:schemeClr>
            </a:solidFill>
          </a:ln>
        </p:spPr>
      </p:pic>
      <p:pic>
        <p:nvPicPr>
          <p:cNvPr id="10" name="Imagem 9" descr="Uma imagem com texto&#10;&#10;Descrição gerada automaticamente">
            <a:extLst>
              <a:ext uri="{FF2B5EF4-FFF2-40B4-BE49-F238E27FC236}">
                <a16:creationId xmlns:a16="http://schemas.microsoft.com/office/drawing/2014/main" id="{5C6C78DF-ADCF-6233-C585-1A793D018A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4448" y="1200839"/>
            <a:ext cx="2298780" cy="5108400"/>
          </a:xfrm>
          <a:prstGeom prst="rect">
            <a:avLst/>
          </a:prstGeom>
          <a:ln w="38100">
            <a:solidFill>
              <a:schemeClr val="accent1"/>
            </a:solidFill>
          </a:ln>
        </p:spPr>
      </p:pic>
      <p:sp>
        <p:nvSpPr>
          <p:cNvPr id="11" name="Retângulo 10">
            <a:extLst>
              <a:ext uri="{FF2B5EF4-FFF2-40B4-BE49-F238E27FC236}">
                <a16:creationId xmlns:a16="http://schemas.microsoft.com/office/drawing/2014/main" id="{41B58357-774E-5902-6CD2-7552F81AB12B}"/>
              </a:ext>
            </a:extLst>
          </p:cNvPr>
          <p:cNvSpPr/>
          <p:nvPr/>
        </p:nvSpPr>
        <p:spPr>
          <a:xfrm>
            <a:off x="4142342" y="4116142"/>
            <a:ext cx="2390660" cy="621110"/>
          </a:xfrm>
          <a:prstGeom prst="rect">
            <a:avLst/>
          </a:prstGeom>
          <a:noFill/>
          <a:ln w="28575">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a:extLst>
              <a:ext uri="{FF2B5EF4-FFF2-40B4-BE49-F238E27FC236}">
                <a16:creationId xmlns:a16="http://schemas.microsoft.com/office/drawing/2014/main" id="{7286C54C-BB9B-3E22-6F4B-F613352E4193}"/>
              </a:ext>
            </a:extLst>
          </p:cNvPr>
          <p:cNvSpPr/>
          <p:nvPr/>
        </p:nvSpPr>
        <p:spPr>
          <a:xfrm>
            <a:off x="4155578" y="2273139"/>
            <a:ext cx="2390660" cy="780755"/>
          </a:xfrm>
          <a:prstGeom prst="rect">
            <a:avLst/>
          </a:prstGeom>
          <a:noFill/>
          <a:ln w="28575">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C26B8C5A-18B6-7778-8D9C-C146F52F7243}"/>
              </a:ext>
            </a:extLst>
          </p:cNvPr>
          <p:cNvSpPr/>
          <p:nvPr/>
        </p:nvSpPr>
        <p:spPr>
          <a:xfrm>
            <a:off x="8144448" y="1388125"/>
            <a:ext cx="2233441" cy="1443210"/>
          </a:xfrm>
          <a:prstGeom prst="rect">
            <a:avLst/>
          </a:prstGeom>
          <a:noFill/>
          <a:ln w="28575">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13">
            <a:extLst>
              <a:ext uri="{FF2B5EF4-FFF2-40B4-BE49-F238E27FC236}">
                <a16:creationId xmlns:a16="http://schemas.microsoft.com/office/drawing/2014/main" id="{9451CE5A-C5C7-E129-8A22-05833B346A9B}"/>
              </a:ext>
            </a:extLst>
          </p:cNvPr>
          <p:cNvSpPr/>
          <p:nvPr/>
        </p:nvSpPr>
        <p:spPr>
          <a:xfrm>
            <a:off x="8144449" y="5657161"/>
            <a:ext cx="1693614" cy="369066"/>
          </a:xfrm>
          <a:prstGeom prst="rect">
            <a:avLst/>
          </a:prstGeom>
          <a:noFill/>
          <a:ln w="28575">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Fluxograma: Conexão 14">
            <a:extLst>
              <a:ext uri="{FF2B5EF4-FFF2-40B4-BE49-F238E27FC236}">
                <a16:creationId xmlns:a16="http://schemas.microsoft.com/office/drawing/2014/main" id="{8E1C019A-ED7E-688B-D3B4-C92BDDD69C1F}"/>
              </a:ext>
            </a:extLst>
          </p:cNvPr>
          <p:cNvSpPr/>
          <p:nvPr/>
        </p:nvSpPr>
        <p:spPr>
          <a:xfrm>
            <a:off x="9474506" y="5772839"/>
            <a:ext cx="275422" cy="253388"/>
          </a:xfrm>
          <a:prstGeom prst="flowChartConnector">
            <a:avLst/>
          </a:prstGeom>
          <a:noFill/>
          <a:ln w="1905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1" name="Conexão reta unidirecional 20">
            <a:extLst>
              <a:ext uri="{FF2B5EF4-FFF2-40B4-BE49-F238E27FC236}">
                <a16:creationId xmlns:a16="http://schemas.microsoft.com/office/drawing/2014/main" id="{69A4F3A1-D803-C40D-78DE-4B462FB7A821}"/>
              </a:ext>
            </a:extLst>
          </p:cNvPr>
          <p:cNvCxnSpPr>
            <a:cxnSpLocks/>
          </p:cNvCxnSpPr>
          <p:nvPr/>
        </p:nvCxnSpPr>
        <p:spPr>
          <a:xfrm flipV="1">
            <a:off x="9628742" y="5166911"/>
            <a:ext cx="1101687" cy="760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descr="Uma imagem com texto, eletrónica, captura de ecrã&#10;&#10;Descrição gerada automaticamente">
            <a:extLst>
              <a:ext uri="{FF2B5EF4-FFF2-40B4-BE49-F238E27FC236}">
                <a16:creationId xmlns:a16="http://schemas.microsoft.com/office/drawing/2014/main" id="{3EA10E0C-F1EF-4A91-6089-AB74943DEAA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7616" y="4639544"/>
            <a:ext cx="1307073" cy="1218537"/>
          </a:xfrm>
          <a:prstGeom prst="rect">
            <a:avLst/>
          </a:prstGeom>
          <a:ln w="38100">
            <a:solidFill>
              <a:schemeClr val="accent4">
                <a:lumMod val="75000"/>
              </a:schemeClr>
            </a:solidFill>
          </a:ln>
        </p:spPr>
      </p:pic>
      <p:cxnSp>
        <p:nvCxnSpPr>
          <p:cNvPr id="28" name="Conexão reta unidirecional 27">
            <a:extLst>
              <a:ext uri="{FF2B5EF4-FFF2-40B4-BE49-F238E27FC236}">
                <a16:creationId xmlns:a16="http://schemas.microsoft.com/office/drawing/2014/main" id="{9119DB25-689B-E309-7D6C-8F3C70630BE8}"/>
              </a:ext>
            </a:extLst>
          </p:cNvPr>
          <p:cNvCxnSpPr>
            <a:cxnSpLocks/>
          </p:cNvCxnSpPr>
          <p:nvPr/>
        </p:nvCxnSpPr>
        <p:spPr>
          <a:xfrm flipV="1">
            <a:off x="8251634" y="2981509"/>
            <a:ext cx="2478795" cy="2943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1" name="Imagem 30">
            <a:extLst>
              <a:ext uri="{FF2B5EF4-FFF2-40B4-BE49-F238E27FC236}">
                <a16:creationId xmlns:a16="http://schemas.microsoft.com/office/drawing/2014/main" id="{FB703BD1-9F6A-C636-EA6B-FF6A7270AA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0666" y="2370013"/>
            <a:ext cx="1574023" cy="576955"/>
          </a:xfrm>
          <a:prstGeom prst="rect">
            <a:avLst/>
          </a:prstGeom>
          <a:ln w="28575">
            <a:solidFill>
              <a:schemeClr val="accent4">
                <a:lumMod val="75000"/>
              </a:schemeClr>
            </a:solidFill>
          </a:ln>
        </p:spPr>
      </p:pic>
      <p:cxnSp>
        <p:nvCxnSpPr>
          <p:cNvPr id="35" name="Conexão reta unidirecional 34">
            <a:extLst>
              <a:ext uri="{FF2B5EF4-FFF2-40B4-BE49-F238E27FC236}">
                <a16:creationId xmlns:a16="http://schemas.microsoft.com/office/drawing/2014/main" id="{0FB156BB-65A4-944D-BCB0-D778DF84E52C}"/>
              </a:ext>
            </a:extLst>
          </p:cNvPr>
          <p:cNvCxnSpPr>
            <a:cxnSpLocks/>
          </p:cNvCxnSpPr>
          <p:nvPr/>
        </p:nvCxnSpPr>
        <p:spPr>
          <a:xfrm flipV="1">
            <a:off x="8548017" y="4116142"/>
            <a:ext cx="2121819" cy="174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9" name="Imagem 38" descr="Uma imagem com texto&#10;&#10;Descrição gerada automaticamente">
            <a:extLst>
              <a:ext uri="{FF2B5EF4-FFF2-40B4-BE49-F238E27FC236}">
                <a16:creationId xmlns:a16="http://schemas.microsoft.com/office/drawing/2014/main" id="{738A1CE5-0EDE-A501-801A-AD8CCE8F376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80261" y="3386241"/>
            <a:ext cx="1564428" cy="524792"/>
          </a:xfrm>
          <a:prstGeom prst="rect">
            <a:avLst/>
          </a:prstGeom>
          <a:ln w="28575">
            <a:solidFill>
              <a:schemeClr val="accent4">
                <a:lumMod val="75000"/>
              </a:schemeClr>
            </a:solidFill>
          </a:ln>
        </p:spPr>
      </p:pic>
      <p:pic>
        <p:nvPicPr>
          <p:cNvPr id="41" name="Imagem 40" descr="Uma imagem com texto&#10;&#10;Descrição gerada automaticamente">
            <a:extLst>
              <a:ext uri="{FF2B5EF4-FFF2-40B4-BE49-F238E27FC236}">
                <a16:creationId xmlns:a16="http://schemas.microsoft.com/office/drawing/2014/main" id="{03B2A132-5FE8-6492-49BC-5488943ED15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24457" y="921376"/>
            <a:ext cx="1994002" cy="933498"/>
          </a:xfrm>
          <a:prstGeom prst="rect">
            <a:avLst/>
          </a:prstGeom>
          <a:ln w="28575">
            <a:solidFill>
              <a:schemeClr val="accent4">
                <a:lumMod val="75000"/>
              </a:schemeClr>
            </a:solidFill>
          </a:ln>
        </p:spPr>
      </p:pic>
      <p:cxnSp>
        <p:nvCxnSpPr>
          <p:cNvPr id="43" name="Conexão reta unidirecional 42">
            <a:extLst>
              <a:ext uri="{FF2B5EF4-FFF2-40B4-BE49-F238E27FC236}">
                <a16:creationId xmlns:a16="http://schemas.microsoft.com/office/drawing/2014/main" id="{47D8C9F6-9682-ACE7-0F26-DDEE82CB9049}"/>
              </a:ext>
            </a:extLst>
          </p:cNvPr>
          <p:cNvCxnSpPr>
            <a:cxnSpLocks/>
          </p:cNvCxnSpPr>
          <p:nvPr/>
        </p:nvCxnSpPr>
        <p:spPr>
          <a:xfrm flipH="1" flipV="1">
            <a:off x="3518459" y="1520328"/>
            <a:ext cx="1218794" cy="752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Imagem 46" descr="Uma imagem com texto&#10;&#10;Descrição gerada automaticamente">
            <a:extLst>
              <a:ext uri="{FF2B5EF4-FFF2-40B4-BE49-F238E27FC236}">
                <a16:creationId xmlns:a16="http://schemas.microsoft.com/office/drawing/2014/main" id="{8A1F4070-8122-BF15-BF2E-2FF288E8E26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16225" y="967395"/>
            <a:ext cx="1355024" cy="852433"/>
          </a:xfrm>
          <a:prstGeom prst="rect">
            <a:avLst/>
          </a:prstGeom>
          <a:ln w="28575">
            <a:solidFill>
              <a:schemeClr val="accent4">
                <a:lumMod val="75000"/>
              </a:schemeClr>
            </a:solidFill>
          </a:ln>
        </p:spPr>
      </p:pic>
      <p:cxnSp>
        <p:nvCxnSpPr>
          <p:cNvPr id="49" name="Conexão reta unidirecional 48">
            <a:extLst>
              <a:ext uri="{FF2B5EF4-FFF2-40B4-BE49-F238E27FC236}">
                <a16:creationId xmlns:a16="http://schemas.microsoft.com/office/drawing/2014/main" id="{20CFE6A3-9C98-C77C-0A47-93754BE8FFA0}"/>
              </a:ext>
            </a:extLst>
          </p:cNvPr>
          <p:cNvCxnSpPr/>
          <p:nvPr/>
        </p:nvCxnSpPr>
        <p:spPr>
          <a:xfrm flipV="1">
            <a:off x="5640636" y="1608463"/>
            <a:ext cx="475589" cy="66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1" name="Imagem 50">
            <a:extLst>
              <a:ext uri="{FF2B5EF4-FFF2-40B4-BE49-F238E27FC236}">
                <a16:creationId xmlns:a16="http://schemas.microsoft.com/office/drawing/2014/main" id="{C64EAD78-0439-116C-ED3F-240D09B5FF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81452" y="5534214"/>
            <a:ext cx="1549480" cy="647733"/>
          </a:xfrm>
          <a:prstGeom prst="rect">
            <a:avLst/>
          </a:prstGeom>
          <a:ln w="28575">
            <a:solidFill>
              <a:schemeClr val="accent4">
                <a:lumMod val="75000"/>
              </a:schemeClr>
            </a:solidFill>
          </a:ln>
        </p:spPr>
      </p:pic>
      <p:cxnSp>
        <p:nvCxnSpPr>
          <p:cNvPr id="57" name="Conexão reta unidirecional 56">
            <a:extLst>
              <a:ext uri="{FF2B5EF4-FFF2-40B4-BE49-F238E27FC236}">
                <a16:creationId xmlns:a16="http://schemas.microsoft.com/office/drawing/2014/main" id="{57B47990-8463-358C-F4F5-E4CC360CA21A}"/>
              </a:ext>
            </a:extLst>
          </p:cNvPr>
          <p:cNvCxnSpPr/>
          <p:nvPr/>
        </p:nvCxnSpPr>
        <p:spPr>
          <a:xfrm flipH="1">
            <a:off x="3893927" y="4560983"/>
            <a:ext cx="622989" cy="973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6184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C28A45C7-D79C-8109-2A7A-411BF4033067}"/>
              </a:ext>
            </a:extLst>
          </p:cNvPr>
          <p:cNvSpPr txBox="1"/>
          <p:nvPr/>
        </p:nvSpPr>
        <p:spPr>
          <a:xfrm>
            <a:off x="0" y="528810"/>
            <a:ext cx="12096520" cy="5118196"/>
          </a:xfrm>
          <a:prstGeom prst="rect">
            <a:avLst/>
          </a:prstGeom>
          <a:noFill/>
        </p:spPr>
        <p:txBody>
          <a:bodyPr wrap="square" rtlCol="0" anchor="ctr">
            <a:spAutoFit/>
          </a:bodyPr>
          <a:lstStyle/>
          <a:p>
            <a:pPr indent="540000" algn="just">
              <a:lnSpc>
                <a:spcPct val="150000"/>
              </a:lnSpc>
              <a:spcBef>
                <a:spcPts val="600"/>
              </a:spcBef>
            </a:pPr>
            <a:r>
              <a:rPr lang="pt-PT" sz="2200" dirty="0"/>
              <a:t>As funcionalidades na criação de nova mensagem são quase as mesmas entre o website e o mobile. Há funções que o mobile possui e o website não, como por exemplo a possibilidade de escrever a mensagem através do sistema de microfone. Não permite a escolha de ficheiro através do OneDrive. Tem a opção </a:t>
            </a:r>
            <a:r>
              <a:rPr lang="pt-PT" sz="2200" u="sng" dirty="0"/>
              <a:t>enviar disponibilidade</a:t>
            </a:r>
            <a:r>
              <a:rPr lang="pt-PT" sz="2200" dirty="0"/>
              <a:t> que direciona diretamente para o calendário e escolher o horário disponível e também a função de converter o email em um evento.</a:t>
            </a:r>
          </a:p>
          <a:p>
            <a:pPr indent="540000" algn="just">
              <a:lnSpc>
                <a:spcPct val="150000"/>
              </a:lnSpc>
            </a:pPr>
            <a:r>
              <a:rPr lang="pt-PT" sz="2200" dirty="0"/>
              <a:t>No website pode-se procurar os ficheiros no OneDrive. Tem a opção </a:t>
            </a:r>
            <a:r>
              <a:rPr lang="pt-PT" sz="2200" u="sng" dirty="0"/>
              <a:t>mostrar de</a:t>
            </a:r>
            <a:r>
              <a:rPr lang="pt-PT" sz="2200" dirty="0"/>
              <a:t>, que é muito importante porque nos dá oportunidade de enviar o email de uma outra conta, desde que este está associado ao Outlook. Na opção do envio da mensagem (canto inferior esquerdo) possibilita o envio do email no momento ou programar/agendar o envio da respetivo email. </a:t>
            </a:r>
          </a:p>
          <a:p>
            <a:pPr algn="just">
              <a:lnSpc>
                <a:spcPct val="150000"/>
              </a:lnSpc>
            </a:pPr>
            <a:endParaRPr lang="pt-PT" sz="2200" dirty="0"/>
          </a:p>
        </p:txBody>
      </p:sp>
    </p:spTree>
    <p:extLst>
      <p:ext uri="{BB962C8B-B14F-4D97-AF65-F5344CB8AC3E}">
        <p14:creationId xmlns:p14="http://schemas.microsoft.com/office/powerpoint/2010/main" val="2609343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a:extLst>
              <a:ext uri="{FF2B5EF4-FFF2-40B4-BE49-F238E27FC236}">
                <a16:creationId xmlns:a16="http://schemas.microsoft.com/office/drawing/2014/main" id="{EE042573-7295-7197-9976-C86F3F108F9A}"/>
              </a:ext>
            </a:extLst>
          </p:cNvPr>
          <p:cNvSpPr txBox="1"/>
          <p:nvPr/>
        </p:nvSpPr>
        <p:spPr>
          <a:xfrm>
            <a:off x="0" y="411576"/>
            <a:ext cx="12192000" cy="800219"/>
          </a:xfrm>
          <a:prstGeom prst="rect">
            <a:avLst/>
          </a:prstGeom>
          <a:noFill/>
        </p:spPr>
        <p:txBody>
          <a:bodyPr wrap="square" rtlCol="0">
            <a:spAutoFit/>
          </a:bodyPr>
          <a:lstStyle/>
          <a:p>
            <a:pPr algn="ctr"/>
            <a:r>
              <a:rPr lang="pt-PT" sz="2800" b="1" dirty="0"/>
              <a:t>DEFINIÇÕES DA CONTA</a:t>
            </a:r>
          </a:p>
          <a:p>
            <a:endParaRPr lang="pt-PT" dirty="0"/>
          </a:p>
        </p:txBody>
      </p:sp>
      <p:pic>
        <p:nvPicPr>
          <p:cNvPr id="4" name="Imagem 3" descr="Uma imagem com texto&#10;&#10;Descrição gerada automaticamente">
            <a:extLst>
              <a:ext uri="{FF2B5EF4-FFF2-40B4-BE49-F238E27FC236}">
                <a16:creationId xmlns:a16="http://schemas.microsoft.com/office/drawing/2014/main" id="{EB5F7E36-DCD7-B299-E32E-8299E5AEB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1793" y="1689816"/>
            <a:ext cx="2298780" cy="5108400"/>
          </a:xfrm>
          <a:prstGeom prst="rect">
            <a:avLst/>
          </a:prstGeom>
          <a:ln w="38100">
            <a:solidFill>
              <a:schemeClr val="accent1"/>
            </a:solidFill>
          </a:ln>
        </p:spPr>
      </p:pic>
      <p:pic>
        <p:nvPicPr>
          <p:cNvPr id="6" name="Imagem 5">
            <a:extLst>
              <a:ext uri="{FF2B5EF4-FFF2-40B4-BE49-F238E27FC236}">
                <a16:creationId xmlns:a16="http://schemas.microsoft.com/office/drawing/2014/main" id="{9B6EE17A-09AC-E82C-FA7B-5E3B93B520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7642984" y="4438624"/>
            <a:ext cx="1898573" cy="743608"/>
          </a:xfrm>
          <a:prstGeom prst="rect">
            <a:avLst/>
          </a:prstGeom>
          <a:ln w="38100">
            <a:solidFill>
              <a:schemeClr val="accent4">
                <a:lumMod val="75000"/>
              </a:schemeClr>
            </a:solidFill>
            <a:prstDash val="solid"/>
          </a:ln>
        </p:spPr>
      </p:pic>
      <p:pic>
        <p:nvPicPr>
          <p:cNvPr id="9" name="Marcador de Posição de Conteúdo 7" descr="Uma imagem com texto&#10;&#10;Descrição gerada automaticamente">
            <a:extLst>
              <a:ext uri="{FF2B5EF4-FFF2-40B4-BE49-F238E27FC236}">
                <a16:creationId xmlns:a16="http://schemas.microsoft.com/office/drawing/2014/main" id="{796DDBEE-A4E2-AE08-F67C-1062D44A41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91" y="3695016"/>
            <a:ext cx="7181026" cy="3103200"/>
          </a:xfrm>
          <a:prstGeom prst="rect">
            <a:avLst/>
          </a:prstGeom>
          <a:ln w="38100">
            <a:solidFill>
              <a:schemeClr val="accent1"/>
            </a:solidFill>
            <a:prstDash val="solid"/>
          </a:ln>
        </p:spPr>
      </p:pic>
      <p:sp>
        <p:nvSpPr>
          <p:cNvPr id="10" name="CaixaDeTexto 9">
            <a:extLst>
              <a:ext uri="{FF2B5EF4-FFF2-40B4-BE49-F238E27FC236}">
                <a16:creationId xmlns:a16="http://schemas.microsoft.com/office/drawing/2014/main" id="{FDA76676-01F0-D796-6B2E-B445EB49DEC6}"/>
              </a:ext>
            </a:extLst>
          </p:cNvPr>
          <p:cNvSpPr txBox="1"/>
          <p:nvPr/>
        </p:nvSpPr>
        <p:spPr>
          <a:xfrm>
            <a:off x="0" y="1079002"/>
            <a:ext cx="9254169" cy="430887"/>
          </a:xfrm>
          <a:prstGeom prst="rect">
            <a:avLst/>
          </a:prstGeom>
          <a:noFill/>
        </p:spPr>
        <p:txBody>
          <a:bodyPr wrap="square" rtlCol="0">
            <a:spAutoFit/>
          </a:bodyPr>
          <a:lstStyle/>
          <a:p>
            <a:r>
              <a:rPr lang="pt-PT" sz="2200" dirty="0"/>
              <a:t> </a:t>
            </a:r>
          </a:p>
        </p:txBody>
      </p:sp>
      <p:sp>
        <p:nvSpPr>
          <p:cNvPr id="11" name="Retângulo 10">
            <a:extLst>
              <a:ext uri="{FF2B5EF4-FFF2-40B4-BE49-F238E27FC236}">
                <a16:creationId xmlns:a16="http://schemas.microsoft.com/office/drawing/2014/main" id="{4CD2861D-67B9-C59F-CD69-04263871D467}"/>
              </a:ext>
            </a:extLst>
          </p:cNvPr>
          <p:cNvSpPr/>
          <p:nvPr/>
        </p:nvSpPr>
        <p:spPr>
          <a:xfrm>
            <a:off x="7017745" y="3695016"/>
            <a:ext cx="240472" cy="271056"/>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3" name="Imagem 12">
            <a:extLst>
              <a:ext uri="{FF2B5EF4-FFF2-40B4-BE49-F238E27FC236}">
                <a16:creationId xmlns:a16="http://schemas.microsoft.com/office/drawing/2014/main" id="{64E03F41-A11D-D3C6-CBEC-ADC225E898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62384" y="4438624"/>
            <a:ext cx="1900488" cy="1793138"/>
          </a:xfrm>
          <a:prstGeom prst="rect">
            <a:avLst/>
          </a:prstGeom>
          <a:ln w="38100">
            <a:solidFill>
              <a:schemeClr val="accent4">
                <a:lumMod val="75000"/>
              </a:schemeClr>
            </a:solidFill>
            <a:prstDash val="solid"/>
          </a:ln>
        </p:spPr>
      </p:pic>
      <p:cxnSp>
        <p:nvCxnSpPr>
          <p:cNvPr id="15" name="Conexão reta unidirecional 14">
            <a:extLst>
              <a:ext uri="{FF2B5EF4-FFF2-40B4-BE49-F238E27FC236}">
                <a16:creationId xmlns:a16="http://schemas.microsoft.com/office/drawing/2014/main" id="{C9FED95B-A8F7-1D15-1575-78DFE6C77CA5}"/>
              </a:ext>
            </a:extLst>
          </p:cNvPr>
          <p:cNvCxnSpPr/>
          <p:nvPr/>
        </p:nvCxnSpPr>
        <p:spPr>
          <a:xfrm flipH="1">
            <a:off x="6015210" y="3966072"/>
            <a:ext cx="1122771" cy="4725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tângulo 15">
            <a:extLst>
              <a:ext uri="{FF2B5EF4-FFF2-40B4-BE49-F238E27FC236}">
                <a16:creationId xmlns:a16="http://schemas.microsoft.com/office/drawing/2014/main" id="{87EB9F45-7399-BFE6-643A-BB26A224ACBF}"/>
              </a:ext>
            </a:extLst>
          </p:cNvPr>
          <p:cNvSpPr/>
          <p:nvPr/>
        </p:nvSpPr>
        <p:spPr>
          <a:xfrm>
            <a:off x="9661793" y="2930487"/>
            <a:ext cx="407624" cy="35254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8" name="Conexão reta unidirecional 17">
            <a:extLst>
              <a:ext uri="{FF2B5EF4-FFF2-40B4-BE49-F238E27FC236}">
                <a16:creationId xmlns:a16="http://schemas.microsoft.com/office/drawing/2014/main" id="{04D40248-125A-B7E2-1D8E-489FFB1A4CBE}"/>
              </a:ext>
            </a:extLst>
          </p:cNvPr>
          <p:cNvCxnSpPr/>
          <p:nvPr/>
        </p:nvCxnSpPr>
        <p:spPr>
          <a:xfrm flipH="1">
            <a:off x="8824511" y="3194892"/>
            <a:ext cx="837282" cy="1049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CaixaDeTexto 19">
            <a:extLst>
              <a:ext uri="{FF2B5EF4-FFF2-40B4-BE49-F238E27FC236}">
                <a16:creationId xmlns:a16="http://schemas.microsoft.com/office/drawing/2014/main" id="{05672435-0FB3-F9C5-DDCE-4D631F765B53}"/>
              </a:ext>
            </a:extLst>
          </p:cNvPr>
          <p:cNvSpPr txBox="1"/>
          <p:nvPr/>
        </p:nvSpPr>
        <p:spPr>
          <a:xfrm>
            <a:off x="77191" y="958467"/>
            <a:ext cx="8824438" cy="430887"/>
          </a:xfrm>
          <a:prstGeom prst="rect">
            <a:avLst/>
          </a:prstGeom>
          <a:noFill/>
        </p:spPr>
        <p:txBody>
          <a:bodyPr wrap="square" rtlCol="0">
            <a:spAutoFit/>
          </a:bodyPr>
          <a:lstStyle/>
          <a:p>
            <a:r>
              <a:rPr lang="pt-PT" sz="2200" dirty="0"/>
              <a:t> </a:t>
            </a:r>
          </a:p>
        </p:txBody>
      </p:sp>
      <p:sp>
        <p:nvSpPr>
          <p:cNvPr id="21" name="CaixaDeTexto 20">
            <a:extLst>
              <a:ext uri="{FF2B5EF4-FFF2-40B4-BE49-F238E27FC236}">
                <a16:creationId xmlns:a16="http://schemas.microsoft.com/office/drawing/2014/main" id="{219ED515-9FEF-37DB-5C58-F0E35877B73D}"/>
              </a:ext>
            </a:extLst>
          </p:cNvPr>
          <p:cNvSpPr txBox="1"/>
          <p:nvPr/>
        </p:nvSpPr>
        <p:spPr>
          <a:xfrm>
            <a:off x="77191" y="958467"/>
            <a:ext cx="9297214" cy="2579039"/>
          </a:xfrm>
          <a:prstGeom prst="rect">
            <a:avLst/>
          </a:prstGeom>
          <a:noFill/>
        </p:spPr>
        <p:txBody>
          <a:bodyPr wrap="square" rtlCol="0">
            <a:spAutoFit/>
          </a:bodyPr>
          <a:lstStyle/>
          <a:p>
            <a:pPr indent="540000" algn="just">
              <a:lnSpc>
                <a:spcPct val="150000"/>
              </a:lnSpc>
            </a:pPr>
            <a:r>
              <a:rPr lang="pt-PT" sz="2200" dirty="0"/>
              <a:t>Para ter acesso à conta na versão web basta ir no canto superior direito na última opção clicar e abrirá uma janela com as informações do utilizador e as opções de mudar de conta ou adicionar uma nova conta, enquanto que no mobile a partir do menu clicar na caixa de mensagem que abrirá uma janela com as opções de conta mas este não apresenta a conta do usuário.</a:t>
            </a:r>
          </a:p>
        </p:txBody>
      </p:sp>
    </p:spTree>
    <p:extLst>
      <p:ext uri="{BB962C8B-B14F-4D97-AF65-F5344CB8AC3E}">
        <p14:creationId xmlns:p14="http://schemas.microsoft.com/office/powerpoint/2010/main" val="3326891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147DE3-0A10-8E7E-1F5C-CD4725CE5094}"/>
              </a:ext>
            </a:extLst>
          </p:cNvPr>
          <p:cNvSpPr>
            <a:spLocks noGrp="1"/>
          </p:cNvSpPr>
          <p:nvPr>
            <p:ph type="title"/>
          </p:nvPr>
        </p:nvSpPr>
        <p:spPr>
          <a:xfrm>
            <a:off x="838200" y="681038"/>
            <a:ext cx="10515600" cy="596920"/>
          </a:xfrm>
        </p:spPr>
        <p:txBody>
          <a:bodyPr>
            <a:normAutofit/>
          </a:bodyPr>
          <a:lstStyle/>
          <a:p>
            <a:pPr algn="ctr"/>
            <a:r>
              <a:rPr lang="pt-PT" sz="2800" b="1" dirty="0"/>
              <a:t>DEFINIÇÕES GERAIS</a:t>
            </a:r>
          </a:p>
        </p:txBody>
      </p:sp>
      <p:sp>
        <p:nvSpPr>
          <p:cNvPr id="3" name="CaixaDeTexto 2">
            <a:extLst>
              <a:ext uri="{FF2B5EF4-FFF2-40B4-BE49-F238E27FC236}">
                <a16:creationId xmlns:a16="http://schemas.microsoft.com/office/drawing/2014/main" id="{4225C023-4E4D-D95B-5FB4-4BA699C37F59}"/>
              </a:ext>
            </a:extLst>
          </p:cNvPr>
          <p:cNvSpPr txBox="1"/>
          <p:nvPr/>
        </p:nvSpPr>
        <p:spPr>
          <a:xfrm>
            <a:off x="0" y="1277959"/>
            <a:ext cx="6894373" cy="2579039"/>
          </a:xfrm>
          <a:prstGeom prst="rect">
            <a:avLst/>
          </a:prstGeom>
          <a:noFill/>
        </p:spPr>
        <p:txBody>
          <a:bodyPr wrap="square" rtlCol="0">
            <a:spAutoFit/>
          </a:bodyPr>
          <a:lstStyle/>
          <a:p>
            <a:pPr indent="540000" algn="just">
              <a:lnSpc>
                <a:spcPct val="150000"/>
              </a:lnSpc>
            </a:pPr>
            <a:r>
              <a:rPr lang="pt-PT" sz="2200" dirty="0"/>
              <a:t>É uma área ampla com diversos definições de tudo o que faz o software Outlook dempenhar suas  funções. O usuário tem o total poder sobre este campo de fácil acesso e compreensão.</a:t>
            </a:r>
          </a:p>
          <a:p>
            <a:pPr indent="540000">
              <a:lnSpc>
                <a:spcPct val="150000"/>
              </a:lnSpc>
            </a:pPr>
            <a:endParaRPr lang="pt-PT" sz="2200" dirty="0"/>
          </a:p>
        </p:txBody>
      </p:sp>
      <p:pic>
        <p:nvPicPr>
          <p:cNvPr id="5" name="Imagem 4" descr="Uma imagem com texto&#10;&#10;Descrição gerada automaticamente">
            <a:extLst>
              <a:ext uri="{FF2B5EF4-FFF2-40B4-BE49-F238E27FC236}">
                <a16:creationId xmlns:a16="http://schemas.microsoft.com/office/drawing/2014/main" id="{2BA0367C-03A1-3F3F-F3B0-7D00EB5F43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6" y="3608880"/>
            <a:ext cx="6799767" cy="3103200"/>
          </a:xfrm>
          <a:prstGeom prst="rect">
            <a:avLst/>
          </a:prstGeom>
          <a:ln w="38100">
            <a:solidFill>
              <a:schemeClr val="accent1"/>
            </a:solidFill>
          </a:ln>
        </p:spPr>
      </p:pic>
      <p:pic>
        <p:nvPicPr>
          <p:cNvPr id="9" name="Imagem 8" descr="Uma imagem com texto&#10;&#10;Descrição gerada automaticamente">
            <a:extLst>
              <a:ext uri="{FF2B5EF4-FFF2-40B4-BE49-F238E27FC236}">
                <a16:creationId xmlns:a16="http://schemas.microsoft.com/office/drawing/2014/main" id="{52E46FE4-FD61-C2F4-92D8-21C7A2DF41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92822" y="1603680"/>
            <a:ext cx="2201949" cy="5106989"/>
          </a:xfrm>
          <a:prstGeom prst="rect">
            <a:avLst/>
          </a:prstGeom>
          <a:ln w="38100">
            <a:solidFill>
              <a:schemeClr val="accent1"/>
            </a:solidFill>
          </a:ln>
        </p:spPr>
      </p:pic>
      <p:sp>
        <p:nvSpPr>
          <p:cNvPr id="11" name="Fluxograma: Conexão 10">
            <a:extLst>
              <a:ext uri="{FF2B5EF4-FFF2-40B4-BE49-F238E27FC236}">
                <a16:creationId xmlns:a16="http://schemas.microsoft.com/office/drawing/2014/main" id="{26253296-9107-8B91-DA5B-9CED29AAE1FE}"/>
              </a:ext>
            </a:extLst>
          </p:cNvPr>
          <p:cNvSpPr/>
          <p:nvPr/>
        </p:nvSpPr>
        <p:spPr>
          <a:xfrm>
            <a:off x="7292822" y="6094335"/>
            <a:ext cx="382757" cy="319489"/>
          </a:xfrm>
          <a:prstGeom prst="flowChartConnector">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a:extLst>
              <a:ext uri="{FF2B5EF4-FFF2-40B4-BE49-F238E27FC236}">
                <a16:creationId xmlns:a16="http://schemas.microsoft.com/office/drawing/2014/main" id="{83F64155-0C1F-1815-3AD5-B1281C034F37}"/>
              </a:ext>
            </a:extLst>
          </p:cNvPr>
          <p:cNvSpPr/>
          <p:nvPr/>
        </p:nvSpPr>
        <p:spPr>
          <a:xfrm>
            <a:off x="5299113" y="3856998"/>
            <a:ext cx="1595260" cy="2855082"/>
          </a:xfrm>
          <a:prstGeom prst="rect">
            <a:avLst/>
          </a:prstGeom>
          <a:noFill/>
          <a:ln w="28575">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luxograma: Conexão 12">
            <a:extLst>
              <a:ext uri="{FF2B5EF4-FFF2-40B4-BE49-F238E27FC236}">
                <a16:creationId xmlns:a16="http://schemas.microsoft.com/office/drawing/2014/main" id="{F8880166-C138-1523-CC3F-5A0BA94907C3}"/>
              </a:ext>
            </a:extLst>
          </p:cNvPr>
          <p:cNvSpPr/>
          <p:nvPr/>
        </p:nvSpPr>
        <p:spPr>
          <a:xfrm>
            <a:off x="5883007" y="3608879"/>
            <a:ext cx="319489" cy="248119"/>
          </a:xfrm>
          <a:prstGeom prst="flowChartConnector">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5" name="Imagem 14" descr="Uma imagem com texto&#10;&#10;Descrição gerada automaticamente">
            <a:extLst>
              <a:ext uri="{FF2B5EF4-FFF2-40B4-BE49-F238E27FC236}">
                <a16:creationId xmlns:a16="http://schemas.microsoft.com/office/drawing/2014/main" id="{FB099F74-A044-3D64-EC32-68747FDCA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21475" y="1602269"/>
            <a:ext cx="2298780" cy="5108400"/>
          </a:xfrm>
          <a:prstGeom prst="rect">
            <a:avLst/>
          </a:prstGeom>
          <a:ln w="38100">
            <a:solidFill>
              <a:schemeClr val="accent1"/>
            </a:solidFill>
          </a:ln>
        </p:spPr>
      </p:pic>
      <p:cxnSp>
        <p:nvCxnSpPr>
          <p:cNvPr id="18" name="Conexão reta unidirecional 17">
            <a:extLst>
              <a:ext uri="{FF2B5EF4-FFF2-40B4-BE49-F238E27FC236}">
                <a16:creationId xmlns:a16="http://schemas.microsoft.com/office/drawing/2014/main" id="{9B9A6139-22AD-DAAB-A3C1-7966576314B8}"/>
              </a:ext>
            </a:extLst>
          </p:cNvPr>
          <p:cNvCxnSpPr>
            <a:cxnSpLocks/>
            <a:stCxn id="11" idx="7"/>
          </p:cNvCxnSpPr>
          <p:nvPr/>
        </p:nvCxnSpPr>
        <p:spPr>
          <a:xfrm flipV="1">
            <a:off x="7619526" y="3608879"/>
            <a:ext cx="2108368" cy="2532244"/>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etângulo 20">
            <a:extLst>
              <a:ext uri="{FF2B5EF4-FFF2-40B4-BE49-F238E27FC236}">
                <a16:creationId xmlns:a16="http://schemas.microsoft.com/office/drawing/2014/main" id="{586A2AC9-DB67-1FAB-335C-6B475D82588C}"/>
              </a:ext>
            </a:extLst>
          </p:cNvPr>
          <p:cNvSpPr/>
          <p:nvPr/>
        </p:nvSpPr>
        <p:spPr>
          <a:xfrm>
            <a:off x="5387248" y="6499952"/>
            <a:ext cx="1299991" cy="161991"/>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23" name="Conexão reta unidirecional 22">
            <a:extLst>
              <a:ext uri="{FF2B5EF4-FFF2-40B4-BE49-F238E27FC236}">
                <a16:creationId xmlns:a16="http://schemas.microsoft.com/office/drawing/2014/main" id="{7E584735-37C2-6CBA-C08B-B244DB5166E9}"/>
              </a:ext>
            </a:extLst>
          </p:cNvPr>
          <p:cNvCxnSpPr>
            <a:cxnSpLocks/>
          </p:cNvCxnSpPr>
          <p:nvPr/>
        </p:nvCxnSpPr>
        <p:spPr>
          <a:xfrm flipH="1" flipV="1">
            <a:off x="4737253" y="6313956"/>
            <a:ext cx="649995" cy="263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98236756-FF15-6ED5-0C4F-7FC4A9266D32}"/>
              </a:ext>
            </a:extLst>
          </p:cNvPr>
          <p:cNvSpPr txBox="1"/>
          <p:nvPr/>
        </p:nvSpPr>
        <p:spPr>
          <a:xfrm>
            <a:off x="4274545" y="6015616"/>
            <a:ext cx="462708" cy="369332"/>
          </a:xfrm>
          <a:prstGeom prst="rect">
            <a:avLst/>
          </a:prstGeom>
          <a:noFill/>
        </p:spPr>
        <p:txBody>
          <a:bodyPr wrap="square" rtlCol="0">
            <a:spAutoFit/>
          </a:bodyPr>
          <a:lstStyle/>
          <a:p>
            <a:r>
              <a:rPr lang="pt-PT" dirty="0">
                <a:solidFill>
                  <a:srgbClr val="00B050"/>
                </a:solidFill>
              </a:rPr>
              <a:t>[1]</a:t>
            </a:r>
          </a:p>
        </p:txBody>
      </p:sp>
    </p:spTree>
    <p:extLst>
      <p:ext uri="{BB962C8B-B14F-4D97-AF65-F5344CB8AC3E}">
        <p14:creationId xmlns:p14="http://schemas.microsoft.com/office/powerpoint/2010/main" val="3045562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55D476D0-61BB-DC69-6F42-4F14FB005528}"/>
              </a:ext>
            </a:extLst>
          </p:cNvPr>
          <p:cNvSpPr txBox="1"/>
          <p:nvPr/>
        </p:nvSpPr>
        <p:spPr>
          <a:xfrm>
            <a:off x="0" y="363557"/>
            <a:ext cx="9672810" cy="3004027"/>
          </a:xfrm>
          <a:prstGeom prst="rect">
            <a:avLst/>
          </a:prstGeom>
          <a:noFill/>
        </p:spPr>
        <p:txBody>
          <a:bodyPr wrap="square" rtlCol="0">
            <a:spAutoFit/>
          </a:bodyPr>
          <a:lstStyle/>
          <a:p>
            <a:pPr indent="540000" algn="just">
              <a:lnSpc>
                <a:spcPct val="150000"/>
              </a:lnSpc>
            </a:pPr>
            <a:r>
              <a:rPr lang="pt-PT" sz="2200" dirty="0"/>
              <a:t>No website, o ícone de definições abre primeiramente uma janela de definições básicas, através dessa janela podemos aceder a todas as definições [1], por sua vez no mobile ao aceder ao menu principal e de seguida às definições, este abre diretamente em todas as definições do software e dentro de cada sector de definições existem camadas e subcamadas de definições.</a:t>
            </a:r>
          </a:p>
          <a:p>
            <a:pPr indent="540000">
              <a:lnSpc>
                <a:spcPct val="150000"/>
              </a:lnSpc>
            </a:pPr>
            <a:r>
              <a:rPr lang="pt-PT" dirty="0"/>
              <a:t>  </a:t>
            </a:r>
          </a:p>
        </p:txBody>
      </p:sp>
      <p:pic>
        <p:nvPicPr>
          <p:cNvPr id="5" name="Imagem 4" descr="Uma imagem com texto&#10;&#10;Descrição gerada automaticamente">
            <a:extLst>
              <a:ext uri="{FF2B5EF4-FFF2-40B4-BE49-F238E27FC236}">
                <a16:creationId xmlns:a16="http://schemas.microsoft.com/office/drawing/2014/main" id="{6780B550-085F-40F0-83CC-3963998BA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5734" y="3170442"/>
            <a:ext cx="5754903" cy="3593559"/>
          </a:xfrm>
          <a:prstGeom prst="rect">
            <a:avLst/>
          </a:prstGeom>
          <a:ln w="38100">
            <a:solidFill>
              <a:schemeClr val="accent1"/>
            </a:solidFill>
          </a:ln>
        </p:spPr>
      </p:pic>
      <p:pic>
        <p:nvPicPr>
          <p:cNvPr id="7" name="Imagem 6" descr="Uma imagem com texto&#10;&#10;Descrição gerada automaticamente">
            <a:extLst>
              <a:ext uri="{FF2B5EF4-FFF2-40B4-BE49-F238E27FC236}">
                <a16:creationId xmlns:a16="http://schemas.microsoft.com/office/drawing/2014/main" id="{C505E74B-1686-F0B4-59C9-11DB203B83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5962" y="1655601"/>
            <a:ext cx="2298780" cy="5108400"/>
          </a:xfrm>
          <a:prstGeom prst="rect">
            <a:avLst/>
          </a:prstGeom>
          <a:ln w="38100">
            <a:solidFill>
              <a:schemeClr val="accent1"/>
            </a:solidFill>
          </a:ln>
        </p:spPr>
      </p:pic>
      <p:sp>
        <p:nvSpPr>
          <p:cNvPr id="9" name="CaixaDeTexto 8">
            <a:extLst>
              <a:ext uri="{FF2B5EF4-FFF2-40B4-BE49-F238E27FC236}">
                <a16:creationId xmlns:a16="http://schemas.microsoft.com/office/drawing/2014/main" id="{8CA93D49-4E00-EF12-8BCF-36DD31358632}"/>
              </a:ext>
            </a:extLst>
          </p:cNvPr>
          <p:cNvSpPr txBox="1"/>
          <p:nvPr/>
        </p:nvSpPr>
        <p:spPr>
          <a:xfrm>
            <a:off x="0" y="2896585"/>
            <a:ext cx="3624550" cy="4102533"/>
          </a:xfrm>
          <a:prstGeom prst="rect">
            <a:avLst/>
          </a:prstGeom>
          <a:noFill/>
        </p:spPr>
        <p:txBody>
          <a:bodyPr wrap="square" rtlCol="0">
            <a:spAutoFit/>
          </a:bodyPr>
          <a:lstStyle/>
          <a:p>
            <a:pPr indent="540000" algn="just">
              <a:lnSpc>
                <a:spcPct val="150000"/>
              </a:lnSpc>
            </a:pPr>
            <a:r>
              <a:rPr lang="pt-PT" sz="2200" dirty="0"/>
              <a:t>Este é o ecrã de todas as definições do Outlook no website, divididas em 3 camadas verticais: a primeira - as categorias de definições; a segunda - as funcionalidades e a última – a descrição das funções. </a:t>
            </a:r>
          </a:p>
        </p:txBody>
      </p:sp>
      <p:sp>
        <p:nvSpPr>
          <p:cNvPr id="10" name="Retângulo: Cantos Arredondados 9">
            <a:extLst>
              <a:ext uri="{FF2B5EF4-FFF2-40B4-BE49-F238E27FC236}">
                <a16:creationId xmlns:a16="http://schemas.microsoft.com/office/drawing/2014/main" id="{C2F1C820-DF46-A4CB-C696-3B9C06A0F394}"/>
              </a:ext>
            </a:extLst>
          </p:cNvPr>
          <p:cNvSpPr/>
          <p:nvPr/>
        </p:nvSpPr>
        <p:spPr>
          <a:xfrm>
            <a:off x="3844888" y="3679635"/>
            <a:ext cx="1024568" cy="1399142"/>
          </a:xfrm>
          <a:prstGeom prst="round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Cantos Arredondados 10">
            <a:extLst>
              <a:ext uri="{FF2B5EF4-FFF2-40B4-BE49-F238E27FC236}">
                <a16:creationId xmlns:a16="http://schemas.microsoft.com/office/drawing/2014/main" id="{3EC180E7-2DAF-AD80-A321-EFE4D8F0C84C}"/>
              </a:ext>
            </a:extLst>
          </p:cNvPr>
          <p:cNvSpPr/>
          <p:nvPr/>
        </p:nvSpPr>
        <p:spPr>
          <a:xfrm>
            <a:off x="4869456" y="3272010"/>
            <a:ext cx="1112703" cy="2170323"/>
          </a:xfrm>
          <a:prstGeom prst="roundRect">
            <a:avLst/>
          </a:prstGeom>
          <a:noFill/>
          <a:ln w="28575">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F833D43B-0414-7967-AB50-D102409BF5A6}"/>
              </a:ext>
            </a:extLst>
          </p:cNvPr>
          <p:cNvSpPr/>
          <p:nvPr/>
        </p:nvSpPr>
        <p:spPr>
          <a:xfrm>
            <a:off x="5993178" y="3170442"/>
            <a:ext cx="3415227" cy="3593558"/>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643186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3209A-4666-7ABE-B7D3-914D187EFF98}"/>
              </a:ext>
            </a:extLst>
          </p:cNvPr>
          <p:cNvSpPr>
            <a:spLocks noGrp="1"/>
          </p:cNvSpPr>
          <p:nvPr>
            <p:ph type="title"/>
          </p:nvPr>
        </p:nvSpPr>
        <p:spPr>
          <a:xfrm>
            <a:off x="0" y="484743"/>
            <a:ext cx="12192000" cy="826264"/>
          </a:xfrm>
        </p:spPr>
        <p:txBody>
          <a:bodyPr>
            <a:normAutofit/>
          </a:bodyPr>
          <a:lstStyle/>
          <a:p>
            <a:pPr algn="ctr"/>
            <a:r>
              <a:rPr lang="pt-PT" sz="2800" b="1" dirty="0"/>
              <a:t>GERAL - DEFINIÇÕES </a:t>
            </a:r>
          </a:p>
        </p:txBody>
      </p:sp>
      <p:sp>
        <p:nvSpPr>
          <p:cNvPr id="6" name="Retângulo 5">
            <a:extLst>
              <a:ext uri="{FF2B5EF4-FFF2-40B4-BE49-F238E27FC236}">
                <a16:creationId xmlns:a16="http://schemas.microsoft.com/office/drawing/2014/main" id="{7E2A7DC5-485C-068F-2141-16F2C8962421}"/>
              </a:ext>
            </a:extLst>
          </p:cNvPr>
          <p:cNvSpPr/>
          <p:nvPr/>
        </p:nvSpPr>
        <p:spPr>
          <a:xfrm>
            <a:off x="77117" y="2379643"/>
            <a:ext cx="1828801" cy="2754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22" name="Imagem 21" descr="Uma imagem com texto&#10;&#10;Descrição gerada automaticamente">
            <a:extLst>
              <a:ext uri="{FF2B5EF4-FFF2-40B4-BE49-F238E27FC236}">
                <a16:creationId xmlns:a16="http://schemas.microsoft.com/office/drawing/2014/main" id="{0F3DE4B2-AAFE-A092-75CE-63D4C299E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6103" y="1749600"/>
            <a:ext cx="2298780" cy="5108400"/>
          </a:xfrm>
          <a:prstGeom prst="rect">
            <a:avLst/>
          </a:prstGeom>
          <a:ln w="38100">
            <a:solidFill>
              <a:schemeClr val="accent1">
                <a:lumMod val="75000"/>
              </a:schemeClr>
            </a:solidFill>
          </a:ln>
        </p:spPr>
      </p:pic>
      <p:pic>
        <p:nvPicPr>
          <p:cNvPr id="24" name="Imagem 23" descr="Uma imagem com texto&#10;&#10;Descrição gerada automaticamente">
            <a:extLst>
              <a:ext uri="{FF2B5EF4-FFF2-40B4-BE49-F238E27FC236}">
                <a16:creationId xmlns:a16="http://schemas.microsoft.com/office/drawing/2014/main" id="{F57FB7DD-3B90-9700-C21F-176BE02B9F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1066" y="1749600"/>
            <a:ext cx="2298780" cy="5108400"/>
          </a:xfrm>
          <a:prstGeom prst="rect">
            <a:avLst/>
          </a:prstGeom>
          <a:ln w="38100">
            <a:solidFill>
              <a:schemeClr val="accent1">
                <a:lumMod val="75000"/>
              </a:schemeClr>
            </a:solidFill>
          </a:ln>
        </p:spPr>
      </p:pic>
      <p:pic>
        <p:nvPicPr>
          <p:cNvPr id="26" name="Imagem 25" descr="Uma imagem com texto&#10;&#10;Descrição gerada automaticamente">
            <a:extLst>
              <a:ext uri="{FF2B5EF4-FFF2-40B4-BE49-F238E27FC236}">
                <a16:creationId xmlns:a16="http://schemas.microsoft.com/office/drawing/2014/main" id="{9C0DEDF2-8BE4-6E66-6EA3-309BA9904C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17" y="1749600"/>
            <a:ext cx="6964809" cy="2713363"/>
          </a:xfrm>
          <a:prstGeom prst="rect">
            <a:avLst/>
          </a:prstGeom>
          <a:ln w="38100">
            <a:solidFill>
              <a:schemeClr val="accent1">
                <a:lumMod val="75000"/>
              </a:schemeClr>
            </a:solidFill>
          </a:ln>
        </p:spPr>
      </p:pic>
      <p:sp>
        <p:nvSpPr>
          <p:cNvPr id="27" name="CaixaDeTexto 26">
            <a:extLst>
              <a:ext uri="{FF2B5EF4-FFF2-40B4-BE49-F238E27FC236}">
                <a16:creationId xmlns:a16="http://schemas.microsoft.com/office/drawing/2014/main" id="{FC8BEAA5-A1F6-D796-68E5-8E4CEC0C305A}"/>
              </a:ext>
            </a:extLst>
          </p:cNvPr>
          <p:cNvSpPr txBox="1"/>
          <p:nvPr/>
        </p:nvSpPr>
        <p:spPr>
          <a:xfrm>
            <a:off x="77117" y="4704202"/>
            <a:ext cx="6964809" cy="2126864"/>
          </a:xfrm>
          <a:prstGeom prst="rect">
            <a:avLst/>
          </a:prstGeom>
          <a:noFill/>
        </p:spPr>
        <p:txBody>
          <a:bodyPr wrap="square" rtlCol="0">
            <a:spAutoFit/>
          </a:bodyPr>
          <a:lstStyle/>
          <a:p>
            <a:pPr indent="540000">
              <a:lnSpc>
                <a:spcPct val="150000"/>
              </a:lnSpc>
            </a:pPr>
            <a:r>
              <a:rPr lang="pt-PT" dirty="0"/>
              <a:t>O modo geral de definições existente na web não existe no mobile, no mobile este está dividido em duas partes onde a primeira parte está no inicio do campo de definições e a outra parte se encontra no fim do campo de definições. Para este caso considero que no web está muito mais organizado que no mobile.</a:t>
            </a:r>
          </a:p>
        </p:txBody>
      </p:sp>
      <p:sp>
        <p:nvSpPr>
          <p:cNvPr id="28" name="Retângulo 27">
            <a:extLst>
              <a:ext uri="{FF2B5EF4-FFF2-40B4-BE49-F238E27FC236}">
                <a16:creationId xmlns:a16="http://schemas.microsoft.com/office/drawing/2014/main" id="{D247417D-F86A-4F7D-3E9A-A58614DC4CDE}"/>
              </a:ext>
            </a:extLst>
          </p:cNvPr>
          <p:cNvSpPr/>
          <p:nvPr/>
        </p:nvSpPr>
        <p:spPr>
          <a:xfrm>
            <a:off x="7241066" y="2544896"/>
            <a:ext cx="2298780" cy="2809302"/>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9" name="Retângulo 28">
            <a:extLst>
              <a:ext uri="{FF2B5EF4-FFF2-40B4-BE49-F238E27FC236}">
                <a16:creationId xmlns:a16="http://schemas.microsoft.com/office/drawing/2014/main" id="{B243056A-2114-22DE-F786-CEC4F191C884}"/>
              </a:ext>
            </a:extLst>
          </p:cNvPr>
          <p:cNvSpPr/>
          <p:nvPr/>
        </p:nvSpPr>
        <p:spPr>
          <a:xfrm>
            <a:off x="9816102" y="2258458"/>
            <a:ext cx="2298781" cy="4307595"/>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085938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F2DB7-E79F-FD1C-AD6B-A871AC8710ED}"/>
              </a:ext>
            </a:extLst>
          </p:cNvPr>
          <p:cNvSpPr>
            <a:spLocks noGrp="1"/>
          </p:cNvSpPr>
          <p:nvPr>
            <p:ph type="title"/>
          </p:nvPr>
        </p:nvSpPr>
        <p:spPr>
          <a:xfrm>
            <a:off x="0" y="462709"/>
            <a:ext cx="12192000" cy="903383"/>
          </a:xfrm>
        </p:spPr>
        <p:txBody>
          <a:bodyPr>
            <a:normAutofit/>
          </a:bodyPr>
          <a:lstStyle/>
          <a:p>
            <a:pPr algn="ctr"/>
            <a:r>
              <a:rPr lang="pt-PT" sz="2800" b="1" dirty="0"/>
              <a:t>CORREIO – DEFINIÇÕES</a:t>
            </a:r>
          </a:p>
        </p:txBody>
      </p:sp>
      <p:pic>
        <p:nvPicPr>
          <p:cNvPr id="8" name="Imagem 7" descr="Uma imagem com texto&#10;&#10;Descrição gerada automaticamente">
            <a:extLst>
              <a:ext uri="{FF2B5EF4-FFF2-40B4-BE49-F238E27FC236}">
                <a16:creationId xmlns:a16="http://schemas.microsoft.com/office/drawing/2014/main" id="{E051A454-8574-8F49-1A4D-6208DF41C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66" y="2910431"/>
            <a:ext cx="6321833" cy="3947569"/>
          </a:xfrm>
          <a:prstGeom prst="rect">
            <a:avLst/>
          </a:prstGeom>
          <a:ln w="38100">
            <a:solidFill>
              <a:schemeClr val="accent1">
                <a:lumMod val="75000"/>
              </a:schemeClr>
            </a:solidFill>
          </a:ln>
        </p:spPr>
      </p:pic>
      <p:sp>
        <p:nvSpPr>
          <p:cNvPr id="10" name="CaixaDeTexto 9">
            <a:extLst>
              <a:ext uri="{FF2B5EF4-FFF2-40B4-BE49-F238E27FC236}">
                <a16:creationId xmlns:a16="http://schemas.microsoft.com/office/drawing/2014/main" id="{F002759B-FCFF-5FC3-C50F-84D4B486FEFE}"/>
              </a:ext>
            </a:extLst>
          </p:cNvPr>
          <p:cNvSpPr txBox="1"/>
          <p:nvPr/>
        </p:nvSpPr>
        <p:spPr>
          <a:xfrm>
            <a:off x="78966" y="1167788"/>
            <a:ext cx="9384523" cy="1563377"/>
          </a:xfrm>
          <a:prstGeom prst="rect">
            <a:avLst/>
          </a:prstGeom>
          <a:noFill/>
        </p:spPr>
        <p:txBody>
          <a:bodyPr wrap="square" rtlCol="0">
            <a:spAutoFit/>
          </a:bodyPr>
          <a:lstStyle/>
          <a:p>
            <a:pPr indent="540000" algn="just">
              <a:lnSpc>
                <a:spcPct val="150000"/>
              </a:lnSpc>
            </a:pPr>
            <a:r>
              <a:rPr lang="pt-PT" sz="2200" dirty="0"/>
              <a:t>Os nomes designados aos componentes do correio entre eles são diferentes. No modo mobile as funcionalidades aparentam ser mais diretas em alguns casos mas não tem muita variedade de funções como no web.</a:t>
            </a:r>
            <a:endParaRPr lang="pt-PT" dirty="0"/>
          </a:p>
        </p:txBody>
      </p:sp>
      <p:pic>
        <p:nvPicPr>
          <p:cNvPr id="11" name="Imagem 10">
            <a:extLst>
              <a:ext uri="{FF2B5EF4-FFF2-40B4-BE49-F238E27FC236}">
                <a16:creationId xmlns:a16="http://schemas.microsoft.com/office/drawing/2014/main" id="{A78E99EA-F01E-3064-87D9-3BB0DD9BB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43591" y="1749600"/>
            <a:ext cx="2298780" cy="5108400"/>
          </a:xfrm>
          <a:prstGeom prst="rect">
            <a:avLst/>
          </a:prstGeom>
          <a:ln w="38100">
            <a:solidFill>
              <a:schemeClr val="accent1">
                <a:lumMod val="75000"/>
              </a:schemeClr>
            </a:solidFill>
          </a:ln>
        </p:spPr>
      </p:pic>
      <p:sp>
        <p:nvSpPr>
          <p:cNvPr id="12" name="Retângulo 11">
            <a:extLst>
              <a:ext uri="{FF2B5EF4-FFF2-40B4-BE49-F238E27FC236}">
                <a16:creationId xmlns:a16="http://schemas.microsoft.com/office/drawing/2014/main" id="{050B3345-F487-E49D-077B-6DEA62E3F56F}"/>
              </a:ext>
            </a:extLst>
          </p:cNvPr>
          <p:cNvSpPr/>
          <p:nvPr/>
        </p:nvSpPr>
        <p:spPr>
          <a:xfrm>
            <a:off x="9543591" y="2368627"/>
            <a:ext cx="2298780" cy="3789802"/>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3953094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A0E6F-694F-F6D6-67A4-05ACB627127F}"/>
              </a:ext>
            </a:extLst>
          </p:cNvPr>
          <p:cNvSpPr>
            <a:spLocks noGrp="1"/>
          </p:cNvSpPr>
          <p:nvPr>
            <p:ph type="title"/>
          </p:nvPr>
        </p:nvSpPr>
        <p:spPr>
          <a:xfrm>
            <a:off x="0" y="539827"/>
            <a:ext cx="12192000" cy="826265"/>
          </a:xfrm>
        </p:spPr>
        <p:txBody>
          <a:bodyPr>
            <a:normAutofit/>
          </a:bodyPr>
          <a:lstStyle/>
          <a:p>
            <a:pPr algn="ctr"/>
            <a:r>
              <a:rPr lang="pt-PT" sz="2800" b="1" dirty="0"/>
              <a:t>CALENDÁRIO - DEFINIÇÕES</a:t>
            </a:r>
          </a:p>
        </p:txBody>
      </p:sp>
      <p:pic>
        <p:nvPicPr>
          <p:cNvPr id="4" name="Imagem 3" descr="Uma imagem com texto&#10;&#10;Descrição gerada automaticamente">
            <a:extLst>
              <a:ext uri="{FF2B5EF4-FFF2-40B4-BE49-F238E27FC236}">
                <a16:creationId xmlns:a16="http://schemas.microsoft.com/office/drawing/2014/main" id="{DA039711-D123-949E-2F14-FF87DCF079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26" y="2809648"/>
            <a:ext cx="7281187" cy="3949200"/>
          </a:xfrm>
          <a:prstGeom prst="rect">
            <a:avLst/>
          </a:prstGeom>
          <a:ln w="38100">
            <a:solidFill>
              <a:schemeClr val="accent1">
                <a:lumMod val="75000"/>
              </a:schemeClr>
            </a:solidFill>
          </a:ln>
        </p:spPr>
      </p:pic>
      <p:pic>
        <p:nvPicPr>
          <p:cNvPr id="5" name="Imagem 4" descr="Uma imagem com texto&#10;&#10;Descrição gerada automaticamente">
            <a:extLst>
              <a:ext uri="{FF2B5EF4-FFF2-40B4-BE49-F238E27FC236}">
                <a16:creationId xmlns:a16="http://schemas.microsoft.com/office/drawing/2014/main" id="{A4952598-E4F9-91CF-4992-1A195D0F0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4294" y="1650448"/>
            <a:ext cx="2298780" cy="5108400"/>
          </a:xfrm>
          <a:prstGeom prst="rect">
            <a:avLst/>
          </a:prstGeom>
          <a:ln w="38100">
            <a:solidFill>
              <a:schemeClr val="accent1"/>
            </a:solidFill>
          </a:ln>
        </p:spPr>
      </p:pic>
      <p:sp>
        <p:nvSpPr>
          <p:cNvPr id="6" name="Retângulo 5">
            <a:extLst>
              <a:ext uri="{FF2B5EF4-FFF2-40B4-BE49-F238E27FC236}">
                <a16:creationId xmlns:a16="http://schemas.microsoft.com/office/drawing/2014/main" id="{F7869FF8-7539-1B90-C539-A9BCEBFD2B9C}"/>
              </a:ext>
            </a:extLst>
          </p:cNvPr>
          <p:cNvSpPr/>
          <p:nvPr/>
        </p:nvSpPr>
        <p:spPr>
          <a:xfrm>
            <a:off x="9724294" y="3723701"/>
            <a:ext cx="2298780" cy="2594472"/>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CaixaDeTexto 6">
            <a:extLst>
              <a:ext uri="{FF2B5EF4-FFF2-40B4-BE49-F238E27FC236}">
                <a16:creationId xmlns:a16="http://schemas.microsoft.com/office/drawing/2014/main" id="{AEEC2878-82BF-A90E-428D-DF44E6A2D72E}"/>
              </a:ext>
            </a:extLst>
          </p:cNvPr>
          <p:cNvSpPr txBox="1"/>
          <p:nvPr/>
        </p:nvSpPr>
        <p:spPr>
          <a:xfrm>
            <a:off x="0" y="1123720"/>
            <a:ext cx="9628742" cy="1295868"/>
          </a:xfrm>
          <a:prstGeom prst="rect">
            <a:avLst/>
          </a:prstGeom>
          <a:noFill/>
        </p:spPr>
        <p:txBody>
          <a:bodyPr wrap="square" rtlCol="0">
            <a:spAutoFit/>
          </a:bodyPr>
          <a:lstStyle/>
          <a:p>
            <a:pPr indent="540000">
              <a:lnSpc>
                <a:spcPct val="150000"/>
              </a:lnSpc>
            </a:pPr>
            <a:r>
              <a:rPr lang="pt-PT" dirty="0"/>
              <a:t>Assim como as outras definições o calendário não é muito diferente, no website as definições preocupam mais com os eventos e ou compromissos ao contrário do mobile, que foca n evento apenas nas </a:t>
            </a:r>
            <a:r>
              <a:rPr lang="pt-PT" u="sng" dirty="0"/>
              <a:t>definições</a:t>
            </a:r>
            <a:r>
              <a:rPr lang="pt-PT" dirty="0"/>
              <a:t>. </a:t>
            </a:r>
            <a:endParaRPr lang="pt-PT" u="sng" dirty="0"/>
          </a:p>
        </p:txBody>
      </p:sp>
      <p:cxnSp>
        <p:nvCxnSpPr>
          <p:cNvPr id="9" name="Conexão reta unidirecional 8">
            <a:extLst>
              <a:ext uri="{FF2B5EF4-FFF2-40B4-BE49-F238E27FC236}">
                <a16:creationId xmlns:a16="http://schemas.microsoft.com/office/drawing/2014/main" id="{A302B3A9-B30F-AD8E-F637-26F4AB5BFDFA}"/>
              </a:ext>
            </a:extLst>
          </p:cNvPr>
          <p:cNvCxnSpPr>
            <a:cxnSpLocks/>
          </p:cNvCxnSpPr>
          <p:nvPr/>
        </p:nvCxnSpPr>
        <p:spPr>
          <a:xfrm flipH="1">
            <a:off x="9055865" y="4208443"/>
            <a:ext cx="980501" cy="154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Imagem 11" descr="Uma imagem com texto&#10;&#10;Descrição gerada automaticamente">
            <a:extLst>
              <a:ext uri="{FF2B5EF4-FFF2-40B4-BE49-F238E27FC236}">
                <a16:creationId xmlns:a16="http://schemas.microsoft.com/office/drawing/2014/main" id="{2269CE96-D602-4DD4-C30A-A69FE2D85F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0481" y="4461831"/>
            <a:ext cx="1858261" cy="2297017"/>
          </a:xfrm>
          <a:prstGeom prst="rect">
            <a:avLst/>
          </a:prstGeom>
          <a:ln w="38100">
            <a:solidFill>
              <a:schemeClr val="accent4">
                <a:lumMod val="75000"/>
              </a:schemeClr>
            </a:solidFill>
            <a:prstDash val="sysDot"/>
          </a:ln>
        </p:spPr>
      </p:pic>
      <p:sp>
        <p:nvSpPr>
          <p:cNvPr id="13" name="Retângulo 12">
            <a:extLst>
              <a:ext uri="{FF2B5EF4-FFF2-40B4-BE49-F238E27FC236}">
                <a16:creationId xmlns:a16="http://schemas.microsoft.com/office/drawing/2014/main" id="{66E7CDA4-1D2E-06EF-37D6-AC45EBEA25AC}"/>
              </a:ext>
            </a:extLst>
          </p:cNvPr>
          <p:cNvSpPr/>
          <p:nvPr/>
        </p:nvSpPr>
        <p:spPr>
          <a:xfrm>
            <a:off x="9816029" y="3966072"/>
            <a:ext cx="2115238" cy="396608"/>
          </a:xfrm>
          <a:prstGeom prst="rect">
            <a:avLst/>
          </a:prstGeom>
          <a:noFill/>
          <a:ln w="28575">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216062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51ACEB-924F-2E7E-AE34-DD5E71F50F35}"/>
              </a:ext>
            </a:extLst>
          </p:cNvPr>
          <p:cNvSpPr>
            <a:spLocks noGrp="1"/>
          </p:cNvSpPr>
          <p:nvPr>
            <p:ph type="title"/>
          </p:nvPr>
        </p:nvSpPr>
        <p:spPr>
          <a:xfrm>
            <a:off x="0" y="418641"/>
            <a:ext cx="12192000" cy="804231"/>
          </a:xfrm>
        </p:spPr>
        <p:txBody>
          <a:bodyPr>
            <a:normAutofit/>
          </a:bodyPr>
          <a:lstStyle/>
          <a:p>
            <a:pPr algn="ctr"/>
            <a:r>
              <a:rPr lang="pt-PT" sz="2800" b="1" dirty="0"/>
              <a:t>PESSOAS/CONTACTOS - DEFINIÇÕES</a:t>
            </a:r>
          </a:p>
        </p:txBody>
      </p:sp>
      <p:pic>
        <p:nvPicPr>
          <p:cNvPr id="4" name="Imagem 3">
            <a:extLst>
              <a:ext uri="{FF2B5EF4-FFF2-40B4-BE49-F238E27FC236}">
                <a16:creationId xmlns:a16="http://schemas.microsoft.com/office/drawing/2014/main" id="{FD4535DF-2FFD-468F-0A94-2C299A56F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22" y="2963538"/>
            <a:ext cx="7482676" cy="3796420"/>
          </a:xfrm>
          <a:prstGeom prst="rect">
            <a:avLst/>
          </a:prstGeom>
          <a:ln w="38100">
            <a:solidFill>
              <a:schemeClr val="accent1"/>
            </a:solidFill>
          </a:ln>
        </p:spPr>
      </p:pic>
      <p:pic>
        <p:nvPicPr>
          <p:cNvPr id="5" name="Imagem 4" descr="Uma imagem com texto&#10;&#10;Descrição gerada automaticamente">
            <a:extLst>
              <a:ext uri="{FF2B5EF4-FFF2-40B4-BE49-F238E27FC236}">
                <a16:creationId xmlns:a16="http://schemas.microsoft.com/office/drawing/2014/main" id="{EEE1469A-C04D-FBE6-0062-8AF5C08DC9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9861" y="1651558"/>
            <a:ext cx="2298780" cy="5108400"/>
          </a:xfrm>
          <a:prstGeom prst="rect">
            <a:avLst/>
          </a:prstGeom>
          <a:ln w="38100">
            <a:solidFill>
              <a:schemeClr val="accent1">
                <a:lumMod val="75000"/>
              </a:schemeClr>
            </a:solidFill>
          </a:ln>
        </p:spPr>
      </p:pic>
      <p:sp>
        <p:nvSpPr>
          <p:cNvPr id="6" name="Retângulo 5">
            <a:extLst>
              <a:ext uri="{FF2B5EF4-FFF2-40B4-BE49-F238E27FC236}">
                <a16:creationId xmlns:a16="http://schemas.microsoft.com/office/drawing/2014/main" id="{7713368E-DD4F-543E-C8AE-F6300D392DB5}"/>
              </a:ext>
            </a:extLst>
          </p:cNvPr>
          <p:cNvSpPr/>
          <p:nvPr/>
        </p:nvSpPr>
        <p:spPr>
          <a:xfrm>
            <a:off x="9738911" y="2203373"/>
            <a:ext cx="2236424" cy="1520328"/>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CaixaDeTexto 6">
            <a:extLst>
              <a:ext uri="{FF2B5EF4-FFF2-40B4-BE49-F238E27FC236}">
                <a16:creationId xmlns:a16="http://schemas.microsoft.com/office/drawing/2014/main" id="{79C6851F-671F-B790-6516-796657DAC149}"/>
              </a:ext>
            </a:extLst>
          </p:cNvPr>
          <p:cNvSpPr txBox="1"/>
          <p:nvPr/>
        </p:nvSpPr>
        <p:spPr>
          <a:xfrm>
            <a:off x="0" y="969484"/>
            <a:ext cx="9573658" cy="1295868"/>
          </a:xfrm>
          <a:prstGeom prst="rect">
            <a:avLst/>
          </a:prstGeom>
          <a:noFill/>
        </p:spPr>
        <p:txBody>
          <a:bodyPr wrap="square" rtlCol="0">
            <a:spAutoFit/>
          </a:bodyPr>
          <a:lstStyle/>
          <a:p>
            <a:pPr indent="540000">
              <a:lnSpc>
                <a:spcPct val="150000"/>
              </a:lnSpc>
            </a:pPr>
            <a:r>
              <a:rPr lang="pt-PT" dirty="0"/>
              <a:t>Ao que se á pra ver, no website não tem muito a fazer nesse elemento. No mobile temos uma opção que não está presente na definição da pessoa/contacto do website mas esta opção está na definição geral, que  foi explorado agora pouco.  </a:t>
            </a:r>
          </a:p>
        </p:txBody>
      </p:sp>
      <p:pic>
        <p:nvPicPr>
          <p:cNvPr id="9" name="Imagem 8" descr="Uma imagem com texto, captura de ecrã, ecrã, preto&#10;&#10;Descrição gerada automaticamente">
            <a:extLst>
              <a:ext uri="{FF2B5EF4-FFF2-40B4-BE49-F238E27FC236}">
                <a16:creationId xmlns:a16="http://schemas.microsoft.com/office/drawing/2014/main" id="{C7F78921-3203-C010-DE5B-C48094DD77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15274" y="4370942"/>
            <a:ext cx="1858411" cy="2341083"/>
          </a:xfrm>
          <a:prstGeom prst="rect">
            <a:avLst/>
          </a:prstGeom>
          <a:ln w="38100">
            <a:solidFill>
              <a:schemeClr val="accent4">
                <a:lumMod val="75000"/>
              </a:schemeClr>
            </a:solidFill>
            <a:prstDash val="sysDot"/>
          </a:ln>
        </p:spPr>
      </p:pic>
      <p:sp>
        <p:nvSpPr>
          <p:cNvPr id="10" name="Retângulo 9">
            <a:extLst>
              <a:ext uri="{FF2B5EF4-FFF2-40B4-BE49-F238E27FC236}">
                <a16:creationId xmlns:a16="http://schemas.microsoft.com/office/drawing/2014/main" id="{AF5DAA27-70F1-D68A-534B-C345A8A3E4AC}"/>
              </a:ext>
            </a:extLst>
          </p:cNvPr>
          <p:cNvSpPr/>
          <p:nvPr/>
        </p:nvSpPr>
        <p:spPr>
          <a:xfrm>
            <a:off x="9827045" y="3429000"/>
            <a:ext cx="1079653" cy="294701"/>
          </a:xfrm>
          <a:prstGeom prst="rect">
            <a:avLst/>
          </a:prstGeom>
          <a:noFill/>
          <a:ln w="1905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2" name="Conexão reta unidirecional 11">
            <a:extLst>
              <a:ext uri="{FF2B5EF4-FFF2-40B4-BE49-F238E27FC236}">
                <a16:creationId xmlns:a16="http://schemas.microsoft.com/office/drawing/2014/main" id="{6B8DD039-3FB0-EFA2-2D52-FF087E8C70E7}"/>
              </a:ext>
            </a:extLst>
          </p:cNvPr>
          <p:cNvCxnSpPr>
            <a:cxnSpLocks/>
          </p:cNvCxnSpPr>
          <p:nvPr/>
        </p:nvCxnSpPr>
        <p:spPr>
          <a:xfrm flipH="1">
            <a:off x="9055865" y="3547431"/>
            <a:ext cx="914400" cy="705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777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A0BD436-668D-401A-118F-E445B4B31774}"/>
              </a:ext>
            </a:extLst>
          </p:cNvPr>
          <p:cNvSpPr>
            <a:spLocks noGrp="1"/>
          </p:cNvSpPr>
          <p:nvPr>
            <p:ph type="title"/>
          </p:nvPr>
        </p:nvSpPr>
        <p:spPr>
          <a:xfrm>
            <a:off x="0" y="583894"/>
            <a:ext cx="12192000" cy="826265"/>
          </a:xfrm>
        </p:spPr>
        <p:txBody>
          <a:bodyPr>
            <a:normAutofit/>
          </a:bodyPr>
          <a:lstStyle/>
          <a:p>
            <a:pPr algn="ctr"/>
            <a:r>
              <a:rPr lang="pt-PT" sz="2800" b="1" dirty="0"/>
              <a:t>CONSIDERAÇÕES INICIAS</a:t>
            </a:r>
          </a:p>
        </p:txBody>
      </p:sp>
      <p:sp>
        <p:nvSpPr>
          <p:cNvPr id="3" name="CaixaDeTexto 2">
            <a:extLst>
              <a:ext uri="{FF2B5EF4-FFF2-40B4-BE49-F238E27FC236}">
                <a16:creationId xmlns:a16="http://schemas.microsoft.com/office/drawing/2014/main" id="{121E744F-7950-A0E0-A645-3E901C375848}"/>
              </a:ext>
            </a:extLst>
          </p:cNvPr>
          <p:cNvSpPr txBox="1"/>
          <p:nvPr/>
        </p:nvSpPr>
        <p:spPr>
          <a:xfrm>
            <a:off x="-1" y="1288973"/>
            <a:ext cx="12191999" cy="3086871"/>
          </a:xfrm>
          <a:prstGeom prst="rect">
            <a:avLst/>
          </a:prstGeom>
          <a:noFill/>
        </p:spPr>
        <p:txBody>
          <a:bodyPr wrap="square" rtlCol="0">
            <a:spAutoFit/>
          </a:bodyPr>
          <a:lstStyle/>
          <a:p>
            <a:pPr indent="540000" algn="just">
              <a:lnSpc>
                <a:spcPct val="150000"/>
              </a:lnSpc>
            </a:pPr>
            <a:r>
              <a:rPr lang="pt-PT" sz="2200" dirty="0"/>
              <a:t>O Outlook foi explorado através do Android e do desktop com Windows10. Para o screenshot foi utilizado a ferramenta de recorte do meu desktop que é disponibilizado pelo Windows. </a:t>
            </a:r>
          </a:p>
          <a:p>
            <a:pPr indent="540000" algn="just">
              <a:lnSpc>
                <a:spcPct val="150000"/>
              </a:lnSpc>
            </a:pPr>
            <a:r>
              <a:rPr lang="pt-PT" sz="2200" dirty="0"/>
              <a:t>Para uma melhor visualização e compreensão do trabalho, o fundo do software Outlook na web e no mobile são diferenciados ou seja. As escolhas das cores para representar os pequenos detalhes e para o formato do fundo foram pensadas para que não haja uma grande diferenciação e confusão de cores. </a:t>
            </a:r>
          </a:p>
          <a:p>
            <a:pPr indent="540000" algn="just">
              <a:lnSpc>
                <a:spcPct val="150000"/>
              </a:lnSpc>
            </a:pPr>
            <a:endParaRPr lang="pt-PT" sz="2200" dirty="0"/>
          </a:p>
        </p:txBody>
      </p:sp>
    </p:spTree>
    <p:extLst>
      <p:ext uri="{BB962C8B-B14F-4D97-AF65-F5344CB8AC3E}">
        <p14:creationId xmlns:p14="http://schemas.microsoft.com/office/powerpoint/2010/main" val="1604020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DBA4A-4216-8284-A0CA-D33CAC3BDB58}"/>
              </a:ext>
            </a:extLst>
          </p:cNvPr>
          <p:cNvSpPr>
            <a:spLocks noGrp="1"/>
          </p:cNvSpPr>
          <p:nvPr>
            <p:ph type="title"/>
          </p:nvPr>
        </p:nvSpPr>
        <p:spPr>
          <a:xfrm>
            <a:off x="0" y="484743"/>
            <a:ext cx="12192000" cy="804230"/>
          </a:xfrm>
        </p:spPr>
        <p:txBody>
          <a:bodyPr>
            <a:normAutofit/>
          </a:bodyPr>
          <a:lstStyle/>
          <a:p>
            <a:pPr algn="ctr"/>
            <a:r>
              <a:rPr lang="pt-PT" sz="2800" b="1" dirty="0"/>
              <a:t>CONSIDERAÇÕES FINAIS</a:t>
            </a:r>
          </a:p>
        </p:txBody>
      </p:sp>
      <p:sp>
        <p:nvSpPr>
          <p:cNvPr id="3" name="CaixaDeTexto 2">
            <a:extLst>
              <a:ext uri="{FF2B5EF4-FFF2-40B4-BE49-F238E27FC236}">
                <a16:creationId xmlns:a16="http://schemas.microsoft.com/office/drawing/2014/main" id="{89619B5A-1925-B963-A496-E2F26D17C9A3}"/>
              </a:ext>
            </a:extLst>
          </p:cNvPr>
          <p:cNvSpPr txBox="1"/>
          <p:nvPr/>
        </p:nvSpPr>
        <p:spPr>
          <a:xfrm>
            <a:off x="112295" y="1524000"/>
            <a:ext cx="11839073" cy="5626027"/>
          </a:xfrm>
          <a:prstGeom prst="rect">
            <a:avLst/>
          </a:prstGeom>
          <a:noFill/>
        </p:spPr>
        <p:txBody>
          <a:bodyPr wrap="square" rtlCol="0">
            <a:spAutoFit/>
          </a:bodyPr>
          <a:lstStyle/>
          <a:p>
            <a:pPr indent="540000" algn="just">
              <a:lnSpc>
                <a:spcPct val="150000"/>
              </a:lnSpc>
            </a:pPr>
            <a:r>
              <a:rPr lang="pt-PT" sz="2200" dirty="0"/>
              <a:t>O software Outlook é uma das ferramentas do Microsoft Office mais complexo, muito usado hoje em dia principalmente na formação académica e no ambiente de trabalho, mas muitos usuários não tem o conhecimento desse papel do Outlook, ou seja, só usam para a troca de emails.</a:t>
            </a:r>
          </a:p>
          <a:p>
            <a:pPr indent="540000" algn="just">
              <a:lnSpc>
                <a:spcPct val="150000"/>
              </a:lnSpc>
            </a:pPr>
            <a:r>
              <a:rPr lang="pt-PT" sz="2200" dirty="0"/>
              <a:t>Ele é completo, com muitas funções úteis para o dia a dia de qualquer pessoa em qualquer tipo de serviço/trabalho desempenhando funções de muitos softwares ao mesmo tempo.</a:t>
            </a:r>
          </a:p>
          <a:p>
            <a:pPr indent="540000" algn="just">
              <a:lnSpc>
                <a:spcPct val="150000"/>
              </a:lnSpc>
            </a:pPr>
            <a:r>
              <a:rPr lang="pt-PT" sz="2200" dirty="0"/>
              <a:t>Na minha opinião, há funcionalidades no website que poderiam ser dispostas na app móvel por ser mais fácil de usar e direta como por exemplo a definição geral e em termos de contacto/pessoas. Em relação aos favoritos e as pastas no app móvel poderiam ter uma política diferente entre eles. Resumindo e concluindo trabalhar no website é mais satisfatório do que usar uma app móvel para tal.  </a:t>
            </a:r>
          </a:p>
          <a:p>
            <a:pPr indent="540000">
              <a:lnSpc>
                <a:spcPct val="150000"/>
              </a:lnSpc>
            </a:pPr>
            <a:endParaRPr lang="pt-PT" sz="2200" dirty="0"/>
          </a:p>
          <a:p>
            <a:pPr indent="540000">
              <a:lnSpc>
                <a:spcPct val="150000"/>
              </a:lnSpc>
            </a:pPr>
            <a:r>
              <a:rPr lang="pt-PT" sz="2200" dirty="0"/>
              <a:t> </a:t>
            </a:r>
            <a:endParaRPr lang="pt-PT" dirty="0"/>
          </a:p>
        </p:txBody>
      </p:sp>
    </p:spTree>
    <p:extLst>
      <p:ext uri="{BB962C8B-B14F-4D97-AF65-F5344CB8AC3E}">
        <p14:creationId xmlns:p14="http://schemas.microsoft.com/office/powerpoint/2010/main" val="2460790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95A15A-BD5B-F60E-897F-43C66D2B206C}"/>
              </a:ext>
            </a:extLst>
          </p:cNvPr>
          <p:cNvSpPr>
            <a:spLocks noGrp="1"/>
          </p:cNvSpPr>
          <p:nvPr>
            <p:ph type="title"/>
          </p:nvPr>
        </p:nvSpPr>
        <p:spPr>
          <a:xfrm>
            <a:off x="198305" y="672029"/>
            <a:ext cx="11578726" cy="616944"/>
          </a:xfrm>
        </p:spPr>
        <p:txBody>
          <a:bodyPr>
            <a:normAutofit/>
          </a:bodyPr>
          <a:lstStyle/>
          <a:p>
            <a:r>
              <a:rPr lang="pt-PT" sz="3800" dirty="0"/>
              <a:t>O que é Outlook?</a:t>
            </a:r>
          </a:p>
        </p:txBody>
      </p:sp>
      <p:sp>
        <p:nvSpPr>
          <p:cNvPr id="3" name="Marcador de Posição de Conteúdo 2">
            <a:extLst>
              <a:ext uri="{FF2B5EF4-FFF2-40B4-BE49-F238E27FC236}">
                <a16:creationId xmlns:a16="http://schemas.microsoft.com/office/drawing/2014/main" id="{3E1D5F25-2AE0-D77F-B2FD-57B22CB2A3E8}"/>
              </a:ext>
            </a:extLst>
          </p:cNvPr>
          <p:cNvSpPr>
            <a:spLocks noGrp="1"/>
          </p:cNvSpPr>
          <p:nvPr>
            <p:ph idx="1"/>
          </p:nvPr>
        </p:nvSpPr>
        <p:spPr>
          <a:xfrm>
            <a:off x="198304" y="1454227"/>
            <a:ext cx="11854149" cy="5288096"/>
          </a:xfrm>
        </p:spPr>
        <p:txBody>
          <a:bodyPr anchor="ctr"/>
          <a:lstStyle/>
          <a:p>
            <a:pPr marL="0" indent="540000" algn="just">
              <a:lnSpc>
                <a:spcPct val="150000"/>
              </a:lnSpc>
              <a:spcBef>
                <a:spcPts val="0"/>
              </a:spcBef>
              <a:buNone/>
            </a:pPr>
            <a:r>
              <a:rPr lang="pt-PT" sz="2200" dirty="0"/>
              <a:t>O Outlook é um software da Microsoft, disponível como parte do pacote de Microsoft 365. </a:t>
            </a:r>
          </a:p>
          <a:p>
            <a:pPr marL="0" indent="540000" algn="just">
              <a:lnSpc>
                <a:spcPct val="150000"/>
              </a:lnSpc>
              <a:spcBef>
                <a:spcPts val="0"/>
              </a:spcBef>
              <a:buNone/>
            </a:pPr>
            <a:r>
              <a:rPr lang="pt-PT" sz="2200" dirty="0"/>
              <a:t>O Outlook veio desde o lançamento da Microsoft Office em 1989, que com o decorrer do tempo teve diversas melhorias no que diz respeito ao calendário, gestão de contactos, redação de notas e às procuras, sem esquecer a possibilidade de importar contacto e mensagens de outros clientes de correio eletrónico. </a:t>
            </a:r>
          </a:p>
          <a:p>
            <a:pPr marL="0" indent="540000" algn="just">
              <a:lnSpc>
                <a:spcPct val="150000"/>
              </a:lnSpc>
              <a:spcBef>
                <a:spcPts val="0"/>
              </a:spcBef>
              <a:buNone/>
            </a:pPr>
            <a:r>
              <a:rPr lang="pt-PT" sz="1600" dirty="0"/>
              <a:t> </a:t>
            </a:r>
            <a:endParaRPr lang="pt-PT" sz="2200" dirty="0"/>
          </a:p>
          <a:p>
            <a:pPr marL="0" indent="0">
              <a:buNone/>
            </a:pPr>
            <a:endParaRPr lang="pt-PT" dirty="0"/>
          </a:p>
          <a:p>
            <a:pPr marL="0" indent="0">
              <a:buNone/>
            </a:pPr>
            <a:endParaRPr lang="pt-PT" dirty="0"/>
          </a:p>
          <a:p>
            <a:pPr marL="0" indent="0">
              <a:buNone/>
            </a:pPr>
            <a:endParaRPr lang="pt-PT" dirty="0"/>
          </a:p>
        </p:txBody>
      </p:sp>
    </p:spTree>
    <p:extLst>
      <p:ext uri="{BB962C8B-B14F-4D97-AF65-F5344CB8AC3E}">
        <p14:creationId xmlns:p14="http://schemas.microsoft.com/office/powerpoint/2010/main" val="3725183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D7765-36D5-6DB7-9E1B-DF5E90994302}"/>
              </a:ext>
            </a:extLst>
          </p:cNvPr>
          <p:cNvSpPr>
            <a:spLocks noGrp="1"/>
          </p:cNvSpPr>
          <p:nvPr>
            <p:ph type="title"/>
          </p:nvPr>
        </p:nvSpPr>
        <p:spPr>
          <a:xfrm>
            <a:off x="0" y="462708"/>
            <a:ext cx="12192000" cy="517792"/>
          </a:xfrm>
        </p:spPr>
        <p:txBody>
          <a:bodyPr>
            <a:normAutofit/>
          </a:bodyPr>
          <a:lstStyle/>
          <a:p>
            <a:pPr algn="ctr"/>
            <a:r>
              <a:rPr lang="pt-PT" sz="2800" b="1" dirty="0"/>
              <a:t>Página inicial - Outlook</a:t>
            </a:r>
          </a:p>
        </p:txBody>
      </p:sp>
      <p:pic>
        <p:nvPicPr>
          <p:cNvPr id="8" name="Marcador de Posição de Conteúdo 7" descr="Uma imagem com texto&#10;&#10;Descrição gerada automaticamente">
            <a:extLst>
              <a:ext uri="{FF2B5EF4-FFF2-40B4-BE49-F238E27FC236}">
                <a16:creationId xmlns:a16="http://schemas.microsoft.com/office/drawing/2014/main" id="{87B1B5EC-2F05-0F5D-CC94-9C7A5C21201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5421" y="1498292"/>
            <a:ext cx="7634690" cy="3299246"/>
          </a:xfrm>
          <a:ln w="38100">
            <a:solidFill>
              <a:schemeClr val="accent1"/>
            </a:solidFill>
            <a:prstDash val="solid"/>
          </a:ln>
        </p:spPr>
      </p:pic>
      <p:pic>
        <p:nvPicPr>
          <p:cNvPr id="10" name="Marcador de Posição de Conteúdo 9" descr="Uma imagem com texto, captura de ecrã, eletrónica&#10;&#10;Descrição gerada automaticamente">
            <a:extLst>
              <a:ext uri="{FF2B5EF4-FFF2-40B4-BE49-F238E27FC236}">
                <a16:creationId xmlns:a16="http://schemas.microsoft.com/office/drawing/2014/main" id="{3A2E3989-0BF4-30B0-ACC3-C19E1DE8382E}"/>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9810516" y="1498292"/>
            <a:ext cx="2335576" cy="5190169"/>
          </a:xfrm>
          <a:ln w="38100">
            <a:solidFill>
              <a:schemeClr val="accent1"/>
            </a:solidFill>
          </a:ln>
        </p:spPr>
      </p:pic>
      <p:sp>
        <p:nvSpPr>
          <p:cNvPr id="11" name="CaixaDeTexto 10">
            <a:extLst>
              <a:ext uri="{FF2B5EF4-FFF2-40B4-BE49-F238E27FC236}">
                <a16:creationId xmlns:a16="http://schemas.microsoft.com/office/drawing/2014/main" id="{C3400D0C-C6BD-8D97-3BC0-6EFF70DD994F}"/>
              </a:ext>
            </a:extLst>
          </p:cNvPr>
          <p:cNvSpPr txBox="1"/>
          <p:nvPr/>
        </p:nvSpPr>
        <p:spPr>
          <a:xfrm>
            <a:off x="132202" y="4946574"/>
            <a:ext cx="8571123" cy="2169825"/>
          </a:xfrm>
          <a:prstGeom prst="rect">
            <a:avLst/>
          </a:prstGeom>
          <a:noFill/>
        </p:spPr>
        <p:txBody>
          <a:bodyPr wrap="square" rtlCol="0">
            <a:spAutoFit/>
          </a:bodyPr>
          <a:lstStyle/>
          <a:p>
            <a:pPr indent="540000" algn="just">
              <a:lnSpc>
                <a:spcPct val="150000"/>
              </a:lnSpc>
            </a:pPr>
            <a:r>
              <a:rPr lang="pt-PT" sz="2200" dirty="0"/>
              <a:t>Há uma grande diferença no design do ecrã principal entre eles como se pode observar, na versão web, as ferramentas estão em mais quantidade nos dois menu (um no topo e o outro no canto esquerdo).</a:t>
            </a:r>
          </a:p>
          <a:p>
            <a:pPr algn="just"/>
            <a:endParaRPr lang="pt-PT" dirty="0"/>
          </a:p>
          <a:p>
            <a:pPr algn="just"/>
            <a:endParaRPr lang="pt-PT" dirty="0"/>
          </a:p>
        </p:txBody>
      </p:sp>
      <p:sp>
        <p:nvSpPr>
          <p:cNvPr id="15" name="Retângulo 14">
            <a:extLst>
              <a:ext uri="{FF2B5EF4-FFF2-40B4-BE49-F238E27FC236}">
                <a16:creationId xmlns:a16="http://schemas.microsoft.com/office/drawing/2014/main" id="{C4F16FC7-9F0F-82D3-C804-ABE2C46D7E14}"/>
              </a:ext>
            </a:extLst>
          </p:cNvPr>
          <p:cNvSpPr/>
          <p:nvPr/>
        </p:nvSpPr>
        <p:spPr>
          <a:xfrm>
            <a:off x="231352" y="1806766"/>
            <a:ext cx="308475" cy="2990773"/>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accent4">
                  <a:lumMod val="75000"/>
                </a:schemeClr>
              </a:solidFill>
            </a:endParaRPr>
          </a:p>
        </p:txBody>
      </p:sp>
      <p:sp>
        <p:nvSpPr>
          <p:cNvPr id="16" name="Retângulo 15">
            <a:extLst>
              <a:ext uri="{FF2B5EF4-FFF2-40B4-BE49-F238E27FC236}">
                <a16:creationId xmlns:a16="http://schemas.microsoft.com/office/drawing/2014/main" id="{F120118B-FC9C-98EF-8E0A-48D212B5DA6F}"/>
              </a:ext>
            </a:extLst>
          </p:cNvPr>
          <p:cNvSpPr/>
          <p:nvPr/>
        </p:nvSpPr>
        <p:spPr>
          <a:xfrm>
            <a:off x="231351" y="1498292"/>
            <a:ext cx="7678760" cy="308473"/>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tângulo 20">
            <a:extLst>
              <a:ext uri="{FF2B5EF4-FFF2-40B4-BE49-F238E27FC236}">
                <a16:creationId xmlns:a16="http://schemas.microsoft.com/office/drawing/2014/main" id="{36659D1D-5D7F-63B1-0192-B521C1D26E96}"/>
              </a:ext>
            </a:extLst>
          </p:cNvPr>
          <p:cNvSpPr/>
          <p:nvPr/>
        </p:nvSpPr>
        <p:spPr>
          <a:xfrm>
            <a:off x="9857338" y="6070294"/>
            <a:ext cx="2258458" cy="353608"/>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Fluxograma: Conexão 11">
            <a:extLst>
              <a:ext uri="{FF2B5EF4-FFF2-40B4-BE49-F238E27FC236}">
                <a16:creationId xmlns:a16="http://schemas.microsoft.com/office/drawing/2014/main" id="{444F8E41-F91C-F142-EB4E-EFB62058E687}"/>
              </a:ext>
            </a:extLst>
          </p:cNvPr>
          <p:cNvSpPr/>
          <p:nvPr/>
        </p:nvSpPr>
        <p:spPr>
          <a:xfrm>
            <a:off x="539827" y="1806766"/>
            <a:ext cx="352539" cy="308473"/>
          </a:xfrm>
          <a:prstGeom prst="flowChartConnector">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Fluxograma: Conexão 12">
            <a:extLst>
              <a:ext uri="{FF2B5EF4-FFF2-40B4-BE49-F238E27FC236}">
                <a16:creationId xmlns:a16="http://schemas.microsoft.com/office/drawing/2014/main" id="{F0062C03-7EB5-9141-7B8D-E6BC81139289}"/>
              </a:ext>
            </a:extLst>
          </p:cNvPr>
          <p:cNvSpPr/>
          <p:nvPr/>
        </p:nvSpPr>
        <p:spPr>
          <a:xfrm>
            <a:off x="9810516" y="1630496"/>
            <a:ext cx="352539" cy="353608"/>
          </a:xfrm>
          <a:prstGeom prst="flowChartConnector">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8" name="Conexão reta unidirecional 17">
            <a:extLst>
              <a:ext uri="{FF2B5EF4-FFF2-40B4-BE49-F238E27FC236}">
                <a16:creationId xmlns:a16="http://schemas.microsoft.com/office/drawing/2014/main" id="{F886777A-2978-ABCE-23E9-F90B130E4A33}"/>
              </a:ext>
            </a:extLst>
          </p:cNvPr>
          <p:cNvCxnSpPr>
            <a:cxnSpLocks/>
          </p:cNvCxnSpPr>
          <p:nvPr/>
        </p:nvCxnSpPr>
        <p:spPr>
          <a:xfrm flipV="1">
            <a:off x="1580915" y="1206614"/>
            <a:ext cx="448030" cy="600150"/>
          </a:xfrm>
          <a:prstGeom prst="straightConnector1">
            <a:avLst/>
          </a:prstGeom>
          <a:ln w="127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CaixaDeTexto 21">
            <a:extLst>
              <a:ext uri="{FF2B5EF4-FFF2-40B4-BE49-F238E27FC236}">
                <a16:creationId xmlns:a16="http://schemas.microsoft.com/office/drawing/2014/main" id="{ACCD9AA9-9C63-0E50-9EB5-DC95EB42E5CD}"/>
              </a:ext>
            </a:extLst>
          </p:cNvPr>
          <p:cNvSpPr txBox="1"/>
          <p:nvPr/>
        </p:nvSpPr>
        <p:spPr>
          <a:xfrm>
            <a:off x="1894889" y="837282"/>
            <a:ext cx="638981" cy="369332"/>
          </a:xfrm>
          <a:prstGeom prst="rect">
            <a:avLst/>
          </a:prstGeom>
          <a:noFill/>
        </p:spPr>
        <p:txBody>
          <a:bodyPr wrap="square" rtlCol="0">
            <a:spAutoFit/>
          </a:bodyPr>
          <a:lstStyle/>
          <a:p>
            <a:r>
              <a:rPr lang="pt-PT" dirty="0">
                <a:solidFill>
                  <a:schemeClr val="accent4">
                    <a:lumMod val="75000"/>
                  </a:schemeClr>
                </a:solidFill>
              </a:rPr>
              <a:t>[1]</a:t>
            </a:r>
          </a:p>
        </p:txBody>
      </p:sp>
      <p:cxnSp>
        <p:nvCxnSpPr>
          <p:cNvPr id="24" name="Conexão reta unidirecional 23">
            <a:extLst>
              <a:ext uri="{FF2B5EF4-FFF2-40B4-BE49-F238E27FC236}">
                <a16:creationId xmlns:a16="http://schemas.microsoft.com/office/drawing/2014/main" id="{3E0B1CA8-4808-925F-5FCE-F6862ECA6CB1}"/>
              </a:ext>
            </a:extLst>
          </p:cNvPr>
          <p:cNvCxnSpPr>
            <a:cxnSpLocks/>
          </p:cNvCxnSpPr>
          <p:nvPr/>
        </p:nvCxnSpPr>
        <p:spPr>
          <a:xfrm flipH="1" flipV="1">
            <a:off x="9457977" y="4797539"/>
            <a:ext cx="2183896" cy="921336"/>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CaixaDeTexto 25">
            <a:extLst>
              <a:ext uri="{FF2B5EF4-FFF2-40B4-BE49-F238E27FC236}">
                <a16:creationId xmlns:a16="http://schemas.microsoft.com/office/drawing/2014/main" id="{8540B56A-BD3F-99EC-F493-A34B1BC7E1E3}"/>
              </a:ext>
            </a:extLst>
          </p:cNvPr>
          <p:cNvSpPr txBox="1"/>
          <p:nvPr/>
        </p:nvSpPr>
        <p:spPr>
          <a:xfrm>
            <a:off x="9066878" y="4504565"/>
            <a:ext cx="528814" cy="369332"/>
          </a:xfrm>
          <a:prstGeom prst="rect">
            <a:avLst/>
          </a:prstGeom>
          <a:noFill/>
        </p:spPr>
        <p:txBody>
          <a:bodyPr wrap="square">
            <a:spAutoFit/>
          </a:bodyPr>
          <a:lstStyle/>
          <a:p>
            <a:r>
              <a:rPr lang="pt-PT" dirty="0">
                <a:solidFill>
                  <a:schemeClr val="accent4">
                    <a:lumMod val="75000"/>
                  </a:schemeClr>
                </a:solidFill>
              </a:rPr>
              <a:t>[1]</a:t>
            </a:r>
          </a:p>
        </p:txBody>
      </p:sp>
      <p:cxnSp>
        <p:nvCxnSpPr>
          <p:cNvPr id="42" name="Conexão reta unidirecional 41">
            <a:extLst>
              <a:ext uri="{FF2B5EF4-FFF2-40B4-BE49-F238E27FC236}">
                <a16:creationId xmlns:a16="http://schemas.microsoft.com/office/drawing/2014/main" id="{FC91BE13-362E-96C8-DE32-A2D6D075875F}"/>
              </a:ext>
            </a:extLst>
          </p:cNvPr>
          <p:cNvCxnSpPr/>
          <p:nvPr/>
        </p:nvCxnSpPr>
        <p:spPr>
          <a:xfrm flipV="1">
            <a:off x="734469" y="1024300"/>
            <a:ext cx="372721" cy="887125"/>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exão reta unidirecional 43">
            <a:extLst>
              <a:ext uri="{FF2B5EF4-FFF2-40B4-BE49-F238E27FC236}">
                <a16:creationId xmlns:a16="http://schemas.microsoft.com/office/drawing/2014/main" id="{759CB8FA-DD51-108E-0FFD-722A023839DC}"/>
              </a:ext>
            </a:extLst>
          </p:cNvPr>
          <p:cNvCxnSpPr/>
          <p:nvPr/>
        </p:nvCxnSpPr>
        <p:spPr>
          <a:xfrm flipH="1" flipV="1">
            <a:off x="9331285" y="1525837"/>
            <a:ext cx="655500" cy="251701"/>
          </a:xfrm>
          <a:prstGeom prst="straightConnector1">
            <a:avLst/>
          </a:prstGeom>
          <a:ln>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CaixaDeTexto 44">
            <a:extLst>
              <a:ext uri="{FF2B5EF4-FFF2-40B4-BE49-F238E27FC236}">
                <a16:creationId xmlns:a16="http://schemas.microsoft.com/office/drawing/2014/main" id="{EA320268-9CE4-AF71-0331-C110871AE533}"/>
              </a:ext>
            </a:extLst>
          </p:cNvPr>
          <p:cNvSpPr txBox="1"/>
          <p:nvPr/>
        </p:nvSpPr>
        <p:spPr>
          <a:xfrm>
            <a:off x="1107190" y="837282"/>
            <a:ext cx="638981" cy="369332"/>
          </a:xfrm>
          <a:prstGeom prst="rect">
            <a:avLst/>
          </a:prstGeom>
          <a:noFill/>
        </p:spPr>
        <p:txBody>
          <a:bodyPr wrap="square" rtlCol="0">
            <a:spAutoFit/>
          </a:bodyPr>
          <a:lstStyle/>
          <a:p>
            <a:r>
              <a:rPr lang="pt-PT" dirty="0">
                <a:solidFill>
                  <a:schemeClr val="accent4">
                    <a:lumMod val="75000"/>
                  </a:schemeClr>
                </a:solidFill>
              </a:rPr>
              <a:t>[2]</a:t>
            </a:r>
          </a:p>
        </p:txBody>
      </p:sp>
      <p:sp>
        <p:nvSpPr>
          <p:cNvPr id="47" name="CaixaDeTexto 46">
            <a:extLst>
              <a:ext uri="{FF2B5EF4-FFF2-40B4-BE49-F238E27FC236}">
                <a16:creationId xmlns:a16="http://schemas.microsoft.com/office/drawing/2014/main" id="{C8691EAD-4A09-BE21-E484-846707B27C09}"/>
              </a:ext>
            </a:extLst>
          </p:cNvPr>
          <p:cNvSpPr txBox="1"/>
          <p:nvPr/>
        </p:nvSpPr>
        <p:spPr>
          <a:xfrm>
            <a:off x="8951199" y="1261164"/>
            <a:ext cx="476480" cy="369332"/>
          </a:xfrm>
          <a:prstGeom prst="rect">
            <a:avLst/>
          </a:prstGeom>
          <a:noFill/>
        </p:spPr>
        <p:txBody>
          <a:bodyPr wrap="square">
            <a:spAutoFit/>
          </a:bodyPr>
          <a:lstStyle/>
          <a:p>
            <a:r>
              <a:rPr lang="pt-PT" dirty="0">
                <a:solidFill>
                  <a:schemeClr val="accent4">
                    <a:lumMod val="75000"/>
                  </a:schemeClr>
                </a:solidFill>
              </a:rPr>
              <a:t>[2]</a:t>
            </a:r>
          </a:p>
        </p:txBody>
      </p:sp>
      <p:sp>
        <p:nvSpPr>
          <p:cNvPr id="5" name="Retângulo 4">
            <a:extLst>
              <a:ext uri="{FF2B5EF4-FFF2-40B4-BE49-F238E27FC236}">
                <a16:creationId xmlns:a16="http://schemas.microsoft.com/office/drawing/2014/main" id="{5DBD31A6-E6AA-DD95-7180-C5DB3936B2EA}"/>
              </a:ext>
            </a:extLst>
          </p:cNvPr>
          <p:cNvSpPr/>
          <p:nvPr/>
        </p:nvSpPr>
        <p:spPr>
          <a:xfrm>
            <a:off x="920829" y="1806765"/>
            <a:ext cx="1078728" cy="253695"/>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6" name="Retângulo 5">
            <a:extLst>
              <a:ext uri="{FF2B5EF4-FFF2-40B4-BE49-F238E27FC236}">
                <a16:creationId xmlns:a16="http://schemas.microsoft.com/office/drawing/2014/main" id="{799A15A9-BDAA-7AE8-F631-65A0430A053C}"/>
              </a:ext>
            </a:extLst>
          </p:cNvPr>
          <p:cNvSpPr/>
          <p:nvPr/>
        </p:nvSpPr>
        <p:spPr>
          <a:xfrm>
            <a:off x="11641873" y="5642517"/>
            <a:ext cx="473923" cy="35360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39794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ixaDeTexto 5">
            <a:extLst>
              <a:ext uri="{FF2B5EF4-FFF2-40B4-BE49-F238E27FC236}">
                <a16:creationId xmlns:a16="http://schemas.microsoft.com/office/drawing/2014/main" id="{F78DB92C-7F20-A67C-2ED4-0EC11448BD56}"/>
              </a:ext>
            </a:extLst>
          </p:cNvPr>
          <p:cNvSpPr txBox="1"/>
          <p:nvPr/>
        </p:nvSpPr>
        <p:spPr>
          <a:xfrm>
            <a:off x="0" y="506776"/>
            <a:ext cx="12191999" cy="5986254"/>
          </a:xfrm>
          <a:prstGeom prst="rect">
            <a:avLst/>
          </a:prstGeom>
          <a:noFill/>
        </p:spPr>
        <p:txBody>
          <a:bodyPr wrap="square" rtlCol="0">
            <a:spAutoFit/>
          </a:bodyPr>
          <a:lstStyle/>
          <a:p>
            <a:pPr indent="540000" algn="just">
              <a:lnSpc>
                <a:spcPct val="150000"/>
              </a:lnSpc>
            </a:pPr>
            <a:endParaRPr lang="pt-PT" sz="2200" dirty="0"/>
          </a:p>
          <a:p>
            <a:pPr indent="540000" algn="just">
              <a:lnSpc>
                <a:spcPct val="150000"/>
              </a:lnSpc>
            </a:pPr>
            <a:r>
              <a:rPr lang="pt-PT" sz="2200" dirty="0"/>
              <a:t>Enquanto que na versão mobile estão representados em minoria, com os dois menus de navegação na parte inferior e um menu no topo do lado esquerdo do ecrã [2] e a opção da nova mensagem representado apenas por ícone [1].</a:t>
            </a:r>
          </a:p>
          <a:p>
            <a:pPr indent="540000" algn="just">
              <a:lnSpc>
                <a:spcPct val="150000"/>
              </a:lnSpc>
            </a:pPr>
            <a:r>
              <a:rPr lang="pt-PT" sz="2200" dirty="0"/>
              <a:t>As funcionalidades que não estão visíveis no ecrã principal na versão mobile se encontrarão dentro do menu [2], que será explicito no próximo slide. </a:t>
            </a:r>
          </a:p>
          <a:p>
            <a:pPr indent="540000" algn="ctr">
              <a:lnSpc>
                <a:spcPct val="150000"/>
              </a:lnSpc>
            </a:pPr>
            <a:endParaRPr lang="pt-PT" sz="2200" dirty="0"/>
          </a:p>
          <a:p>
            <a:pPr indent="540000" algn="ctr">
              <a:lnSpc>
                <a:spcPct val="150000"/>
              </a:lnSpc>
            </a:pPr>
            <a:r>
              <a:rPr lang="pt-PT" sz="2800" b="1" dirty="0"/>
              <a:t>OS MENUS</a:t>
            </a:r>
          </a:p>
          <a:p>
            <a:pPr indent="540000" algn="just">
              <a:lnSpc>
                <a:spcPct val="150000"/>
              </a:lnSpc>
            </a:pPr>
            <a:r>
              <a:rPr lang="pt-PT" sz="2200" dirty="0"/>
              <a:t>O menu da versão web é constituído por três opções, e dentro de cada um encontra-se outros submenus. Enquanto que no mobile, este está subdivido em duas partes: </a:t>
            </a:r>
            <a:r>
              <a:rPr lang="pt-PT" sz="2200" u="sng" dirty="0"/>
              <a:t>favoritos</a:t>
            </a:r>
            <a:r>
              <a:rPr lang="pt-PT" sz="2200" dirty="0"/>
              <a:t> e </a:t>
            </a:r>
            <a:r>
              <a:rPr lang="pt-PT" sz="2200" u="sng" dirty="0"/>
              <a:t>pastas</a:t>
            </a:r>
            <a:r>
              <a:rPr lang="pt-PT" sz="2200" dirty="0"/>
              <a:t>. </a:t>
            </a:r>
          </a:p>
          <a:p>
            <a:pPr algn="just"/>
            <a:r>
              <a:rPr lang="pt-PT" sz="2200" dirty="0"/>
              <a:t> </a:t>
            </a:r>
          </a:p>
          <a:p>
            <a:pPr algn="just"/>
            <a:endParaRPr lang="pt-PT" sz="2200" dirty="0"/>
          </a:p>
        </p:txBody>
      </p:sp>
      <p:sp>
        <p:nvSpPr>
          <p:cNvPr id="2" name="CaixaDeTexto 1">
            <a:extLst>
              <a:ext uri="{FF2B5EF4-FFF2-40B4-BE49-F238E27FC236}">
                <a16:creationId xmlns:a16="http://schemas.microsoft.com/office/drawing/2014/main" id="{DD67ACC0-F8BD-9A14-48E0-FBB275B778BD}"/>
              </a:ext>
            </a:extLst>
          </p:cNvPr>
          <p:cNvSpPr txBox="1"/>
          <p:nvPr/>
        </p:nvSpPr>
        <p:spPr>
          <a:xfrm>
            <a:off x="3523784" y="501805"/>
            <a:ext cx="5709425" cy="523220"/>
          </a:xfrm>
          <a:prstGeom prst="rect">
            <a:avLst/>
          </a:prstGeom>
          <a:noFill/>
        </p:spPr>
        <p:txBody>
          <a:bodyPr wrap="square" rtlCol="0">
            <a:spAutoFit/>
          </a:bodyPr>
          <a:lstStyle/>
          <a:p>
            <a:pPr algn="ctr"/>
            <a:r>
              <a:rPr lang="pt-PT" sz="2800" b="1" dirty="0"/>
              <a:t>Pagina inicial </a:t>
            </a:r>
            <a:r>
              <a:rPr lang="pt-PT" sz="2200" b="1" dirty="0"/>
              <a:t>- </a:t>
            </a:r>
            <a:r>
              <a:rPr lang="pt-PT" sz="2800" b="1" dirty="0"/>
              <a:t>continuação</a:t>
            </a:r>
            <a:endParaRPr lang="pt-PT" sz="2200" b="1" dirty="0"/>
          </a:p>
        </p:txBody>
      </p:sp>
    </p:spTree>
    <p:extLst>
      <p:ext uri="{BB962C8B-B14F-4D97-AF65-F5344CB8AC3E}">
        <p14:creationId xmlns:p14="http://schemas.microsoft.com/office/powerpoint/2010/main" val="3418274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D7361-755A-CEB2-B061-2D753653CEA5}"/>
              </a:ext>
            </a:extLst>
          </p:cNvPr>
          <p:cNvSpPr>
            <a:spLocks noGrp="1"/>
          </p:cNvSpPr>
          <p:nvPr>
            <p:ph type="title"/>
          </p:nvPr>
        </p:nvSpPr>
        <p:spPr>
          <a:xfrm>
            <a:off x="0" y="341523"/>
            <a:ext cx="12192000" cy="638979"/>
          </a:xfrm>
        </p:spPr>
        <p:txBody>
          <a:bodyPr>
            <a:normAutofit/>
          </a:bodyPr>
          <a:lstStyle/>
          <a:p>
            <a:pPr algn="ctr"/>
            <a:r>
              <a:rPr lang="pt-PT" sz="2800" b="1" dirty="0"/>
              <a:t>MENUS - CONTINUAÇÃO</a:t>
            </a:r>
          </a:p>
        </p:txBody>
      </p:sp>
      <p:pic>
        <p:nvPicPr>
          <p:cNvPr id="10" name="Marcador de Posição de Conteúdo 9" descr="Uma imagem com texto, captura de ecrã, eletrónica&#10;&#10;Descrição gerada automaticamente">
            <a:extLst>
              <a:ext uri="{FF2B5EF4-FFF2-40B4-BE49-F238E27FC236}">
                <a16:creationId xmlns:a16="http://schemas.microsoft.com/office/drawing/2014/main" id="{E6B4AEE0-587A-89A1-ED24-BEE56628BAC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368745" y="1112704"/>
            <a:ext cx="2298144" cy="5106987"/>
          </a:xfrm>
          <a:ln w="38100">
            <a:solidFill>
              <a:schemeClr val="accent1"/>
            </a:solidFill>
          </a:ln>
        </p:spPr>
      </p:pic>
      <p:pic>
        <p:nvPicPr>
          <p:cNvPr id="12" name="Imagem 11" descr="Uma imagem com texto&#10;&#10;Descrição gerada automaticamente">
            <a:extLst>
              <a:ext uri="{FF2B5EF4-FFF2-40B4-BE49-F238E27FC236}">
                <a16:creationId xmlns:a16="http://schemas.microsoft.com/office/drawing/2014/main" id="{EFA21B5C-8367-E539-AB81-E2FF8B12E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28470" y="1112702"/>
            <a:ext cx="2201949" cy="5106989"/>
          </a:xfrm>
          <a:prstGeom prst="rect">
            <a:avLst/>
          </a:prstGeom>
          <a:ln w="38100">
            <a:solidFill>
              <a:schemeClr val="accent1"/>
            </a:solidFill>
          </a:ln>
        </p:spPr>
      </p:pic>
      <p:sp>
        <p:nvSpPr>
          <p:cNvPr id="16" name="Fluxograma: Conexão 15">
            <a:extLst>
              <a:ext uri="{FF2B5EF4-FFF2-40B4-BE49-F238E27FC236}">
                <a16:creationId xmlns:a16="http://schemas.microsoft.com/office/drawing/2014/main" id="{7AEBACC4-6C11-5652-1A1A-1E19934D7BAF}"/>
              </a:ext>
            </a:extLst>
          </p:cNvPr>
          <p:cNvSpPr/>
          <p:nvPr/>
        </p:nvSpPr>
        <p:spPr>
          <a:xfrm>
            <a:off x="7368745" y="1299990"/>
            <a:ext cx="388650" cy="297456"/>
          </a:xfrm>
          <a:prstGeom prst="flowChartConnector">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tângulo 13">
            <a:extLst>
              <a:ext uri="{FF2B5EF4-FFF2-40B4-BE49-F238E27FC236}">
                <a16:creationId xmlns:a16="http://schemas.microsoft.com/office/drawing/2014/main" id="{5139968C-A982-27DA-63DE-B82FFEB5425A}"/>
              </a:ext>
            </a:extLst>
          </p:cNvPr>
          <p:cNvSpPr/>
          <p:nvPr/>
        </p:nvSpPr>
        <p:spPr>
          <a:xfrm>
            <a:off x="9871113" y="1299990"/>
            <a:ext cx="1685581" cy="4627085"/>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Seta: Curvada para Baixo 20">
            <a:extLst>
              <a:ext uri="{FF2B5EF4-FFF2-40B4-BE49-F238E27FC236}">
                <a16:creationId xmlns:a16="http://schemas.microsoft.com/office/drawing/2014/main" id="{BF93A715-776D-B4C2-95B5-D7C0610ADE93}"/>
              </a:ext>
            </a:extLst>
          </p:cNvPr>
          <p:cNvSpPr/>
          <p:nvPr/>
        </p:nvSpPr>
        <p:spPr>
          <a:xfrm>
            <a:off x="7546554" y="749147"/>
            <a:ext cx="2963538" cy="550843"/>
          </a:xfrm>
          <a:prstGeom prst="curvedDown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b="1">
              <a:ln w="22225">
                <a:solidFill>
                  <a:schemeClr val="accent2"/>
                </a:solidFill>
                <a:prstDash val="solid"/>
              </a:ln>
              <a:solidFill>
                <a:schemeClr val="accent2">
                  <a:lumMod val="40000"/>
                  <a:lumOff val="60000"/>
                </a:schemeClr>
              </a:solidFill>
            </a:endParaRPr>
          </a:p>
        </p:txBody>
      </p:sp>
      <p:pic>
        <p:nvPicPr>
          <p:cNvPr id="13" name="Marcador de Posição de Conteúdo 7" descr="Uma imagem com texto&#10;&#10;Descrição gerada automaticamente">
            <a:extLst>
              <a:ext uri="{FF2B5EF4-FFF2-40B4-BE49-F238E27FC236}">
                <a16:creationId xmlns:a16="http://schemas.microsoft.com/office/drawing/2014/main" id="{7C5E29D4-4523-468E-6D7C-1D40B9AA38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23" y="1112702"/>
            <a:ext cx="7180211" cy="3102848"/>
          </a:xfrm>
          <a:prstGeom prst="rect">
            <a:avLst/>
          </a:prstGeom>
          <a:ln w="38100">
            <a:solidFill>
              <a:schemeClr val="accent1"/>
            </a:solidFill>
            <a:prstDash val="solid"/>
          </a:ln>
        </p:spPr>
      </p:pic>
      <p:sp>
        <p:nvSpPr>
          <p:cNvPr id="15" name="Retângulo 14">
            <a:extLst>
              <a:ext uri="{FF2B5EF4-FFF2-40B4-BE49-F238E27FC236}">
                <a16:creationId xmlns:a16="http://schemas.microsoft.com/office/drawing/2014/main" id="{30C5A97C-68AE-EAFF-E6EB-455EB3E8665D}"/>
              </a:ext>
            </a:extLst>
          </p:cNvPr>
          <p:cNvSpPr/>
          <p:nvPr/>
        </p:nvSpPr>
        <p:spPr>
          <a:xfrm>
            <a:off x="398258" y="1459915"/>
            <a:ext cx="237048" cy="189951"/>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22" name="Imagem 21">
            <a:extLst>
              <a:ext uri="{FF2B5EF4-FFF2-40B4-BE49-F238E27FC236}">
                <a16:creationId xmlns:a16="http://schemas.microsoft.com/office/drawing/2014/main" id="{BAB85419-60C5-7017-EB79-D7A477F221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8054" y="2160700"/>
            <a:ext cx="1031156" cy="1904519"/>
          </a:xfrm>
          <a:prstGeom prst="rect">
            <a:avLst/>
          </a:prstGeom>
          <a:ln w="28575">
            <a:solidFill>
              <a:schemeClr val="accent4">
                <a:lumMod val="75000"/>
              </a:schemeClr>
            </a:solidFill>
          </a:ln>
        </p:spPr>
      </p:pic>
      <p:pic>
        <p:nvPicPr>
          <p:cNvPr id="24" name="Imagem 23">
            <a:extLst>
              <a:ext uri="{FF2B5EF4-FFF2-40B4-BE49-F238E27FC236}">
                <a16:creationId xmlns:a16="http://schemas.microsoft.com/office/drawing/2014/main" id="{EDE0B4B1-3DBD-6034-273A-0952014BF8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399" y="2676096"/>
            <a:ext cx="1031156" cy="436864"/>
          </a:xfrm>
          <a:prstGeom prst="rect">
            <a:avLst/>
          </a:prstGeom>
          <a:ln w="28575">
            <a:solidFill>
              <a:schemeClr val="accent4">
                <a:lumMod val="75000"/>
              </a:schemeClr>
            </a:solidFill>
          </a:ln>
        </p:spPr>
      </p:pic>
      <p:pic>
        <p:nvPicPr>
          <p:cNvPr id="19" name="Imagem 18" descr="Uma imagem com texto&#10;&#10;Descrição gerada automaticamente">
            <a:extLst>
              <a:ext uri="{FF2B5EF4-FFF2-40B4-BE49-F238E27FC236}">
                <a16:creationId xmlns:a16="http://schemas.microsoft.com/office/drawing/2014/main" id="{B21AC362-FDD0-3CB8-1EB3-ABCD4637CF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8054" y="1216149"/>
            <a:ext cx="1031156" cy="867435"/>
          </a:xfrm>
          <a:prstGeom prst="rect">
            <a:avLst/>
          </a:prstGeom>
          <a:ln w="28575">
            <a:solidFill>
              <a:schemeClr val="accent4">
                <a:lumMod val="75000"/>
              </a:schemeClr>
            </a:solidFill>
          </a:ln>
        </p:spPr>
      </p:pic>
      <p:cxnSp>
        <p:nvCxnSpPr>
          <p:cNvPr id="27" name="Conexão reta unidirecional 26">
            <a:extLst>
              <a:ext uri="{FF2B5EF4-FFF2-40B4-BE49-F238E27FC236}">
                <a16:creationId xmlns:a16="http://schemas.microsoft.com/office/drawing/2014/main" id="{8000B64C-21E7-1D35-1CD0-DC94429A2870}"/>
              </a:ext>
            </a:extLst>
          </p:cNvPr>
          <p:cNvCxnSpPr/>
          <p:nvPr/>
        </p:nvCxnSpPr>
        <p:spPr>
          <a:xfrm flipV="1">
            <a:off x="1024569" y="1649866"/>
            <a:ext cx="673485" cy="1899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xão reta unidirecional 28">
            <a:extLst>
              <a:ext uri="{FF2B5EF4-FFF2-40B4-BE49-F238E27FC236}">
                <a16:creationId xmlns:a16="http://schemas.microsoft.com/office/drawing/2014/main" id="{BD8C1841-28D2-FC2C-C553-1E52061345EB}"/>
              </a:ext>
            </a:extLst>
          </p:cNvPr>
          <p:cNvCxnSpPr/>
          <p:nvPr/>
        </p:nvCxnSpPr>
        <p:spPr>
          <a:xfrm>
            <a:off x="890977" y="2083584"/>
            <a:ext cx="684435" cy="229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exão reta unidirecional 30">
            <a:extLst>
              <a:ext uri="{FF2B5EF4-FFF2-40B4-BE49-F238E27FC236}">
                <a16:creationId xmlns:a16="http://schemas.microsoft.com/office/drawing/2014/main" id="{A2A952E7-126E-F9E2-B51D-4B0DBAAAFACA}"/>
              </a:ext>
            </a:extLst>
          </p:cNvPr>
          <p:cNvCxnSpPr/>
          <p:nvPr/>
        </p:nvCxnSpPr>
        <p:spPr>
          <a:xfrm>
            <a:off x="727113" y="2390660"/>
            <a:ext cx="0" cy="2614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31B1EA2E-7F42-6E07-5862-D74AE401EF1A}"/>
              </a:ext>
            </a:extLst>
          </p:cNvPr>
          <p:cNvSpPr txBox="1"/>
          <p:nvPr/>
        </p:nvSpPr>
        <p:spPr>
          <a:xfrm>
            <a:off x="88024" y="4428781"/>
            <a:ext cx="7119140" cy="2071208"/>
          </a:xfrm>
          <a:prstGeom prst="rect">
            <a:avLst/>
          </a:prstGeom>
          <a:noFill/>
        </p:spPr>
        <p:txBody>
          <a:bodyPr wrap="square" rtlCol="0">
            <a:spAutoFit/>
          </a:bodyPr>
          <a:lstStyle/>
          <a:p>
            <a:pPr indent="540000" algn="just">
              <a:lnSpc>
                <a:spcPct val="150000"/>
              </a:lnSpc>
            </a:pPr>
            <a:r>
              <a:rPr lang="pt-PT" sz="2200" dirty="0"/>
              <a:t>Com uma política totalmente diferente do website, quando uma pasta é adicionado ao favorito ele deixa de fazer parte das </a:t>
            </a:r>
            <a:r>
              <a:rPr lang="pt-PT" sz="2200" u="sng" dirty="0"/>
              <a:t>pastas</a:t>
            </a:r>
            <a:r>
              <a:rPr lang="pt-PT" sz="2200" dirty="0"/>
              <a:t> e passa a fazer parte apenas do </a:t>
            </a:r>
            <a:r>
              <a:rPr lang="pt-PT" sz="2200" u="sng" dirty="0"/>
              <a:t>favorito. </a:t>
            </a:r>
          </a:p>
        </p:txBody>
      </p:sp>
      <p:sp>
        <p:nvSpPr>
          <p:cNvPr id="33" name="CaixaDeTexto 32">
            <a:extLst>
              <a:ext uri="{FF2B5EF4-FFF2-40B4-BE49-F238E27FC236}">
                <a16:creationId xmlns:a16="http://schemas.microsoft.com/office/drawing/2014/main" id="{6B27BD4E-E57A-E62A-C504-66206CEB75C8}"/>
              </a:ext>
            </a:extLst>
          </p:cNvPr>
          <p:cNvSpPr txBox="1"/>
          <p:nvPr/>
        </p:nvSpPr>
        <p:spPr>
          <a:xfrm>
            <a:off x="103481" y="6318066"/>
            <a:ext cx="11985038" cy="369332"/>
          </a:xfrm>
          <a:prstGeom prst="rect">
            <a:avLst/>
          </a:prstGeom>
          <a:noFill/>
        </p:spPr>
        <p:txBody>
          <a:bodyPr wrap="square" rtlCol="0">
            <a:spAutoFit/>
          </a:bodyPr>
          <a:lstStyle/>
          <a:p>
            <a:endParaRPr lang="pt-PT" dirty="0"/>
          </a:p>
        </p:txBody>
      </p:sp>
      <p:sp>
        <p:nvSpPr>
          <p:cNvPr id="42" name="Seta: Curvada Para a Esquerda 41">
            <a:extLst>
              <a:ext uri="{FF2B5EF4-FFF2-40B4-BE49-F238E27FC236}">
                <a16:creationId xmlns:a16="http://schemas.microsoft.com/office/drawing/2014/main" id="{CEC8BBB0-362E-3866-9F22-4B6B0E3F6000}"/>
              </a:ext>
            </a:extLst>
          </p:cNvPr>
          <p:cNvSpPr/>
          <p:nvPr/>
        </p:nvSpPr>
        <p:spPr>
          <a:xfrm>
            <a:off x="11542318" y="1890991"/>
            <a:ext cx="649682" cy="2699132"/>
          </a:xfrm>
          <a:prstGeom prst="curvedLeftArrow">
            <a:avLst/>
          </a:prstGeom>
          <a:solidFill>
            <a:schemeClr val="accent4">
              <a:lumMod val="7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pic>
        <p:nvPicPr>
          <p:cNvPr id="44" name="Imagem 43">
            <a:extLst>
              <a:ext uri="{FF2B5EF4-FFF2-40B4-BE49-F238E27FC236}">
                <a16:creationId xmlns:a16="http://schemas.microsoft.com/office/drawing/2014/main" id="{EB6848FA-65F2-281F-126F-C0A38E1BE3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92649" y="4237089"/>
            <a:ext cx="1328348" cy="1508209"/>
          </a:xfrm>
          <a:prstGeom prst="rect">
            <a:avLst/>
          </a:prstGeom>
          <a:ln w="19050">
            <a:solidFill>
              <a:schemeClr val="accent4">
                <a:lumMod val="75000"/>
              </a:schemeClr>
            </a:solidFill>
            <a:prstDash val="sysDot"/>
          </a:ln>
        </p:spPr>
      </p:pic>
      <p:sp>
        <p:nvSpPr>
          <p:cNvPr id="47" name="Retângulo 46">
            <a:extLst>
              <a:ext uri="{FF2B5EF4-FFF2-40B4-BE49-F238E27FC236}">
                <a16:creationId xmlns:a16="http://schemas.microsoft.com/office/drawing/2014/main" id="{49EE9416-513D-01FD-2E57-5EB5C5F8F6A5}"/>
              </a:ext>
            </a:extLst>
          </p:cNvPr>
          <p:cNvSpPr/>
          <p:nvPr/>
        </p:nvSpPr>
        <p:spPr>
          <a:xfrm>
            <a:off x="9937215" y="5056742"/>
            <a:ext cx="195966" cy="870333"/>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8" name="Retângulo 47">
            <a:extLst>
              <a:ext uri="{FF2B5EF4-FFF2-40B4-BE49-F238E27FC236}">
                <a16:creationId xmlns:a16="http://schemas.microsoft.com/office/drawing/2014/main" id="{6188F5C9-9C70-130A-FBA2-837C18467F31}"/>
              </a:ext>
            </a:extLst>
          </p:cNvPr>
          <p:cNvSpPr/>
          <p:nvPr/>
        </p:nvSpPr>
        <p:spPr>
          <a:xfrm>
            <a:off x="4400415" y="1112701"/>
            <a:ext cx="2867819" cy="26440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3" name="Retângulo 2">
            <a:extLst>
              <a:ext uri="{FF2B5EF4-FFF2-40B4-BE49-F238E27FC236}">
                <a16:creationId xmlns:a16="http://schemas.microsoft.com/office/drawing/2014/main" id="{70F8A333-8492-3A87-6C14-16AB20EBF6A5}"/>
              </a:ext>
            </a:extLst>
          </p:cNvPr>
          <p:cNvSpPr/>
          <p:nvPr/>
        </p:nvSpPr>
        <p:spPr>
          <a:xfrm>
            <a:off x="10192649" y="2853369"/>
            <a:ext cx="1328348" cy="1285345"/>
          </a:xfrm>
          <a:prstGeom prst="rect">
            <a:avLst/>
          </a:prstGeom>
          <a:noFill/>
          <a:ln w="1905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4" name="CaixaDeTexto 3">
            <a:extLst>
              <a:ext uri="{FF2B5EF4-FFF2-40B4-BE49-F238E27FC236}">
                <a16:creationId xmlns:a16="http://schemas.microsoft.com/office/drawing/2014/main" id="{A352B61B-6854-E5C0-03F1-AE01593322E6}"/>
              </a:ext>
            </a:extLst>
          </p:cNvPr>
          <p:cNvSpPr txBox="1"/>
          <p:nvPr/>
        </p:nvSpPr>
        <p:spPr>
          <a:xfrm>
            <a:off x="10873648" y="3112960"/>
            <a:ext cx="464446" cy="369332"/>
          </a:xfrm>
          <a:prstGeom prst="rect">
            <a:avLst/>
          </a:prstGeom>
          <a:noFill/>
        </p:spPr>
        <p:txBody>
          <a:bodyPr wrap="square" rtlCol="0">
            <a:spAutoFit/>
          </a:bodyPr>
          <a:lstStyle/>
          <a:p>
            <a:r>
              <a:rPr lang="pt-PT" dirty="0">
                <a:solidFill>
                  <a:schemeClr val="accent4">
                    <a:lumMod val="75000"/>
                  </a:schemeClr>
                </a:solidFill>
              </a:rPr>
              <a:t>[1]</a:t>
            </a:r>
          </a:p>
        </p:txBody>
      </p:sp>
      <p:sp>
        <p:nvSpPr>
          <p:cNvPr id="6" name="CaixaDeTexto 5">
            <a:extLst>
              <a:ext uri="{FF2B5EF4-FFF2-40B4-BE49-F238E27FC236}">
                <a16:creationId xmlns:a16="http://schemas.microsoft.com/office/drawing/2014/main" id="{6F01B490-D560-5A50-B95B-0B94369FD45C}"/>
              </a:ext>
            </a:extLst>
          </p:cNvPr>
          <p:cNvSpPr txBox="1"/>
          <p:nvPr/>
        </p:nvSpPr>
        <p:spPr>
          <a:xfrm>
            <a:off x="10929444" y="4428781"/>
            <a:ext cx="517793" cy="369332"/>
          </a:xfrm>
          <a:prstGeom prst="rect">
            <a:avLst/>
          </a:prstGeom>
          <a:noFill/>
        </p:spPr>
        <p:txBody>
          <a:bodyPr wrap="square">
            <a:spAutoFit/>
          </a:bodyPr>
          <a:lstStyle/>
          <a:p>
            <a:r>
              <a:rPr lang="pt-PT" dirty="0">
                <a:solidFill>
                  <a:schemeClr val="accent4">
                    <a:lumMod val="75000"/>
                  </a:schemeClr>
                </a:solidFill>
              </a:rPr>
              <a:t>[2]</a:t>
            </a:r>
          </a:p>
        </p:txBody>
      </p:sp>
      <p:sp>
        <p:nvSpPr>
          <p:cNvPr id="8" name="CaixaDeTexto 7">
            <a:extLst>
              <a:ext uri="{FF2B5EF4-FFF2-40B4-BE49-F238E27FC236}">
                <a16:creationId xmlns:a16="http://schemas.microsoft.com/office/drawing/2014/main" id="{91B6AFAD-9873-938E-595D-AA322D7ADA24}"/>
              </a:ext>
            </a:extLst>
          </p:cNvPr>
          <p:cNvSpPr txBox="1"/>
          <p:nvPr/>
        </p:nvSpPr>
        <p:spPr>
          <a:xfrm>
            <a:off x="2284483" y="3247664"/>
            <a:ext cx="567369" cy="369332"/>
          </a:xfrm>
          <a:prstGeom prst="rect">
            <a:avLst/>
          </a:prstGeom>
          <a:noFill/>
        </p:spPr>
        <p:txBody>
          <a:bodyPr wrap="square">
            <a:spAutoFit/>
          </a:bodyPr>
          <a:lstStyle/>
          <a:p>
            <a:r>
              <a:rPr lang="pt-PT" dirty="0">
                <a:solidFill>
                  <a:schemeClr val="accent4">
                    <a:lumMod val="75000"/>
                  </a:schemeClr>
                </a:solidFill>
              </a:rPr>
              <a:t>[1]</a:t>
            </a:r>
          </a:p>
        </p:txBody>
      </p:sp>
      <p:sp>
        <p:nvSpPr>
          <p:cNvPr id="11" name="CaixaDeTexto 10">
            <a:extLst>
              <a:ext uri="{FF2B5EF4-FFF2-40B4-BE49-F238E27FC236}">
                <a16:creationId xmlns:a16="http://schemas.microsoft.com/office/drawing/2014/main" id="{160638AE-3C55-0F40-8035-0DDC4FD299EC}"/>
              </a:ext>
            </a:extLst>
          </p:cNvPr>
          <p:cNvSpPr txBox="1"/>
          <p:nvPr/>
        </p:nvSpPr>
        <p:spPr>
          <a:xfrm>
            <a:off x="3599862" y="2467490"/>
            <a:ext cx="497704" cy="369332"/>
          </a:xfrm>
          <a:prstGeom prst="rect">
            <a:avLst/>
          </a:prstGeom>
          <a:noFill/>
        </p:spPr>
        <p:txBody>
          <a:bodyPr wrap="square">
            <a:spAutoFit/>
          </a:bodyPr>
          <a:lstStyle/>
          <a:p>
            <a:r>
              <a:rPr lang="pt-PT" dirty="0">
                <a:solidFill>
                  <a:schemeClr val="accent4">
                    <a:lumMod val="75000"/>
                  </a:schemeClr>
                </a:solidFill>
              </a:rPr>
              <a:t>[2]</a:t>
            </a:r>
          </a:p>
        </p:txBody>
      </p:sp>
      <p:sp>
        <p:nvSpPr>
          <p:cNvPr id="17" name="Chaveta à direita 16">
            <a:extLst>
              <a:ext uri="{FF2B5EF4-FFF2-40B4-BE49-F238E27FC236}">
                <a16:creationId xmlns:a16="http://schemas.microsoft.com/office/drawing/2014/main" id="{F0DEE8FF-0070-CE14-EF35-96FE3461D7A9}"/>
              </a:ext>
            </a:extLst>
          </p:cNvPr>
          <p:cNvSpPr/>
          <p:nvPr/>
        </p:nvSpPr>
        <p:spPr>
          <a:xfrm>
            <a:off x="3016586" y="1216149"/>
            <a:ext cx="421695" cy="2849070"/>
          </a:xfrm>
          <a:prstGeom prst="rightBrace">
            <a:avLst/>
          </a:prstGeom>
          <a:ln w="381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PT"/>
          </a:p>
        </p:txBody>
      </p:sp>
    </p:spTree>
    <p:extLst>
      <p:ext uri="{BB962C8B-B14F-4D97-AF65-F5344CB8AC3E}">
        <p14:creationId xmlns:p14="http://schemas.microsoft.com/office/powerpoint/2010/main" val="1126307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986578-CAAB-FBA6-3F11-C67E5AAEEFB2}"/>
              </a:ext>
            </a:extLst>
          </p:cNvPr>
          <p:cNvSpPr>
            <a:spLocks noGrp="1"/>
          </p:cNvSpPr>
          <p:nvPr>
            <p:ph type="title"/>
          </p:nvPr>
        </p:nvSpPr>
        <p:spPr>
          <a:xfrm>
            <a:off x="0" y="506777"/>
            <a:ext cx="12192000" cy="694062"/>
          </a:xfrm>
        </p:spPr>
        <p:txBody>
          <a:bodyPr>
            <a:normAutofit/>
          </a:bodyPr>
          <a:lstStyle/>
          <a:p>
            <a:pPr algn="ctr"/>
            <a:r>
              <a:rPr lang="pt-PT" sz="2800" b="1" dirty="0"/>
              <a:t>CAIXA DE ENTRADA</a:t>
            </a:r>
          </a:p>
        </p:txBody>
      </p:sp>
      <p:pic>
        <p:nvPicPr>
          <p:cNvPr id="3" name="Marcador de Posição de Conteúdo 7" descr="Uma imagem com texto&#10;&#10;Descrição gerada automaticamente">
            <a:extLst>
              <a:ext uri="{FF2B5EF4-FFF2-40B4-BE49-F238E27FC236}">
                <a16:creationId xmlns:a16="http://schemas.microsoft.com/office/drawing/2014/main" id="{B95A300E-AC22-1538-BA43-1A5C7F0E1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54800"/>
            <a:ext cx="7181026" cy="3103200"/>
          </a:xfrm>
          <a:prstGeom prst="rect">
            <a:avLst/>
          </a:prstGeom>
          <a:ln w="38100">
            <a:solidFill>
              <a:schemeClr val="accent1"/>
            </a:solidFill>
            <a:prstDash val="solid"/>
          </a:ln>
        </p:spPr>
      </p:pic>
      <p:pic>
        <p:nvPicPr>
          <p:cNvPr id="4" name="Marcador de Posição de Conteúdo 9" descr="Uma imagem com texto, captura de ecrã, eletrónica&#10;&#10;Descrição gerada automaticamente">
            <a:extLst>
              <a:ext uri="{FF2B5EF4-FFF2-40B4-BE49-F238E27FC236}">
                <a16:creationId xmlns:a16="http://schemas.microsoft.com/office/drawing/2014/main" id="{325F8FE9-D3AC-61FF-93AE-B4C135E73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6725" y="1749600"/>
            <a:ext cx="2298780" cy="5108400"/>
          </a:xfrm>
          <a:prstGeom prst="rect">
            <a:avLst/>
          </a:prstGeom>
          <a:ln w="38100">
            <a:solidFill>
              <a:schemeClr val="accent1"/>
            </a:solidFill>
          </a:ln>
        </p:spPr>
      </p:pic>
      <p:sp>
        <p:nvSpPr>
          <p:cNvPr id="6" name="CaixaDeTexto 5">
            <a:extLst>
              <a:ext uri="{FF2B5EF4-FFF2-40B4-BE49-F238E27FC236}">
                <a16:creationId xmlns:a16="http://schemas.microsoft.com/office/drawing/2014/main" id="{7D74F80C-86CA-6959-B8FA-7E33750A5426}"/>
              </a:ext>
            </a:extLst>
          </p:cNvPr>
          <p:cNvSpPr txBox="1"/>
          <p:nvPr/>
        </p:nvSpPr>
        <p:spPr>
          <a:xfrm>
            <a:off x="106495" y="1138331"/>
            <a:ext cx="9555298" cy="2908489"/>
          </a:xfrm>
          <a:prstGeom prst="rect">
            <a:avLst/>
          </a:prstGeom>
          <a:noFill/>
        </p:spPr>
        <p:txBody>
          <a:bodyPr wrap="square" rtlCol="0">
            <a:spAutoFit/>
          </a:bodyPr>
          <a:lstStyle/>
          <a:p>
            <a:pPr indent="540000" algn="just">
              <a:lnSpc>
                <a:spcPct val="150000"/>
              </a:lnSpc>
            </a:pPr>
            <a:r>
              <a:rPr lang="pt-PT" sz="2200" dirty="0"/>
              <a:t>A caixa de entrada no mobile é o ecrã principal, há uma diferença na opção </a:t>
            </a:r>
            <a:r>
              <a:rPr lang="pt-PT" sz="2200" u="sng" dirty="0"/>
              <a:t>destaque</a:t>
            </a:r>
            <a:r>
              <a:rPr lang="pt-PT" sz="2200" dirty="0"/>
              <a:t> da caixa de entrada, no mobile mostra quando é que os emails foram recebidos enquanto que no website não nos dá essa opção diretamente. Na opção </a:t>
            </a:r>
            <a:r>
              <a:rPr lang="pt-PT" sz="2200" u="sng" dirty="0"/>
              <a:t>filtrar:</a:t>
            </a:r>
            <a:r>
              <a:rPr lang="pt-PT" sz="2200" dirty="0"/>
              <a:t> no mobile não tem a opção para ordenar os emails e no website não tem a opção de afixar os emails. </a:t>
            </a:r>
          </a:p>
          <a:p>
            <a:endParaRPr lang="pt-PT" dirty="0"/>
          </a:p>
        </p:txBody>
      </p:sp>
      <p:sp>
        <p:nvSpPr>
          <p:cNvPr id="7" name="Retângulo 6">
            <a:extLst>
              <a:ext uri="{FF2B5EF4-FFF2-40B4-BE49-F238E27FC236}">
                <a16:creationId xmlns:a16="http://schemas.microsoft.com/office/drawing/2014/main" id="{A7329A75-41F2-2209-5CCC-2C79E5EAEAF6}"/>
              </a:ext>
            </a:extLst>
          </p:cNvPr>
          <p:cNvSpPr/>
          <p:nvPr/>
        </p:nvSpPr>
        <p:spPr>
          <a:xfrm>
            <a:off x="1641513" y="4054207"/>
            <a:ext cx="2225407" cy="2049138"/>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Retângulo 7">
            <a:extLst>
              <a:ext uri="{FF2B5EF4-FFF2-40B4-BE49-F238E27FC236}">
                <a16:creationId xmlns:a16="http://schemas.microsoft.com/office/drawing/2014/main" id="{849BB2C2-CEF5-C9D5-E521-1844F81ADA16}"/>
              </a:ext>
            </a:extLst>
          </p:cNvPr>
          <p:cNvSpPr/>
          <p:nvPr/>
        </p:nvSpPr>
        <p:spPr>
          <a:xfrm>
            <a:off x="9805012" y="2126255"/>
            <a:ext cx="2280493" cy="1685581"/>
          </a:xfrm>
          <a:prstGeom prst="rect">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0" name="Conexão reta 9">
            <a:extLst>
              <a:ext uri="{FF2B5EF4-FFF2-40B4-BE49-F238E27FC236}">
                <a16:creationId xmlns:a16="http://schemas.microsoft.com/office/drawing/2014/main" id="{55A64BFC-734D-DFE6-EB82-1F6E8D04CE55}"/>
              </a:ext>
            </a:extLst>
          </p:cNvPr>
          <p:cNvCxnSpPr/>
          <p:nvPr/>
        </p:nvCxnSpPr>
        <p:spPr>
          <a:xfrm flipH="1">
            <a:off x="9803255" y="2610998"/>
            <a:ext cx="475482" cy="0"/>
          </a:xfrm>
          <a:prstGeom prst="line">
            <a:avLst/>
          </a:prstGeom>
          <a:ln w="1270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pic>
        <p:nvPicPr>
          <p:cNvPr id="15" name="Imagem 14">
            <a:extLst>
              <a:ext uri="{FF2B5EF4-FFF2-40B4-BE49-F238E27FC236}">
                <a16:creationId xmlns:a16="http://schemas.microsoft.com/office/drawing/2014/main" id="{8BEB33AF-B67E-15FE-655D-1F0A9169F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99112" y="4445360"/>
            <a:ext cx="1360589" cy="1905863"/>
          </a:xfrm>
          <a:prstGeom prst="rect">
            <a:avLst/>
          </a:prstGeom>
          <a:ln w="19050">
            <a:solidFill>
              <a:schemeClr val="accent4">
                <a:lumMod val="75000"/>
              </a:schemeClr>
            </a:solidFill>
          </a:ln>
        </p:spPr>
      </p:pic>
      <p:pic>
        <p:nvPicPr>
          <p:cNvPr id="17" name="Imagem 16">
            <a:extLst>
              <a:ext uri="{FF2B5EF4-FFF2-40B4-BE49-F238E27FC236}">
                <a16:creationId xmlns:a16="http://schemas.microsoft.com/office/drawing/2014/main" id="{E5E5ADB2-412F-3360-D065-BB2EA56B42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4525" y="4848891"/>
            <a:ext cx="1167798" cy="1924853"/>
          </a:xfrm>
          <a:prstGeom prst="rect">
            <a:avLst/>
          </a:prstGeom>
          <a:ln w="19050">
            <a:solidFill>
              <a:schemeClr val="accent4">
                <a:lumMod val="75000"/>
              </a:schemeClr>
            </a:solidFill>
            <a:prstDash val="sysDot"/>
          </a:ln>
        </p:spPr>
      </p:pic>
      <p:cxnSp>
        <p:nvCxnSpPr>
          <p:cNvPr id="19" name="Conexão reta unidirecional 18">
            <a:extLst>
              <a:ext uri="{FF2B5EF4-FFF2-40B4-BE49-F238E27FC236}">
                <a16:creationId xmlns:a16="http://schemas.microsoft.com/office/drawing/2014/main" id="{7E74B545-2AD7-B631-D216-C54699115942}"/>
              </a:ext>
            </a:extLst>
          </p:cNvPr>
          <p:cNvCxnSpPr/>
          <p:nvPr/>
        </p:nvCxnSpPr>
        <p:spPr>
          <a:xfrm>
            <a:off x="3590513" y="4527933"/>
            <a:ext cx="408599" cy="320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xão reta unidirecional 20">
            <a:extLst>
              <a:ext uri="{FF2B5EF4-FFF2-40B4-BE49-F238E27FC236}">
                <a16:creationId xmlns:a16="http://schemas.microsoft.com/office/drawing/2014/main" id="{C85C9342-7410-11A7-CEE1-8694504F42DD}"/>
              </a:ext>
            </a:extLst>
          </p:cNvPr>
          <p:cNvCxnSpPr/>
          <p:nvPr/>
        </p:nvCxnSpPr>
        <p:spPr>
          <a:xfrm flipV="1">
            <a:off x="5063237" y="5811317"/>
            <a:ext cx="511288" cy="4021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Imagem 22">
            <a:extLst>
              <a:ext uri="{FF2B5EF4-FFF2-40B4-BE49-F238E27FC236}">
                <a16:creationId xmlns:a16="http://schemas.microsoft.com/office/drawing/2014/main" id="{695F8A46-C8B2-0326-2F42-4AA46529F56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0599" y="4445360"/>
            <a:ext cx="1438214" cy="2330067"/>
          </a:xfrm>
          <a:prstGeom prst="rect">
            <a:avLst/>
          </a:prstGeom>
          <a:ln w="38100">
            <a:solidFill>
              <a:schemeClr val="accent4">
                <a:lumMod val="75000"/>
              </a:schemeClr>
            </a:solidFill>
            <a:prstDash val="sysDot"/>
          </a:ln>
        </p:spPr>
      </p:pic>
      <p:cxnSp>
        <p:nvCxnSpPr>
          <p:cNvPr id="25" name="Conexão reta unidirecional 24">
            <a:extLst>
              <a:ext uri="{FF2B5EF4-FFF2-40B4-BE49-F238E27FC236}">
                <a16:creationId xmlns:a16="http://schemas.microsoft.com/office/drawing/2014/main" id="{032D327B-D6F5-3C40-62FA-6AF2461D29A4}"/>
              </a:ext>
            </a:extLst>
          </p:cNvPr>
          <p:cNvCxnSpPr/>
          <p:nvPr/>
        </p:nvCxnSpPr>
        <p:spPr>
          <a:xfrm flipH="1">
            <a:off x="9441445" y="2388573"/>
            <a:ext cx="2313553" cy="2139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3724CE02-3CCB-E580-2765-C51CCCC52346}"/>
              </a:ext>
            </a:extLst>
          </p:cNvPr>
          <p:cNvSpPr txBox="1"/>
          <p:nvPr/>
        </p:nvSpPr>
        <p:spPr>
          <a:xfrm>
            <a:off x="4850780" y="4705815"/>
            <a:ext cx="508921" cy="369332"/>
          </a:xfrm>
          <a:prstGeom prst="rect">
            <a:avLst/>
          </a:prstGeom>
          <a:noFill/>
        </p:spPr>
        <p:txBody>
          <a:bodyPr wrap="square" rtlCol="0">
            <a:spAutoFit/>
          </a:bodyPr>
          <a:lstStyle/>
          <a:p>
            <a:r>
              <a:rPr lang="pt-PT" dirty="0">
                <a:solidFill>
                  <a:schemeClr val="accent4">
                    <a:lumMod val="75000"/>
                  </a:schemeClr>
                </a:solidFill>
              </a:rPr>
              <a:t>[2]</a:t>
            </a:r>
          </a:p>
        </p:txBody>
      </p:sp>
      <p:sp>
        <p:nvSpPr>
          <p:cNvPr id="9" name="CaixaDeTexto 8">
            <a:extLst>
              <a:ext uri="{FF2B5EF4-FFF2-40B4-BE49-F238E27FC236}">
                <a16:creationId xmlns:a16="http://schemas.microsoft.com/office/drawing/2014/main" id="{BB49839D-ED26-EDC3-747F-6601CCD742AC}"/>
              </a:ext>
            </a:extLst>
          </p:cNvPr>
          <p:cNvSpPr txBox="1"/>
          <p:nvPr/>
        </p:nvSpPr>
        <p:spPr>
          <a:xfrm>
            <a:off x="3375689" y="4867881"/>
            <a:ext cx="491231" cy="369332"/>
          </a:xfrm>
          <a:prstGeom prst="rect">
            <a:avLst/>
          </a:prstGeom>
          <a:noFill/>
        </p:spPr>
        <p:txBody>
          <a:bodyPr wrap="square" rtlCol="0">
            <a:spAutoFit/>
          </a:bodyPr>
          <a:lstStyle/>
          <a:p>
            <a:r>
              <a:rPr lang="pt-PT" dirty="0">
                <a:solidFill>
                  <a:schemeClr val="accent4">
                    <a:lumMod val="75000"/>
                  </a:schemeClr>
                </a:solidFill>
              </a:rPr>
              <a:t>[1]</a:t>
            </a:r>
          </a:p>
        </p:txBody>
      </p:sp>
      <p:sp>
        <p:nvSpPr>
          <p:cNvPr id="12" name="CaixaDeTexto 11">
            <a:extLst>
              <a:ext uri="{FF2B5EF4-FFF2-40B4-BE49-F238E27FC236}">
                <a16:creationId xmlns:a16="http://schemas.microsoft.com/office/drawing/2014/main" id="{36E7DD10-7496-68C7-15EC-A5BB6DD838E7}"/>
              </a:ext>
            </a:extLst>
          </p:cNvPr>
          <p:cNvSpPr txBox="1"/>
          <p:nvPr/>
        </p:nvSpPr>
        <p:spPr>
          <a:xfrm>
            <a:off x="6184171" y="5213625"/>
            <a:ext cx="576896" cy="369332"/>
          </a:xfrm>
          <a:prstGeom prst="rect">
            <a:avLst/>
          </a:prstGeom>
          <a:noFill/>
        </p:spPr>
        <p:txBody>
          <a:bodyPr wrap="square">
            <a:spAutoFit/>
          </a:bodyPr>
          <a:lstStyle/>
          <a:p>
            <a:r>
              <a:rPr lang="pt-PT" dirty="0">
                <a:solidFill>
                  <a:schemeClr val="accent4">
                    <a:lumMod val="75000"/>
                  </a:schemeClr>
                </a:solidFill>
              </a:rPr>
              <a:t>[3]</a:t>
            </a:r>
          </a:p>
        </p:txBody>
      </p:sp>
      <p:sp>
        <p:nvSpPr>
          <p:cNvPr id="14" name="CaixaDeTexto 13">
            <a:extLst>
              <a:ext uri="{FF2B5EF4-FFF2-40B4-BE49-F238E27FC236}">
                <a16:creationId xmlns:a16="http://schemas.microsoft.com/office/drawing/2014/main" id="{C2B40458-7E9B-BBB1-6C05-B82393FE0D5C}"/>
              </a:ext>
            </a:extLst>
          </p:cNvPr>
          <p:cNvSpPr txBox="1"/>
          <p:nvPr/>
        </p:nvSpPr>
        <p:spPr>
          <a:xfrm>
            <a:off x="8701785" y="4664225"/>
            <a:ext cx="465563" cy="369332"/>
          </a:xfrm>
          <a:prstGeom prst="rect">
            <a:avLst/>
          </a:prstGeom>
          <a:noFill/>
        </p:spPr>
        <p:txBody>
          <a:bodyPr wrap="square">
            <a:spAutoFit/>
          </a:bodyPr>
          <a:lstStyle/>
          <a:p>
            <a:r>
              <a:rPr lang="pt-PT" dirty="0">
                <a:solidFill>
                  <a:schemeClr val="accent4">
                    <a:lumMod val="75000"/>
                  </a:schemeClr>
                </a:solidFill>
              </a:rPr>
              <a:t>[2]</a:t>
            </a:r>
          </a:p>
        </p:txBody>
      </p:sp>
      <p:sp>
        <p:nvSpPr>
          <p:cNvPr id="18" name="CaixaDeTexto 17">
            <a:extLst>
              <a:ext uri="{FF2B5EF4-FFF2-40B4-BE49-F238E27FC236}">
                <a16:creationId xmlns:a16="http://schemas.microsoft.com/office/drawing/2014/main" id="{2EA9FC99-B3B8-8475-7C03-2612C4FAF097}"/>
              </a:ext>
            </a:extLst>
          </p:cNvPr>
          <p:cNvSpPr txBox="1"/>
          <p:nvPr/>
        </p:nvSpPr>
        <p:spPr>
          <a:xfrm>
            <a:off x="11432386" y="2784379"/>
            <a:ext cx="487866" cy="369332"/>
          </a:xfrm>
          <a:prstGeom prst="rect">
            <a:avLst/>
          </a:prstGeom>
          <a:noFill/>
        </p:spPr>
        <p:txBody>
          <a:bodyPr wrap="square">
            <a:spAutoFit/>
          </a:bodyPr>
          <a:lstStyle/>
          <a:p>
            <a:r>
              <a:rPr lang="pt-PT" dirty="0">
                <a:solidFill>
                  <a:schemeClr val="accent4">
                    <a:lumMod val="75000"/>
                  </a:schemeClr>
                </a:solidFill>
              </a:rPr>
              <a:t>[1]</a:t>
            </a:r>
          </a:p>
        </p:txBody>
      </p:sp>
    </p:spTree>
    <p:extLst>
      <p:ext uri="{BB962C8B-B14F-4D97-AF65-F5344CB8AC3E}">
        <p14:creationId xmlns:p14="http://schemas.microsoft.com/office/powerpoint/2010/main" val="2424367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FE99B-0F46-206D-6C56-0EB890A2A2B7}"/>
              </a:ext>
            </a:extLst>
          </p:cNvPr>
          <p:cNvSpPr>
            <a:spLocks noGrp="1"/>
          </p:cNvSpPr>
          <p:nvPr>
            <p:ph type="title"/>
          </p:nvPr>
        </p:nvSpPr>
        <p:spPr>
          <a:xfrm>
            <a:off x="0" y="407625"/>
            <a:ext cx="12192000" cy="727114"/>
          </a:xfrm>
        </p:spPr>
        <p:txBody>
          <a:bodyPr>
            <a:normAutofit/>
          </a:bodyPr>
          <a:lstStyle/>
          <a:p>
            <a:pPr algn="ctr"/>
            <a:r>
              <a:rPr lang="pt-PT" sz="2800" b="1" dirty="0"/>
              <a:t>CAIXA DE PESQUISA</a:t>
            </a:r>
          </a:p>
        </p:txBody>
      </p:sp>
      <p:pic>
        <p:nvPicPr>
          <p:cNvPr id="4" name="Imagem 3" descr="Uma imagem com texto&#10;&#10;Descrição gerada automaticamente">
            <a:extLst>
              <a:ext uri="{FF2B5EF4-FFF2-40B4-BE49-F238E27FC236}">
                <a16:creationId xmlns:a16="http://schemas.microsoft.com/office/drawing/2014/main" id="{2B31235A-B501-DDEC-780D-7E785DCF0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90" y="1200840"/>
            <a:ext cx="7182000" cy="3708589"/>
          </a:xfrm>
          <a:prstGeom prst="rect">
            <a:avLst/>
          </a:prstGeom>
          <a:ln w="38100">
            <a:solidFill>
              <a:schemeClr val="accent1"/>
            </a:solidFill>
          </a:ln>
        </p:spPr>
      </p:pic>
      <p:pic>
        <p:nvPicPr>
          <p:cNvPr id="6" name="Imagem 5" descr="Uma imagem com texto, eletrónica, teclado, preto&#10;&#10;Descrição gerada automaticamente">
            <a:extLst>
              <a:ext uri="{FF2B5EF4-FFF2-40B4-BE49-F238E27FC236}">
                <a16:creationId xmlns:a16="http://schemas.microsoft.com/office/drawing/2014/main" id="{962500E4-35FC-CBD3-ECBD-D39E72E38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1118" y="1200840"/>
            <a:ext cx="2298780" cy="5108400"/>
          </a:xfrm>
          <a:prstGeom prst="rect">
            <a:avLst/>
          </a:prstGeom>
          <a:ln w="38100">
            <a:solidFill>
              <a:schemeClr val="accent1"/>
            </a:solidFill>
          </a:ln>
        </p:spPr>
      </p:pic>
      <p:sp>
        <p:nvSpPr>
          <p:cNvPr id="7" name="Retângulo 6">
            <a:extLst>
              <a:ext uri="{FF2B5EF4-FFF2-40B4-BE49-F238E27FC236}">
                <a16:creationId xmlns:a16="http://schemas.microsoft.com/office/drawing/2014/main" id="{E09C725A-E0A9-6E3E-E5E4-167D90FB4578}"/>
              </a:ext>
            </a:extLst>
          </p:cNvPr>
          <p:cNvSpPr/>
          <p:nvPr/>
        </p:nvSpPr>
        <p:spPr>
          <a:xfrm>
            <a:off x="2357610" y="1553378"/>
            <a:ext cx="3738389" cy="1531345"/>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8" name="CaixaDeTexto 7">
            <a:extLst>
              <a:ext uri="{FF2B5EF4-FFF2-40B4-BE49-F238E27FC236}">
                <a16:creationId xmlns:a16="http://schemas.microsoft.com/office/drawing/2014/main" id="{0ACC7135-4E90-7CDF-5363-A34D06B7FDEC}"/>
              </a:ext>
            </a:extLst>
          </p:cNvPr>
          <p:cNvSpPr txBox="1"/>
          <p:nvPr/>
        </p:nvSpPr>
        <p:spPr>
          <a:xfrm>
            <a:off x="0" y="4968515"/>
            <a:ext cx="9121966" cy="1711366"/>
          </a:xfrm>
          <a:prstGeom prst="rect">
            <a:avLst/>
          </a:prstGeom>
          <a:noFill/>
        </p:spPr>
        <p:txBody>
          <a:bodyPr wrap="square" rtlCol="0">
            <a:spAutoFit/>
          </a:bodyPr>
          <a:lstStyle/>
          <a:p>
            <a:pPr indent="540000" algn="just">
              <a:lnSpc>
                <a:spcPct val="150000"/>
              </a:lnSpc>
            </a:pPr>
            <a:r>
              <a:rPr lang="pt-PT" dirty="0"/>
              <a:t>O Outlook no website nos sugere os emails recebidos na pesquisa, apresenta um outro menu [1] onde exibe os possíveis locais de pesquisa, e para terminar, uma função [2] onde podemos especificar melhor o que pretendemos pesquisar. Na versão mobile apenas nos dá os possíveis locais de pesquisa [3] e a opção de pesquisar com determinadas contas associadas [4].</a:t>
            </a:r>
          </a:p>
        </p:txBody>
      </p:sp>
      <p:pic>
        <p:nvPicPr>
          <p:cNvPr id="10" name="Imagem 9">
            <a:extLst>
              <a:ext uri="{FF2B5EF4-FFF2-40B4-BE49-F238E27FC236}">
                <a16:creationId xmlns:a16="http://schemas.microsoft.com/office/drawing/2014/main" id="{45259DC6-144E-25A4-F8A7-E579ECBF74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938" y="1640024"/>
            <a:ext cx="1498677" cy="2889398"/>
          </a:xfrm>
          <a:prstGeom prst="rect">
            <a:avLst/>
          </a:prstGeom>
          <a:ln w="38100">
            <a:noFill/>
          </a:ln>
        </p:spPr>
      </p:pic>
      <p:sp>
        <p:nvSpPr>
          <p:cNvPr id="11" name="Retângulo: Cantos Arredondados 10">
            <a:extLst>
              <a:ext uri="{FF2B5EF4-FFF2-40B4-BE49-F238E27FC236}">
                <a16:creationId xmlns:a16="http://schemas.microsoft.com/office/drawing/2014/main" id="{8B1246F0-8E5B-23FB-958F-D42863C04A6B}"/>
              </a:ext>
            </a:extLst>
          </p:cNvPr>
          <p:cNvSpPr/>
          <p:nvPr/>
        </p:nvSpPr>
        <p:spPr>
          <a:xfrm>
            <a:off x="1322023" y="1260017"/>
            <a:ext cx="985591" cy="293361"/>
          </a:xfrm>
          <a:prstGeom prst="roundRect">
            <a:avLst/>
          </a:prstGeom>
          <a:noFill/>
          <a:ln w="381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Cantos Arredondados 11">
            <a:extLst>
              <a:ext uri="{FF2B5EF4-FFF2-40B4-BE49-F238E27FC236}">
                <a16:creationId xmlns:a16="http://schemas.microsoft.com/office/drawing/2014/main" id="{918E4209-AC6F-3BA1-22E3-D998DDB1205A}"/>
              </a:ext>
            </a:extLst>
          </p:cNvPr>
          <p:cNvSpPr/>
          <p:nvPr/>
        </p:nvSpPr>
        <p:spPr>
          <a:xfrm>
            <a:off x="758943" y="1612555"/>
            <a:ext cx="1548671" cy="2783175"/>
          </a:xfrm>
          <a:prstGeom prst="roundRect">
            <a:avLst/>
          </a:prstGeom>
          <a:noFill/>
          <a:ln w="3810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Cantos Arredondados 12">
            <a:extLst>
              <a:ext uri="{FF2B5EF4-FFF2-40B4-BE49-F238E27FC236}">
                <a16:creationId xmlns:a16="http://schemas.microsoft.com/office/drawing/2014/main" id="{6C2E2D03-633C-084B-4383-4B4778396DC2}"/>
              </a:ext>
            </a:extLst>
          </p:cNvPr>
          <p:cNvSpPr/>
          <p:nvPr/>
        </p:nvSpPr>
        <p:spPr>
          <a:xfrm>
            <a:off x="6577070" y="1260017"/>
            <a:ext cx="363557" cy="293361"/>
          </a:xfrm>
          <a:prstGeom prst="roundRect">
            <a:avLst/>
          </a:prstGeom>
          <a:noFill/>
          <a:ln w="3810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15" name="Imagem 14" descr="Uma imagem com texto&#10;&#10;Descrição gerada automaticamente">
            <a:extLst>
              <a:ext uri="{FF2B5EF4-FFF2-40B4-BE49-F238E27FC236}">
                <a16:creationId xmlns:a16="http://schemas.microsoft.com/office/drawing/2014/main" id="{7D7E4A0C-A8A8-7485-D00A-905E5E8B2F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8854" y="1612555"/>
            <a:ext cx="2298781" cy="2027823"/>
          </a:xfrm>
          <a:prstGeom prst="rect">
            <a:avLst/>
          </a:prstGeom>
          <a:ln w="38100">
            <a:solidFill>
              <a:schemeClr val="accent4">
                <a:lumMod val="75000"/>
              </a:schemeClr>
            </a:solidFill>
            <a:prstDash val="sysDot"/>
          </a:ln>
        </p:spPr>
      </p:pic>
      <p:cxnSp>
        <p:nvCxnSpPr>
          <p:cNvPr id="17" name="Conexão reta unidirecional 16">
            <a:extLst>
              <a:ext uri="{FF2B5EF4-FFF2-40B4-BE49-F238E27FC236}">
                <a16:creationId xmlns:a16="http://schemas.microsoft.com/office/drawing/2014/main" id="{0A24E86A-CB33-5B2B-DAB8-12225080E29C}"/>
              </a:ext>
            </a:extLst>
          </p:cNvPr>
          <p:cNvCxnSpPr>
            <a:cxnSpLocks/>
          </p:cNvCxnSpPr>
          <p:nvPr/>
        </p:nvCxnSpPr>
        <p:spPr>
          <a:xfrm flipV="1">
            <a:off x="1432193" y="987426"/>
            <a:ext cx="563794" cy="309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xão reta unidirecional 18">
            <a:extLst>
              <a:ext uri="{FF2B5EF4-FFF2-40B4-BE49-F238E27FC236}">
                <a16:creationId xmlns:a16="http://schemas.microsoft.com/office/drawing/2014/main" id="{AB0772E1-6E71-9D6C-5AA7-573334823A21}"/>
              </a:ext>
            </a:extLst>
          </p:cNvPr>
          <p:cNvCxnSpPr>
            <a:cxnSpLocks/>
            <a:endCxn id="24" idx="1"/>
          </p:cNvCxnSpPr>
          <p:nvPr/>
        </p:nvCxnSpPr>
        <p:spPr>
          <a:xfrm flipV="1">
            <a:off x="6940627" y="1319404"/>
            <a:ext cx="936433" cy="87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aixaDeTexto 22">
            <a:extLst>
              <a:ext uri="{FF2B5EF4-FFF2-40B4-BE49-F238E27FC236}">
                <a16:creationId xmlns:a16="http://schemas.microsoft.com/office/drawing/2014/main" id="{C439B1A1-81E8-6CBB-339C-17F2CFB4D585}"/>
              </a:ext>
            </a:extLst>
          </p:cNvPr>
          <p:cNvSpPr txBox="1"/>
          <p:nvPr/>
        </p:nvSpPr>
        <p:spPr>
          <a:xfrm rot="184130">
            <a:off x="2005722" y="758001"/>
            <a:ext cx="548637" cy="369332"/>
          </a:xfrm>
          <a:prstGeom prst="rect">
            <a:avLst/>
          </a:prstGeom>
          <a:noFill/>
        </p:spPr>
        <p:txBody>
          <a:bodyPr wrap="square" rtlCol="0">
            <a:spAutoFit/>
          </a:bodyPr>
          <a:lstStyle/>
          <a:p>
            <a:r>
              <a:rPr lang="pt-PT" dirty="0">
                <a:solidFill>
                  <a:schemeClr val="accent4">
                    <a:lumMod val="75000"/>
                  </a:schemeClr>
                </a:solidFill>
              </a:rPr>
              <a:t>[1]</a:t>
            </a:r>
          </a:p>
        </p:txBody>
      </p:sp>
      <p:sp>
        <p:nvSpPr>
          <p:cNvPr id="24" name="CaixaDeTexto 23">
            <a:extLst>
              <a:ext uri="{FF2B5EF4-FFF2-40B4-BE49-F238E27FC236}">
                <a16:creationId xmlns:a16="http://schemas.microsoft.com/office/drawing/2014/main" id="{EE3A8E07-6D1F-8548-521B-F0C7955CA19A}"/>
              </a:ext>
            </a:extLst>
          </p:cNvPr>
          <p:cNvSpPr txBox="1"/>
          <p:nvPr/>
        </p:nvSpPr>
        <p:spPr>
          <a:xfrm>
            <a:off x="7877060" y="1134738"/>
            <a:ext cx="846829" cy="369332"/>
          </a:xfrm>
          <a:prstGeom prst="rect">
            <a:avLst/>
          </a:prstGeom>
          <a:noFill/>
        </p:spPr>
        <p:txBody>
          <a:bodyPr wrap="square" rtlCol="0">
            <a:spAutoFit/>
          </a:bodyPr>
          <a:lstStyle/>
          <a:p>
            <a:r>
              <a:rPr lang="pt-PT" dirty="0">
                <a:solidFill>
                  <a:schemeClr val="accent4">
                    <a:lumMod val="75000"/>
                  </a:schemeClr>
                </a:solidFill>
              </a:rPr>
              <a:t>[2]</a:t>
            </a:r>
          </a:p>
        </p:txBody>
      </p:sp>
      <p:sp>
        <p:nvSpPr>
          <p:cNvPr id="26" name="Retângulo: Cantos Arredondados 25">
            <a:extLst>
              <a:ext uri="{FF2B5EF4-FFF2-40B4-BE49-F238E27FC236}">
                <a16:creationId xmlns:a16="http://schemas.microsoft.com/office/drawing/2014/main" id="{1CBFCA54-0482-7DE0-96F4-43670F12D2A4}"/>
              </a:ext>
            </a:extLst>
          </p:cNvPr>
          <p:cNvSpPr/>
          <p:nvPr/>
        </p:nvSpPr>
        <p:spPr>
          <a:xfrm>
            <a:off x="9221118" y="1640024"/>
            <a:ext cx="1853098" cy="265894"/>
          </a:xfrm>
          <a:prstGeom prst="round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Retângulo 26">
            <a:extLst>
              <a:ext uri="{FF2B5EF4-FFF2-40B4-BE49-F238E27FC236}">
                <a16:creationId xmlns:a16="http://schemas.microsoft.com/office/drawing/2014/main" id="{0A4FB9AA-C64C-9DAC-6DA4-9DD686E78DD2}"/>
              </a:ext>
            </a:extLst>
          </p:cNvPr>
          <p:cNvSpPr/>
          <p:nvPr/>
        </p:nvSpPr>
        <p:spPr>
          <a:xfrm flipH="1">
            <a:off x="11074216" y="1421176"/>
            <a:ext cx="308472" cy="152747"/>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pic>
        <p:nvPicPr>
          <p:cNvPr id="29" name="Imagem 28">
            <a:extLst>
              <a:ext uri="{FF2B5EF4-FFF2-40B4-BE49-F238E27FC236}">
                <a16:creationId xmlns:a16="http://schemas.microsoft.com/office/drawing/2014/main" id="{4D4FB5BE-3E13-7408-E0A3-AF5EE9509A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1748" y="2762414"/>
            <a:ext cx="1800940" cy="1065345"/>
          </a:xfrm>
          <a:prstGeom prst="rect">
            <a:avLst/>
          </a:prstGeom>
          <a:ln w="19050">
            <a:solidFill>
              <a:schemeClr val="accent4">
                <a:lumMod val="75000"/>
              </a:schemeClr>
            </a:solidFill>
            <a:prstDash val="sysDot"/>
          </a:ln>
        </p:spPr>
      </p:pic>
      <p:cxnSp>
        <p:nvCxnSpPr>
          <p:cNvPr id="31" name="Conexão reta unidirecional 30">
            <a:extLst>
              <a:ext uri="{FF2B5EF4-FFF2-40B4-BE49-F238E27FC236}">
                <a16:creationId xmlns:a16="http://schemas.microsoft.com/office/drawing/2014/main" id="{60371514-9DA8-EAD8-9D38-9991E87A5A58}"/>
              </a:ext>
            </a:extLst>
          </p:cNvPr>
          <p:cNvCxnSpPr/>
          <p:nvPr/>
        </p:nvCxnSpPr>
        <p:spPr>
          <a:xfrm flipH="1">
            <a:off x="10908963" y="1504070"/>
            <a:ext cx="319489" cy="1122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CaixaDeTexto 31">
            <a:extLst>
              <a:ext uri="{FF2B5EF4-FFF2-40B4-BE49-F238E27FC236}">
                <a16:creationId xmlns:a16="http://schemas.microsoft.com/office/drawing/2014/main" id="{2A2590DB-44A3-40F8-B27D-33A8B7B5A054}"/>
              </a:ext>
            </a:extLst>
          </p:cNvPr>
          <p:cNvSpPr txBox="1"/>
          <p:nvPr/>
        </p:nvSpPr>
        <p:spPr>
          <a:xfrm>
            <a:off x="11823884" y="1304115"/>
            <a:ext cx="445682" cy="369332"/>
          </a:xfrm>
          <a:prstGeom prst="rect">
            <a:avLst/>
          </a:prstGeom>
          <a:noFill/>
        </p:spPr>
        <p:txBody>
          <a:bodyPr wrap="square" rtlCol="0">
            <a:spAutoFit/>
          </a:bodyPr>
          <a:lstStyle/>
          <a:p>
            <a:r>
              <a:rPr lang="pt-PT" dirty="0">
                <a:solidFill>
                  <a:schemeClr val="accent4">
                    <a:lumMod val="75000"/>
                  </a:schemeClr>
                </a:solidFill>
              </a:rPr>
              <a:t>[4]</a:t>
            </a:r>
          </a:p>
        </p:txBody>
      </p:sp>
      <p:cxnSp>
        <p:nvCxnSpPr>
          <p:cNvPr id="34" name="Conexão reta unidirecional 33">
            <a:extLst>
              <a:ext uri="{FF2B5EF4-FFF2-40B4-BE49-F238E27FC236}">
                <a16:creationId xmlns:a16="http://schemas.microsoft.com/office/drawing/2014/main" id="{6B80945F-D957-FE36-AB23-5837CE1D6B2D}"/>
              </a:ext>
            </a:extLst>
          </p:cNvPr>
          <p:cNvCxnSpPr>
            <a:stCxn id="26" idx="3"/>
          </p:cNvCxnSpPr>
          <p:nvPr/>
        </p:nvCxnSpPr>
        <p:spPr>
          <a:xfrm>
            <a:off x="11074216" y="1772971"/>
            <a:ext cx="743899" cy="154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3576ACC6-3251-625B-6478-A29B8179A5E5}"/>
              </a:ext>
            </a:extLst>
          </p:cNvPr>
          <p:cNvSpPr txBox="1"/>
          <p:nvPr/>
        </p:nvSpPr>
        <p:spPr>
          <a:xfrm>
            <a:off x="11818115" y="1905918"/>
            <a:ext cx="445682" cy="369332"/>
          </a:xfrm>
          <a:prstGeom prst="rect">
            <a:avLst/>
          </a:prstGeom>
          <a:noFill/>
        </p:spPr>
        <p:txBody>
          <a:bodyPr wrap="square" rtlCol="0">
            <a:spAutoFit/>
          </a:bodyPr>
          <a:lstStyle/>
          <a:p>
            <a:r>
              <a:rPr lang="pt-PT" dirty="0">
                <a:solidFill>
                  <a:schemeClr val="accent4">
                    <a:lumMod val="75000"/>
                  </a:schemeClr>
                </a:solidFill>
              </a:rPr>
              <a:t>[3]</a:t>
            </a:r>
          </a:p>
        </p:txBody>
      </p:sp>
      <p:cxnSp>
        <p:nvCxnSpPr>
          <p:cNvPr id="37" name="Conexão reta unidirecional 36">
            <a:extLst>
              <a:ext uri="{FF2B5EF4-FFF2-40B4-BE49-F238E27FC236}">
                <a16:creationId xmlns:a16="http://schemas.microsoft.com/office/drawing/2014/main" id="{8D3D03B5-E8D3-9097-E480-22882927577A}"/>
              </a:ext>
            </a:extLst>
          </p:cNvPr>
          <p:cNvCxnSpPr>
            <a:endCxn id="32" idx="1"/>
          </p:cNvCxnSpPr>
          <p:nvPr/>
        </p:nvCxnSpPr>
        <p:spPr>
          <a:xfrm flipV="1">
            <a:off x="11382688" y="1488781"/>
            <a:ext cx="441196" cy="8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204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0B351A-4327-CB11-0122-C4707A5F1C61}"/>
              </a:ext>
            </a:extLst>
          </p:cNvPr>
          <p:cNvSpPr>
            <a:spLocks noGrp="1"/>
          </p:cNvSpPr>
          <p:nvPr>
            <p:ph type="title"/>
          </p:nvPr>
        </p:nvSpPr>
        <p:spPr>
          <a:xfrm>
            <a:off x="0" y="473725"/>
            <a:ext cx="12192000" cy="694063"/>
          </a:xfrm>
        </p:spPr>
        <p:txBody>
          <a:bodyPr>
            <a:normAutofit/>
          </a:bodyPr>
          <a:lstStyle/>
          <a:p>
            <a:pPr algn="ctr"/>
            <a:r>
              <a:rPr lang="pt-PT" sz="2800" b="1" dirty="0"/>
              <a:t>CALENDÁRIO</a:t>
            </a:r>
          </a:p>
        </p:txBody>
      </p:sp>
      <p:pic>
        <p:nvPicPr>
          <p:cNvPr id="6" name="Imagem 5">
            <a:extLst>
              <a:ext uri="{FF2B5EF4-FFF2-40B4-BE49-F238E27FC236}">
                <a16:creationId xmlns:a16="http://schemas.microsoft.com/office/drawing/2014/main" id="{CA9E5733-B13D-4FEB-965C-392D378445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29" y="1180583"/>
            <a:ext cx="6700008" cy="3103200"/>
          </a:xfrm>
          <a:prstGeom prst="rect">
            <a:avLst/>
          </a:prstGeom>
          <a:ln w="38100">
            <a:solidFill>
              <a:schemeClr val="accent1"/>
            </a:solidFill>
          </a:ln>
        </p:spPr>
      </p:pic>
      <p:sp>
        <p:nvSpPr>
          <p:cNvPr id="7" name="CaixaDeTexto 6">
            <a:extLst>
              <a:ext uri="{FF2B5EF4-FFF2-40B4-BE49-F238E27FC236}">
                <a16:creationId xmlns:a16="http://schemas.microsoft.com/office/drawing/2014/main" id="{C3C42412-CA77-9D9E-CA46-D174C1344693}"/>
              </a:ext>
            </a:extLst>
          </p:cNvPr>
          <p:cNvSpPr txBox="1"/>
          <p:nvPr/>
        </p:nvSpPr>
        <p:spPr>
          <a:xfrm>
            <a:off x="91428" y="4450814"/>
            <a:ext cx="8411041" cy="2126864"/>
          </a:xfrm>
          <a:prstGeom prst="rect">
            <a:avLst/>
          </a:prstGeom>
          <a:noFill/>
        </p:spPr>
        <p:txBody>
          <a:bodyPr wrap="square" rtlCol="0">
            <a:spAutoFit/>
          </a:bodyPr>
          <a:lstStyle/>
          <a:p>
            <a:pPr indent="540000" algn="just">
              <a:lnSpc>
                <a:spcPct val="150000"/>
              </a:lnSpc>
            </a:pPr>
            <a:r>
              <a:rPr lang="pt-PT" dirty="0"/>
              <a:t>No website através do menu temos acesso a um mini calendário e os possíveis eventos como os feriados e os aniversários caso este for adicionado, assim também é na versão mobile a única diferença é que não apresenta o mini calendário. No canto direito é designado para apresentar todos os compromissos/eventos, ao contrário do mobile este se encontra dentro do menu de agendas [4]. </a:t>
            </a:r>
          </a:p>
        </p:txBody>
      </p:sp>
      <p:pic>
        <p:nvPicPr>
          <p:cNvPr id="9" name="Imagem 8" descr="Uma imagem com texto, monitor, eletrónica, ecrã&#10;&#10;Descrição gerada automaticamente">
            <a:extLst>
              <a:ext uri="{FF2B5EF4-FFF2-40B4-BE49-F238E27FC236}">
                <a16:creationId xmlns:a16="http://schemas.microsoft.com/office/drawing/2014/main" id="{56C4EEBF-934A-11DF-BB28-30C0D45F66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70274" y="1167788"/>
            <a:ext cx="2267558" cy="5108400"/>
          </a:xfrm>
          <a:prstGeom prst="rect">
            <a:avLst/>
          </a:prstGeom>
          <a:ln w="38100">
            <a:solidFill>
              <a:schemeClr val="accent1"/>
            </a:solidFill>
          </a:ln>
        </p:spPr>
      </p:pic>
      <p:sp>
        <p:nvSpPr>
          <p:cNvPr id="12" name="Retângulo 11">
            <a:extLst>
              <a:ext uri="{FF2B5EF4-FFF2-40B4-BE49-F238E27FC236}">
                <a16:creationId xmlns:a16="http://schemas.microsoft.com/office/drawing/2014/main" id="{A4CF75D1-F8DA-F323-8B0B-8144B9CFF20E}"/>
              </a:ext>
            </a:extLst>
          </p:cNvPr>
          <p:cNvSpPr/>
          <p:nvPr/>
        </p:nvSpPr>
        <p:spPr>
          <a:xfrm>
            <a:off x="8670275" y="1355075"/>
            <a:ext cx="308472" cy="20932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4" name="Conexão reta unidirecional 13">
            <a:extLst>
              <a:ext uri="{FF2B5EF4-FFF2-40B4-BE49-F238E27FC236}">
                <a16:creationId xmlns:a16="http://schemas.microsoft.com/office/drawing/2014/main" id="{23E492BC-ECC9-0476-EE07-ABE77ADB3DBF}"/>
              </a:ext>
            </a:extLst>
          </p:cNvPr>
          <p:cNvCxnSpPr/>
          <p:nvPr/>
        </p:nvCxnSpPr>
        <p:spPr>
          <a:xfrm flipH="1">
            <a:off x="7921128" y="1476260"/>
            <a:ext cx="837282" cy="1255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Imagem 15">
            <a:extLst>
              <a:ext uri="{FF2B5EF4-FFF2-40B4-BE49-F238E27FC236}">
                <a16:creationId xmlns:a16="http://schemas.microsoft.com/office/drawing/2014/main" id="{E0D21EEA-BD6D-C836-0A1C-D989CD8D44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00070" y="2259363"/>
            <a:ext cx="1129691" cy="1099875"/>
          </a:xfrm>
          <a:prstGeom prst="rect">
            <a:avLst/>
          </a:prstGeom>
          <a:ln w="38100">
            <a:solidFill>
              <a:schemeClr val="accent4">
                <a:lumMod val="75000"/>
              </a:schemeClr>
            </a:solidFill>
          </a:ln>
        </p:spPr>
      </p:pic>
      <p:sp>
        <p:nvSpPr>
          <p:cNvPr id="17" name="Retângulo 16">
            <a:extLst>
              <a:ext uri="{FF2B5EF4-FFF2-40B4-BE49-F238E27FC236}">
                <a16:creationId xmlns:a16="http://schemas.microsoft.com/office/drawing/2014/main" id="{C1091125-BCA4-B51F-BD5F-8829FE09329B}"/>
              </a:ext>
            </a:extLst>
          </p:cNvPr>
          <p:cNvSpPr/>
          <p:nvPr/>
        </p:nvSpPr>
        <p:spPr>
          <a:xfrm>
            <a:off x="10432973" y="1355075"/>
            <a:ext cx="173052" cy="209320"/>
          </a:xfrm>
          <a:prstGeom prst="rect">
            <a:avLst/>
          </a:prstGeom>
          <a:noFill/>
          <a:ln w="127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19" name="Conexão reta unidirecional 18">
            <a:extLst>
              <a:ext uri="{FF2B5EF4-FFF2-40B4-BE49-F238E27FC236}">
                <a16:creationId xmlns:a16="http://schemas.microsoft.com/office/drawing/2014/main" id="{0DDE68F1-8B05-435F-520B-C37DBD49D42D}"/>
              </a:ext>
            </a:extLst>
          </p:cNvPr>
          <p:cNvCxnSpPr>
            <a:cxnSpLocks/>
          </p:cNvCxnSpPr>
          <p:nvPr/>
        </p:nvCxnSpPr>
        <p:spPr>
          <a:xfrm>
            <a:off x="10606025" y="1564395"/>
            <a:ext cx="746453" cy="539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tângulo 19">
            <a:extLst>
              <a:ext uri="{FF2B5EF4-FFF2-40B4-BE49-F238E27FC236}">
                <a16:creationId xmlns:a16="http://schemas.microsoft.com/office/drawing/2014/main" id="{8E425578-62EA-7240-3A84-E40658A623BB}"/>
              </a:ext>
            </a:extLst>
          </p:cNvPr>
          <p:cNvSpPr/>
          <p:nvPr/>
        </p:nvSpPr>
        <p:spPr>
          <a:xfrm>
            <a:off x="8758411" y="3657599"/>
            <a:ext cx="2082188" cy="2032613"/>
          </a:xfrm>
          <a:prstGeom prst="rect">
            <a:avLst/>
          </a:prstGeom>
          <a:noFill/>
          <a:ln w="1270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1" name="Retângulo 20">
            <a:extLst>
              <a:ext uri="{FF2B5EF4-FFF2-40B4-BE49-F238E27FC236}">
                <a16:creationId xmlns:a16="http://schemas.microsoft.com/office/drawing/2014/main" id="{0EA6BE4B-FE4B-9CB3-5D63-60682A82EB01}"/>
              </a:ext>
            </a:extLst>
          </p:cNvPr>
          <p:cNvSpPr/>
          <p:nvPr/>
        </p:nvSpPr>
        <p:spPr>
          <a:xfrm>
            <a:off x="8758410" y="1685580"/>
            <a:ext cx="2082188" cy="1850834"/>
          </a:xfrm>
          <a:prstGeom prst="rect">
            <a:avLst/>
          </a:prstGeom>
          <a:noFill/>
          <a:ln>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3" name="Retângulo 22">
            <a:extLst>
              <a:ext uri="{FF2B5EF4-FFF2-40B4-BE49-F238E27FC236}">
                <a16:creationId xmlns:a16="http://schemas.microsoft.com/office/drawing/2014/main" id="{264E10F5-A000-93BB-46F3-DCD06B611474}"/>
              </a:ext>
            </a:extLst>
          </p:cNvPr>
          <p:cNvSpPr/>
          <p:nvPr/>
        </p:nvSpPr>
        <p:spPr>
          <a:xfrm>
            <a:off x="330506" y="1564394"/>
            <a:ext cx="870333" cy="2313413"/>
          </a:xfrm>
          <a:prstGeom prst="rect">
            <a:avLst/>
          </a:prstGeom>
          <a:noFill/>
          <a:ln w="1905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4" name="Retângulo 23">
            <a:extLst>
              <a:ext uri="{FF2B5EF4-FFF2-40B4-BE49-F238E27FC236}">
                <a16:creationId xmlns:a16="http://schemas.microsoft.com/office/drawing/2014/main" id="{43E8E1D0-9C09-2BB0-7EA4-73772BE4CAE7}"/>
              </a:ext>
            </a:extLst>
          </p:cNvPr>
          <p:cNvSpPr/>
          <p:nvPr/>
        </p:nvSpPr>
        <p:spPr>
          <a:xfrm>
            <a:off x="1254168" y="1564395"/>
            <a:ext cx="3943325" cy="2572505"/>
          </a:xfrm>
          <a:prstGeom prst="rect">
            <a:avLst/>
          </a:prstGeom>
          <a:noFill/>
          <a:ln w="19050">
            <a:solidFill>
              <a:schemeClr val="accent4">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5" name="Retângulo 24">
            <a:extLst>
              <a:ext uri="{FF2B5EF4-FFF2-40B4-BE49-F238E27FC236}">
                <a16:creationId xmlns:a16="http://schemas.microsoft.com/office/drawing/2014/main" id="{E931E7F5-FA68-049C-3674-9E7A705E5A10}"/>
              </a:ext>
            </a:extLst>
          </p:cNvPr>
          <p:cNvSpPr/>
          <p:nvPr/>
        </p:nvSpPr>
        <p:spPr>
          <a:xfrm>
            <a:off x="5370545" y="1564395"/>
            <a:ext cx="1296415" cy="2572505"/>
          </a:xfrm>
          <a:prstGeom prst="rect">
            <a:avLst/>
          </a:prstGeom>
          <a:noFill/>
          <a:ln w="19050">
            <a:solidFill>
              <a:schemeClr val="accent4">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7" name="CaixaDeTexto 26">
            <a:extLst>
              <a:ext uri="{FF2B5EF4-FFF2-40B4-BE49-F238E27FC236}">
                <a16:creationId xmlns:a16="http://schemas.microsoft.com/office/drawing/2014/main" id="{F5DB355A-70B8-A12A-5619-31839482FAAC}"/>
              </a:ext>
            </a:extLst>
          </p:cNvPr>
          <p:cNvSpPr txBox="1"/>
          <p:nvPr/>
        </p:nvSpPr>
        <p:spPr>
          <a:xfrm>
            <a:off x="4823239" y="1500914"/>
            <a:ext cx="501090" cy="369332"/>
          </a:xfrm>
          <a:prstGeom prst="rect">
            <a:avLst/>
          </a:prstGeom>
          <a:noFill/>
        </p:spPr>
        <p:txBody>
          <a:bodyPr wrap="square" rtlCol="0">
            <a:spAutoFit/>
          </a:bodyPr>
          <a:lstStyle/>
          <a:p>
            <a:r>
              <a:rPr lang="pt-PT" dirty="0">
                <a:solidFill>
                  <a:schemeClr val="accent4">
                    <a:lumMod val="75000"/>
                  </a:schemeClr>
                </a:solidFill>
              </a:rPr>
              <a:t>[1]</a:t>
            </a:r>
          </a:p>
        </p:txBody>
      </p:sp>
      <p:sp>
        <p:nvSpPr>
          <p:cNvPr id="34" name="Retângulo 33">
            <a:extLst>
              <a:ext uri="{FF2B5EF4-FFF2-40B4-BE49-F238E27FC236}">
                <a16:creationId xmlns:a16="http://schemas.microsoft.com/office/drawing/2014/main" id="{7C7D9EE9-905D-AC20-1A25-2A697E0872B3}"/>
              </a:ext>
            </a:extLst>
          </p:cNvPr>
          <p:cNvSpPr/>
          <p:nvPr/>
        </p:nvSpPr>
        <p:spPr>
          <a:xfrm>
            <a:off x="5146893" y="1384569"/>
            <a:ext cx="1630236" cy="179826"/>
          </a:xfrm>
          <a:prstGeom prst="rect">
            <a:avLst/>
          </a:prstGeom>
          <a:noFill/>
          <a:ln w="285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cxnSp>
        <p:nvCxnSpPr>
          <p:cNvPr id="36" name="Conexão reta unidirecional 35">
            <a:extLst>
              <a:ext uri="{FF2B5EF4-FFF2-40B4-BE49-F238E27FC236}">
                <a16:creationId xmlns:a16="http://schemas.microsoft.com/office/drawing/2014/main" id="{9D70207A-AAF9-A7B7-62B8-EC7E954496BF}"/>
              </a:ext>
            </a:extLst>
          </p:cNvPr>
          <p:cNvCxnSpPr>
            <a:cxnSpLocks/>
          </p:cNvCxnSpPr>
          <p:nvPr/>
        </p:nvCxnSpPr>
        <p:spPr>
          <a:xfrm flipV="1">
            <a:off x="6666960" y="1384569"/>
            <a:ext cx="516038" cy="11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CaixaDeTexto 37">
            <a:extLst>
              <a:ext uri="{FF2B5EF4-FFF2-40B4-BE49-F238E27FC236}">
                <a16:creationId xmlns:a16="http://schemas.microsoft.com/office/drawing/2014/main" id="{1C32E50C-B5E7-C755-BBE1-AA590657DD7B}"/>
              </a:ext>
            </a:extLst>
          </p:cNvPr>
          <p:cNvSpPr txBox="1"/>
          <p:nvPr/>
        </p:nvSpPr>
        <p:spPr>
          <a:xfrm>
            <a:off x="7182998" y="1167788"/>
            <a:ext cx="594910" cy="369332"/>
          </a:xfrm>
          <a:prstGeom prst="rect">
            <a:avLst/>
          </a:prstGeom>
          <a:noFill/>
        </p:spPr>
        <p:txBody>
          <a:bodyPr wrap="square" rtlCol="0">
            <a:spAutoFit/>
          </a:bodyPr>
          <a:lstStyle/>
          <a:p>
            <a:r>
              <a:rPr lang="pt-PT" dirty="0">
                <a:solidFill>
                  <a:schemeClr val="accent4">
                    <a:lumMod val="75000"/>
                  </a:schemeClr>
                </a:solidFill>
              </a:rPr>
              <a:t>[4]</a:t>
            </a:r>
          </a:p>
        </p:txBody>
      </p:sp>
      <p:sp>
        <p:nvSpPr>
          <p:cNvPr id="39" name="CaixaDeTexto 38">
            <a:extLst>
              <a:ext uri="{FF2B5EF4-FFF2-40B4-BE49-F238E27FC236}">
                <a16:creationId xmlns:a16="http://schemas.microsoft.com/office/drawing/2014/main" id="{06FF2345-1981-FC00-D09A-BDACB9BE5FFE}"/>
              </a:ext>
            </a:extLst>
          </p:cNvPr>
          <p:cNvSpPr txBox="1"/>
          <p:nvPr/>
        </p:nvSpPr>
        <p:spPr>
          <a:xfrm>
            <a:off x="11398316" y="1773416"/>
            <a:ext cx="577324" cy="369332"/>
          </a:xfrm>
          <a:prstGeom prst="rect">
            <a:avLst/>
          </a:prstGeom>
          <a:noFill/>
        </p:spPr>
        <p:txBody>
          <a:bodyPr wrap="square" rtlCol="0">
            <a:spAutoFit/>
          </a:bodyPr>
          <a:lstStyle/>
          <a:p>
            <a:r>
              <a:rPr lang="pt-PT" dirty="0">
                <a:solidFill>
                  <a:schemeClr val="accent4">
                    <a:lumMod val="75000"/>
                  </a:schemeClr>
                </a:solidFill>
              </a:rPr>
              <a:t>[4]</a:t>
            </a:r>
          </a:p>
        </p:txBody>
      </p:sp>
      <p:pic>
        <p:nvPicPr>
          <p:cNvPr id="41" name="Imagem 40">
            <a:extLst>
              <a:ext uri="{FF2B5EF4-FFF2-40B4-BE49-F238E27FC236}">
                <a16:creationId xmlns:a16="http://schemas.microsoft.com/office/drawing/2014/main" id="{8C3E7A5F-138F-A8E4-DD3F-50B1BBFDC1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79582" y="2892919"/>
            <a:ext cx="1322888" cy="1104457"/>
          </a:xfrm>
          <a:prstGeom prst="rect">
            <a:avLst/>
          </a:prstGeom>
          <a:ln w="38100">
            <a:solidFill>
              <a:schemeClr val="accent4">
                <a:lumMod val="75000"/>
              </a:schemeClr>
            </a:solidFill>
          </a:ln>
        </p:spPr>
      </p:pic>
      <p:pic>
        <p:nvPicPr>
          <p:cNvPr id="43" name="Imagem 42" descr="Uma imagem com texto&#10;&#10;Descrição gerada automaticamente">
            <a:extLst>
              <a:ext uri="{FF2B5EF4-FFF2-40B4-BE49-F238E27FC236}">
                <a16:creationId xmlns:a16="http://schemas.microsoft.com/office/drawing/2014/main" id="{BE0385D4-1F66-55BB-3E32-1A51153E0E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0506" y="3121136"/>
            <a:ext cx="874377" cy="756672"/>
          </a:xfrm>
          <a:prstGeom prst="rect">
            <a:avLst/>
          </a:prstGeom>
          <a:ln w="12700">
            <a:noFill/>
          </a:ln>
        </p:spPr>
      </p:pic>
      <p:cxnSp>
        <p:nvCxnSpPr>
          <p:cNvPr id="52" name="Conexão reta unidirecional 51">
            <a:extLst>
              <a:ext uri="{FF2B5EF4-FFF2-40B4-BE49-F238E27FC236}">
                <a16:creationId xmlns:a16="http://schemas.microsoft.com/office/drawing/2014/main" id="{E98F0CDF-0DAB-65F8-AC6F-E0E49998A083}"/>
              </a:ext>
            </a:extLst>
          </p:cNvPr>
          <p:cNvCxnSpPr/>
          <p:nvPr/>
        </p:nvCxnSpPr>
        <p:spPr>
          <a:xfrm>
            <a:off x="10606025" y="3359238"/>
            <a:ext cx="958890" cy="777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CaixaDeTexto 52">
            <a:extLst>
              <a:ext uri="{FF2B5EF4-FFF2-40B4-BE49-F238E27FC236}">
                <a16:creationId xmlns:a16="http://schemas.microsoft.com/office/drawing/2014/main" id="{FBC20227-D320-8521-42EB-F79E29207FC3}"/>
              </a:ext>
            </a:extLst>
          </p:cNvPr>
          <p:cNvSpPr txBox="1"/>
          <p:nvPr/>
        </p:nvSpPr>
        <p:spPr>
          <a:xfrm>
            <a:off x="11506599" y="4071381"/>
            <a:ext cx="623162" cy="369332"/>
          </a:xfrm>
          <a:prstGeom prst="rect">
            <a:avLst/>
          </a:prstGeom>
          <a:noFill/>
        </p:spPr>
        <p:txBody>
          <a:bodyPr wrap="square" rtlCol="0">
            <a:spAutoFit/>
          </a:bodyPr>
          <a:lstStyle/>
          <a:p>
            <a:r>
              <a:rPr lang="pt-PT" dirty="0">
                <a:solidFill>
                  <a:schemeClr val="accent4">
                    <a:lumMod val="75000"/>
                  </a:schemeClr>
                </a:solidFill>
              </a:rPr>
              <a:t>[1]</a:t>
            </a:r>
          </a:p>
        </p:txBody>
      </p:sp>
      <p:sp>
        <p:nvSpPr>
          <p:cNvPr id="57" name="Seta: Curvada Para a Direita 56">
            <a:extLst>
              <a:ext uri="{FF2B5EF4-FFF2-40B4-BE49-F238E27FC236}">
                <a16:creationId xmlns:a16="http://schemas.microsoft.com/office/drawing/2014/main" id="{033EDAC4-A893-C72D-AC9A-7695FA91022E}"/>
              </a:ext>
            </a:extLst>
          </p:cNvPr>
          <p:cNvSpPr/>
          <p:nvPr/>
        </p:nvSpPr>
        <p:spPr>
          <a:xfrm>
            <a:off x="124477" y="1500914"/>
            <a:ext cx="206029" cy="471105"/>
          </a:xfrm>
          <a:prstGeom prst="curvedRigh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solidFill>
                <a:schemeClr val="tx1"/>
              </a:solidFill>
            </a:endParaRPr>
          </a:p>
        </p:txBody>
      </p:sp>
      <p:sp>
        <p:nvSpPr>
          <p:cNvPr id="4" name="CaixaDeTexto 3">
            <a:extLst>
              <a:ext uri="{FF2B5EF4-FFF2-40B4-BE49-F238E27FC236}">
                <a16:creationId xmlns:a16="http://schemas.microsoft.com/office/drawing/2014/main" id="{69EC758E-5F92-B243-E665-F02103985CEC}"/>
              </a:ext>
            </a:extLst>
          </p:cNvPr>
          <p:cNvSpPr txBox="1"/>
          <p:nvPr/>
        </p:nvSpPr>
        <p:spPr>
          <a:xfrm>
            <a:off x="7895132" y="3244334"/>
            <a:ext cx="444637" cy="369332"/>
          </a:xfrm>
          <a:prstGeom prst="rect">
            <a:avLst/>
          </a:prstGeom>
          <a:noFill/>
        </p:spPr>
        <p:txBody>
          <a:bodyPr wrap="square">
            <a:spAutoFit/>
          </a:bodyPr>
          <a:lstStyle/>
          <a:p>
            <a:r>
              <a:rPr lang="pt-PT" dirty="0">
                <a:solidFill>
                  <a:schemeClr val="accent4">
                    <a:lumMod val="75000"/>
                  </a:schemeClr>
                </a:solidFill>
              </a:rPr>
              <a:t>[2]</a:t>
            </a:r>
          </a:p>
        </p:txBody>
      </p:sp>
      <p:sp>
        <p:nvSpPr>
          <p:cNvPr id="8" name="CaixaDeTexto 7">
            <a:extLst>
              <a:ext uri="{FF2B5EF4-FFF2-40B4-BE49-F238E27FC236}">
                <a16:creationId xmlns:a16="http://schemas.microsoft.com/office/drawing/2014/main" id="{0AA6F971-329C-7065-F1EB-CC7E8334E05C}"/>
              </a:ext>
            </a:extLst>
          </p:cNvPr>
          <p:cNvSpPr txBox="1"/>
          <p:nvPr/>
        </p:nvSpPr>
        <p:spPr>
          <a:xfrm>
            <a:off x="784888" y="2535196"/>
            <a:ext cx="444637" cy="369332"/>
          </a:xfrm>
          <a:prstGeom prst="rect">
            <a:avLst/>
          </a:prstGeom>
          <a:noFill/>
        </p:spPr>
        <p:txBody>
          <a:bodyPr wrap="square">
            <a:spAutoFit/>
          </a:bodyPr>
          <a:lstStyle/>
          <a:p>
            <a:r>
              <a:rPr lang="pt-PT" dirty="0">
                <a:solidFill>
                  <a:schemeClr val="accent4">
                    <a:lumMod val="75000"/>
                  </a:schemeClr>
                </a:solidFill>
              </a:rPr>
              <a:t>[2]</a:t>
            </a:r>
          </a:p>
        </p:txBody>
      </p:sp>
      <p:sp>
        <p:nvSpPr>
          <p:cNvPr id="11" name="CaixaDeTexto 10">
            <a:extLst>
              <a:ext uri="{FF2B5EF4-FFF2-40B4-BE49-F238E27FC236}">
                <a16:creationId xmlns:a16="http://schemas.microsoft.com/office/drawing/2014/main" id="{38968464-27F9-164D-C5C8-9E80C729AC67}"/>
              </a:ext>
            </a:extLst>
          </p:cNvPr>
          <p:cNvSpPr txBox="1"/>
          <p:nvPr/>
        </p:nvSpPr>
        <p:spPr>
          <a:xfrm>
            <a:off x="5966468" y="1812031"/>
            <a:ext cx="444637" cy="369332"/>
          </a:xfrm>
          <a:prstGeom prst="rect">
            <a:avLst/>
          </a:prstGeom>
          <a:noFill/>
        </p:spPr>
        <p:txBody>
          <a:bodyPr wrap="square">
            <a:spAutoFit/>
          </a:bodyPr>
          <a:lstStyle/>
          <a:p>
            <a:r>
              <a:rPr lang="pt-PT" dirty="0">
                <a:solidFill>
                  <a:schemeClr val="accent4">
                    <a:lumMod val="75000"/>
                  </a:schemeClr>
                </a:solidFill>
              </a:rPr>
              <a:t>[3]</a:t>
            </a:r>
          </a:p>
        </p:txBody>
      </p:sp>
    </p:spTree>
    <p:extLst>
      <p:ext uri="{BB962C8B-B14F-4D97-AF65-F5344CB8AC3E}">
        <p14:creationId xmlns:p14="http://schemas.microsoft.com/office/powerpoint/2010/main" val="3236780270"/>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1468</Words>
  <Application>Microsoft Office PowerPoint</Application>
  <PresentationFormat>Ecrã Panorâmico</PresentationFormat>
  <Paragraphs>83</Paragraphs>
  <Slides>20</Slides>
  <Notes>0</Notes>
  <HiddenSlides>0</HiddenSlides>
  <MMClips>0</MMClips>
  <ScaleCrop>false</ScaleCrop>
  <HeadingPairs>
    <vt:vector size="6" baseType="variant">
      <vt:variant>
        <vt:lpstr>Tipos de letra usados</vt:lpstr>
      </vt:variant>
      <vt:variant>
        <vt:i4>3</vt:i4>
      </vt:variant>
      <vt:variant>
        <vt:lpstr>Tema</vt:lpstr>
      </vt:variant>
      <vt:variant>
        <vt:i4>1</vt:i4>
      </vt:variant>
      <vt:variant>
        <vt:lpstr>Títulos dos diapositivos</vt:lpstr>
      </vt:variant>
      <vt:variant>
        <vt:i4>20</vt:i4>
      </vt:variant>
    </vt:vector>
  </HeadingPairs>
  <TitlesOfParts>
    <vt:vector size="24" baseType="lpstr">
      <vt:lpstr>Arial</vt:lpstr>
      <vt:lpstr>Calibri</vt:lpstr>
      <vt:lpstr>Calibri Light</vt:lpstr>
      <vt:lpstr>Tema do Office</vt:lpstr>
      <vt:lpstr>ANÁLISE COMPARATIVA WEB VS MOBILE – OUTLOOK Arquitetura de Informação para Web e Dispositivos Móveis</vt:lpstr>
      <vt:lpstr>CONSIDERAÇÕES INICIAS</vt:lpstr>
      <vt:lpstr>O que é Outlook?</vt:lpstr>
      <vt:lpstr>Página inicial - Outlook</vt:lpstr>
      <vt:lpstr>Apresentação do PowerPoint</vt:lpstr>
      <vt:lpstr>MENUS - CONTINUAÇÃO</vt:lpstr>
      <vt:lpstr>CAIXA DE ENTRADA</vt:lpstr>
      <vt:lpstr>CAIXA DE PESQUISA</vt:lpstr>
      <vt:lpstr>CALENDÁRIO</vt:lpstr>
      <vt:lpstr>DIFERENÇAS DE E-MAIL</vt:lpstr>
      <vt:lpstr>ESCREVENDO NOVA MENSAGEM</vt:lpstr>
      <vt:lpstr>Apresentação do PowerPoint</vt:lpstr>
      <vt:lpstr>Apresentação do PowerPoint</vt:lpstr>
      <vt:lpstr>DEFINIÇÕES GERAIS</vt:lpstr>
      <vt:lpstr>Apresentação do PowerPoint</vt:lpstr>
      <vt:lpstr>GERAL - DEFINIÇÕES </vt:lpstr>
      <vt:lpstr>CORREIO – DEFINIÇÕES</vt:lpstr>
      <vt:lpstr>CALENDÁRIO - DEFINIÇÕES</vt:lpstr>
      <vt:lpstr>PESSOAS/CONTACTOS - DEFINIÇÕES</vt:lpstr>
      <vt:lpstr>CONSIDERAÇÕES FINAIS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Elton Jóne Garcia</dc:creator>
  <cp:lastModifiedBy>Cintia Patrícia Furtado Monteiro</cp:lastModifiedBy>
  <cp:revision>19</cp:revision>
  <dcterms:created xsi:type="dcterms:W3CDTF">2022-11-05T01:27:23Z</dcterms:created>
  <dcterms:modified xsi:type="dcterms:W3CDTF">2022-11-07T17:13:40Z</dcterms:modified>
</cp:coreProperties>
</file>