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0A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85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604EC3-E898-7321-B4B7-E0CC409BC17A}"/>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F83D3FA6-E310-D8BA-F67A-0886AC554B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62268CB0-145C-98DD-E326-390169D5F509}"/>
              </a:ext>
            </a:extLst>
          </p:cNvPr>
          <p:cNvSpPr>
            <a:spLocks noGrp="1"/>
          </p:cNvSpPr>
          <p:nvPr>
            <p:ph type="dt" sz="half" idx="10"/>
          </p:nvPr>
        </p:nvSpPr>
        <p:spPr/>
        <p:txBody>
          <a:bodyPr/>
          <a:lstStyle/>
          <a:p>
            <a:fld id="{A563E558-1566-4198-8756-562C6AAFE98B}" type="datetimeFigureOut">
              <a:rPr lang="pt-PT" smtClean="0"/>
              <a:t>07/11/2022</a:t>
            </a:fld>
            <a:endParaRPr lang="pt-PT"/>
          </a:p>
        </p:txBody>
      </p:sp>
      <p:sp>
        <p:nvSpPr>
          <p:cNvPr id="5" name="Marcador de Posição do Rodapé 4">
            <a:extLst>
              <a:ext uri="{FF2B5EF4-FFF2-40B4-BE49-F238E27FC236}">
                <a16:creationId xmlns:a16="http://schemas.microsoft.com/office/drawing/2014/main" id="{5B251A1A-D711-A68B-63B2-AFFCC042AE4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0383E90-5465-40D7-CBE0-82A89974B057}"/>
              </a:ext>
            </a:extLst>
          </p:cNvPr>
          <p:cNvSpPr>
            <a:spLocks noGrp="1"/>
          </p:cNvSpPr>
          <p:nvPr>
            <p:ph type="sldNum" sz="quarter" idx="12"/>
          </p:nvPr>
        </p:nvSpPr>
        <p:spPr/>
        <p:txBody>
          <a:bodyPr/>
          <a:lstStyle/>
          <a:p>
            <a:fld id="{B926426B-FBBB-4081-92A6-4547F9D8320C}" type="slidenum">
              <a:rPr lang="pt-PT" smtClean="0"/>
              <a:t>‹nº›</a:t>
            </a:fld>
            <a:endParaRPr lang="pt-PT"/>
          </a:p>
        </p:txBody>
      </p:sp>
    </p:spTree>
    <p:extLst>
      <p:ext uri="{BB962C8B-B14F-4D97-AF65-F5344CB8AC3E}">
        <p14:creationId xmlns:p14="http://schemas.microsoft.com/office/powerpoint/2010/main" val="1712350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8735BD-751D-144A-5A4F-DEEB05C97E26}"/>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9F15F2D7-79F7-93B6-6C3E-24C4033E4277}"/>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1216A7C8-FF68-08AC-119B-F303D4D32F77}"/>
              </a:ext>
            </a:extLst>
          </p:cNvPr>
          <p:cNvSpPr>
            <a:spLocks noGrp="1"/>
          </p:cNvSpPr>
          <p:nvPr>
            <p:ph type="dt" sz="half" idx="10"/>
          </p:nvPr>
        </p:nvSpPr>
        <p:spPr/>
        <p:txBody>
          <a:bodyPr/>
          <a:lstStyle/>
          <a:p>
            <a:fld id="{A563E558-1566-4198-8756-562C6AAFE98B}" type="datetimeFigureOut">
              <a:rPr lang="pt-PT" smtClean="0"/>
              <a:t>07/11/2022</a:t>
            </a:fld>
            <a:endParaRPr lang="pt-PT"/>
          </a:p>
        </p:txBody>
      </p:sp>
      <p:sp>
        <p:nvSpPr>
          <p:cNvPr id="5" name="Marcador de Posição do Rodapé 4">
            <a:extLst>
              <a:ext uri="{FF2B5EF4-FFF2-40B4-BE49-F238E27FC236}">
                <a16:creationId xmlns:a16="http://schemas.microsoft.com/office/drawing/2014/main" id="{81BDC486-34F7-8039-BFB1-4AF8BDBAB346}"/>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B144D09-427D-6274-74F0-F327584688E1}"/>
              </a:ext>
            </a:extLst>
          </p:cNvPr>
          <p:cNvSpPr>
            <a:spLocks noGrp="1"/>
          </p:cNvSpPr>
          <p:nvPr>
            <p:ph type="sldNum" sz="quarter" idx="12"/>
          </p:nvPr>
        </p:nvSpPr>
        <p:spPr/>
        <p:txBody>
          <a:bodyPr/>
          <a:lstStyle/>
          <a:p>
            <a:fld id="{B926426B-FBBB-4081-92A6-4547F9D8320C}" type="slidenum">
              <a:rPr lang="pt-PT" smtClean="0"/>
              <a:t>‹nº›</a:t>
            </a:fld>
            <a:endParaRPr lang="pt-PT"/>
          </a:p>
        </p:txBody>
      </p:sp>
    </p:spTree>
    <p:extLst>
      <p:ext uri="{BB962C8B-B14F-4D97-AF65-F5344CB8AC3E}">
        <p14:creationId xmlns:p14="http://schemas.microsoft.com/office/powerpoint/2010/main" val="411897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E91C7E0-096B-ADF7-3743-C1B74EA5E768}"/>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9C61B30B-CDB0-87EE-CDDC-9B60E83333E2}"/>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21D049A-6E17-744D-21C3-6D95F17E016C}"/>
              </a:ext>
            </a:extLst>
          </p:cNvPr>
          <p:cNvSpPr>
            <a:spLocks noGrp="1"/>
          </p:cNvSpPr>
          <p:nvPr>
            <p:ph type="dt" sz="half" idx="10"/>
          </p:nvPr>
        </p:nvSpPr>
        <p:spPr/>
        <p:txBody>
          <a:bodyPr/>
          <a:lstStyle/>
          <a:p>
            <a:fld id="{A563E558-1566-4198-8756-562C6AAFE98B}" type="datetimeFigureOut">
              <a:rPr lang="pt-PT" smtClean="0"/>
              <a:t>07/11/2022</a:t>
            </a:fld>
            <a:endParaRPr lang="pt-PT"/>
          </a:p>
        </p:txBody>
      </p:sp>
      <p:sp>
        <p:nvSpPr>
          <p:cNvPr id="5" name="Marcador de Posição do Rodapé 4">
            <a:extLst>
              <a:ext uri="{FF2B5EF4-FFF2-40B4-BE49-F238E27FC236}">
                <a16:creationId xmlns:a16="http://schemas.microsoft.com/office/drawing/2014/main" id="{724ED81F-5962-0104-B8AE-9B4F3CDA1D7A}"/>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F389150-1B73-718E-2A13-C06D5C3A0678}"/>
              </a:ext>
            </a:extLst>
          </p:cNvPr>
          <p:cNvSpPr>
            <a:spLocks noGrp="1"/>
          </p:cNvSpPr>
          <p:nvPr>
            <p:ph type="sldNum" sz="quarter" idx="12"/>
          </p:nvPr>
        </p:nvSpPr>
        <p:spPr/>
        <p:txBody>
          <a:bodyPr/>
          <a:lstStyle/>
          <a:p>
            <a:fld id="{B926426B-FBBB-4081-92A6-4547F9D8320C}" type="slidenum">
              <a:rPr lang="pt-PT" smtClean="0"/>
              <a:t>‹nº›</a:t>
            </a:fld>
            <a:endParaRPr lang="pt-PT"/>
          </a:p>
        </p:txBody>
      </p:sp>
    </p:spTree>
    <p:extLst>
      <p:ext uri="{BB962C8B-B14F-4D97-AF65-F5344CB8AC3E}">
        <p14:creationId xmlns:p14="http://schemas.microsoft.com/office/powerpoint/2010/main" val="2852675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09048-3C77-B0D9-F4B6-CC126A9A240B}"/>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61F5777B-53FC-1852-A136-24012B55F816}"/>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372E58EC-D1BD-BE66-4F62-00307E3644B0}"/>
              </a:ext>
            </a:extLst>
          </p:cNvPr>
          <p:cNvSpPr>
            <a:spLocks noGrp="1"/>
          </p:cNvSpPr>
          <p:nvPr>
            <p:ph type="dt" sz="half" idx="10"/>
          </p:nvPr>
        </p:nvSpPr>
        <p:spPr/>
        <p:txBody>
          <a:bodyPr/>
          <a:lstStyle/>
          <a:p>
            <a:fld id="{A563E558-1566-4198-8756-562C6AAFE98B}" type="datetimeFigureOut">
              <a:rPr lang="pt-PT" smtClean="0"/>
              <a:t>07/11/2022</a:t>
            </a:fld>
            <a:endParaRPr lang="pt-PT"/>
          </a:p>
        </p:txBody>
      </p:sp>
      <p:sp>
        <p:nvSpPr>
          <p:cNvPr id="5" name="Marcador de Posição do Rodapé 4">
            <a:extLst>
              <a:ext uri="{FF2B5EF4-FFF2-40B4-BE49-F238E27FC236}">
                <a16:creationId xmlns:a16="http://schemas.microsoft.com/office/drawing/2014/main" id="{BF1D1739-AC1F-5DDA-166C-5CCF1B2D671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32DD125A-916D-CEB7-383A-B2AC5DEC706B}"/>
              </a:ext>
            </a:extLst>
          </p:cNvPr>
          <p:cNvSpPr>
            <a:spLocks noGrp="1"/>
          </p:cNvSpPr>
          <p:nvPr>
            <p:ph type="sldNum" sz="quarter" idx="12"/>
          </p:nvPr>
        </p:nvSpPr>
        <p:spPr/>
        <p:txBody>
          <a:bodyPr/>
          <a:lstStyle/>
          <a:p>
            <a:fld id="{B926426B-FBBB-4081-92A6-4547F9D8320C}" type="slidenum">
              <a:rPr lang="pt-PT" smtClean="0"/>
              <a:t>‹nº›</a:t>
            </a:fld>
            <a:endParaRPr lang="pt-PT"/>
          </a:p>
        </p:txBody>
      </p:sp>
    </p:spTree>
    <p:extLst>
      <p:ext uri="{BB962C8B-B14F-4D97-AF65-F5344CB8AC3E}">
        <p14:creationId xmlns:p14="http://schemas.microsoft.com/office/powerpoint/2010/main" val="259393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48D899-A0DE-3CD5-0783-CEC4032E52E8}"/>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5760B1F6-614E-17B4-F276-F56474A087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6B3A61F2-7ADB-05AD-E738-D23FF2F9DC15}"/>
              </a:ext>
            </a:extLst>
          </p:cNvPr>
          <p:cNvSpPr>
            <a:spLocks noGrp="1"/>
          </p:cNvSpPr>
          <p:nvPr>
            <p:ph type="dt" sz="half" idx="10"/>
          </p:nvPr>
        </p:nvSpPr>
        <p:spPr/>
        <p:txBody>
          <a:bodyPr/>
          <a:lstStyle/>
          <a:p>
            <a:fld id="{A563E558-1566-4198-8756-562C6AAFE98B}" type="datetimeFigureOut">
              <a:rPr lang="pt-PT" smtClean="0"/>
              <a:t>07/11/2022</a:t>
            </a:fld>
            <a:endParaRPr lang="pt-PT"/>
          </a:p>
        </p:txBody>
      </p:sp>
      <p:sp>
        <p:nvSpPr>
          <p:cNvPr id="5" name="Marcador de Posição do Rodapé 4">
            <a:extLst>
              <a:ext uri="{FF2B5EF4-FFF2-40B4-BE49-F238E27FC236}">
                <a16:creationId xmlns:a16="http://schemas.microsoft.com/office/drawing/2014/main" id="{67E6059C-3A31-4D52-20DA-2BB9001CC44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170AFE52-E335-00AB-E266-5B46AD0EC68A}"/>
              </a:ext>
            </a:extLst>
          </p:cNvPr>
          <p:cNvSpPr>
            <a:spLocks noGrp="1"/>
          </p:cNvSpPr>
          <p:nvPr>
            <p:ph type="sldNum" sz="quarter" idx="12"/>
          </p:nvPr>
        </p:nvSpPr>
        <p:spPr/>
        <p:txBody>
          <a:bodyPr/>
          <a:lstStyle/>
          <a:p>
            <a:fld id="{B926426B-FBBB-4081-92A6-4547F9D8320C}" type="slidenum">
              <a:rPr lang="pt-PT" smtClean="0"/>
              <a:t>‹nº›</a:t>
            </a:fld>
            <a:endParaRPr lang="pt-PT"/>
          </a:p>
        </p:txBody>
      </p:sp>
    </p:spTree>
    <p:extLst>
      <p:ext uri="{BB962C8B-B14F-4D97-AF65-F5344CB8AC3E}">
        <p14:creationId xmlns:p14="http://schemas.microsoft.com/office/powerpoint/2010/main" val="614055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9CF923-A46F-974A-8DF3-B702EB02A694}"/>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3456E516-61F3-3E85-014B-6E0DC50C24BC}"/>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6156E389-496B-31AF-760C-4F62752C0E0C}"/>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CC138DB0-4548-B5D5-E108-595F84F61626}"/>
              </a:ext>
            </a:extLst>
          </p:cNvPr>
          <p:cNvSpPr>
            <a:spLocks noGrp="1"/>
          </p:cNvSpPr>
          <p:nvPr>
            <p:ph type="dt" sz="half" idx="10"/>
          </p:nvPr>
        </p:nvSpPr>
        <p:spPr/>
        <p:txBody>
          <a:bodyPr/>
          <a:lstStyle/>
          <a:p>
            <a:fld id="{A563E558-1566-4198-8756-562C6AAFE98B}" type="datetimeFigureOut">
              <a:rPr lang="pt-PT" smtClean="0"/>
              <a:t>07/11/2022</a:t>
            </a:fld>
            <a:endParaRPr lang="pt-PT"/>
          </a:p>
        </p:txBody>
      </p:sp>
      <p:sp>
        <p:nvSpPr>
          <p:cNvPr id="6" name="Marcador de Posição do Rodapé 5">
            <a:extLst>
              <a:ext uri="{FF2B5EF4-FFF2-40B4-BE49-F238E27FC236}">
                <a16:creationId xmlns:a16="http://schemas.microsoft.com/office/drawing/2014/main" id="{AABDE7A6-B7E3-80A2-B827-2632D137C5F8}"/>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BCB8D6A8-C433-0BC7-BD86-B6B92691A217}"/>
              </a:ext>
            </a:extLst>
          </p:cNvPr>
          <p:cNvSpPr>
            <a:spLocks noGrp="1"/>
          </p:cNvSpPr>
          <p:nvPr>
            <p:ph type="sldNum" sz="quarter" idx="12"/>
          </p:nvPr>
        </p:nvSpPr>
        <p:spPr/>
        <p:txBody>
          <a:bodyPr/>
          <a:lstStyle/>
          <a:p>
            <a:fld id="{B926426B-FBBB-4081-92A6-4547F9D8320C}" type="slidenum">
              <a:rPr lang="pt-PT" smtClean="0"/>
              <a:t>‹nº›</a:t>
            </a:fld>
            <a:endParaRPr lang="pt-PT"/>
          </a:p>
        </p:txBody>
      </p:sp>
    </p:spTree>
    <p:extLst>
      <p:ext uri="{BB962C8B-B14F-4D97-AF65-F5344CB8AC3E}">
        <p14:creationId xmlns:p14="http://schemas.microsoft.com/office/powerpoint/2010/main" val="1717589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885B0F-4BA5-20DA-E933-5513D6C6485C}"/>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8D787061-66E3-C494-57B2-7525B9045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AA03CED1-E256-8925-02CE-091A9BDAB4C3}"/>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45AED410-F95E-B63B-5548-CFA5CCD596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01748095-793B-710F-DC86-E74F8DECCCB4}"/>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002FD28E-C248-513A-0644-BB3690F0F74A}"/>
              </a:ext>
            </a:extLst>
          </p:cNvPr>
          <p:cNvSpPr>
            <a:spLocks noGrp="1"/>
          </p:cNvSpPr>
          <p:nvPr>
            <p:ph type="dt" sz="half" idx="10"/>
          </p:nvPr>
        </p:nvSpPr>
        <p:spPr/>
        <p:txBody>
          <a:bodyPr/>
          <a:lstStyle/>
          <a:p>
            <a:fld id="{A563E558-1566-4198-8756-562C6AAFE98B}" type="datetimeFigureOut">
              <a:rPr lang="pt-PT" smtClean="0"/>
              <a:t>07/11/2022</a:t>
            </a:fld>
            <a:endParaRPr lang="pt-PT"/>
          </a:p>
        </p:txBody>
      </p:sp>
      <p:sp>
        <p:nvSpPr>
          <p:cNvPr id="8" name="Marcador de Posição do Rodapé 7">
            <a:extLst>
              <a:ext uri="{FF2B5EF4-FFF2-40B4-BE49-F238E27FC236}">
                <a16:creationId xmlns:a16="http://schemas.microsoft.com/office/drawing/2014/main" id="{2F94C385-2ACE-A152-7FE9-490E14300E02}"/>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943210C0-69E6-4B0C-68E4-BB1E16899C21}"/>
              </a:ext>
            </a:extLst>
          </p:cNvPr>
          <p:cNvSpPr>
            <a:spLocks noGrp="1"/>
          </p:cNvSpPr>
          <p:nvPr>
            <p:ph type="sldNum" sz="quarter" idx="12"/>
          </p:nvPr>
        </p:nvSpPr>
        <p:spPr/>
        <p:txBody>
          <a:bodyPr/>
          <a:lstStyle/>
          <a:p>
            <a:fld id="{B926426B-FBBB-4081-92A6-4547F9D8320C}" type="slidenum">
              <a:rPr lang="pt-PT" smtClean="0"/>
              <a:t>‹nº›</a:t>
            </a:fld>
            <a:endParaRPr lang="pt-PT"/>
          </a:p>
        </p:txBody>
      </p:sp>
    </p:spTree>
    <p:extLst>
      <p:ext uri="{BB962C8B-B14F-4D97-AF65-F5344CB8AC3E}">
        <p14:creationId xmlns:p14="http://schemas.microsoft.com/office/powerpoint/2010/main" val="3623283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7FE70-6CB3-1B54-FD9B-1C446D32D3D4}"/>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BEEB50EE-4E9C-8789-E6E3-41C09CEB4A25}"/>
              </a:ext>
            </a:extLst>
          </p:cNvPr>
          <p:cNvSpPr>
            <a:spLocks noGrp="1"/>
          </p:cNvSpPr>
          <p:nvPr>
            <p:ph type="dt" sz="half" idx="10"/>
          </p:nvPr>
        </p:nvSpPr>
        <p:spPr/>
        <p:txBody>
          <a:bodyPr/>
          <a:lstStyle/>
          <a:p>
            <a:fld id="{A563E558-1566-4198-8756-562C6AAFE98B}" type="datetimeFigureOut">
              <a:rPr lang="pt-PT" smtClean="0"/>
              <a:t>07/11/2022</a:t>
            </a:fld>
            <a:endParaRPr lang="pt-PT"/>
          </a:p>
        </p:txBody>
      </p:sp>
      <p:sp>
        <p:nvSpPr>
          <p:cNvPr id="4" name="Marcador de Posição do Rodapé 3">
            <a:extLst>
              <a:ext uri="{FF2B5EF4-FFF2-40B4-BE49-F238E27FC236}">
                <a16:creationId xmlns:a16="http://schemas.microsoft.com/office/drawing/2014/main" id="{F0BDF4C0-3ADF-AA93-B106-B4682320B5E1}"/>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72C4D735-520D-8AC3-FC98-1DB3171D11F0}"/>
              </a:ext>
            </a:extLst>
          </p:cNvPr>
          <p:cNvSpPr>
            <a:spLocks noGrp="1"/>
          </p:cNvSpPr>
          <p:nvPr>
            <p:ph type="sldNum" sz="quarter" idx="12"/>
          </p:nvPr>
        </p:nvSpPr>
        <p:spPr/>
        <p:txBody>
          <a:bodyPr/>
          <a:lstStyle/>
          <a:p>
            <a:fld id="{B926426B-FBBB-4081-92A6-4547F9D8320C}" type="slidenum">
              <a:rPr lang="pt-PT" smtClean="0"/>
              <a:t>‹nº›</a:t>
            </a:fld>
            <a:endParaRPr lang="pt-PT"/>
          </a:p>
        </p:txBody>
      </p:sp>
    </p:spTree>
    <p:extLst>
      <p:ext uri="{BB962C8B-B14F-4D97-AF65-F5344CB8AC3E}">
        <p14:creationId xmlns:p14="http://schemas.microsoft.com/office/powerpoint/2010/main" val="1818207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6E5C5783-BECA-F08E-4580-9AC83531150C}"/>
              </a:ext>
            </a:extLst>
          </p:cNvPr>
          <p:cNvSpPr>
            <a:spLocks noGrp="1"/>
          </p:cNvSpPr>
          <p:nvPr>
            <p:ph type="dt" sz="half" idx="10"/>
          </p:nvPr>
        </p:nvSpPr>
        <p:spPr/>
        <p:txBody>
          <a:bodyPr/>
          <a:lstStyle/>
          <a:p>
            <a:fld id="{A563E558-1566-4198-8756-562C6AAFE98B}" type="datetimeFigureOut">
              <a:rPr lang="pt-PT" smtClean="0"/>
              <a:t>07/11/2022</a:t>
            </a:fld>
            <a:endParaRPr lang="pt-PT"/>
          </a:p>
        </p:txBody>
      </p:sp>
      <p:sp>
        <p:nvSpPr>
          <p:cNvPr id="3" name="Marcador de Posição do Rodapé 2">
            <a:extLst>
              <a:ext uri="{FF2B5EF4-FFF2-40B4-BE49-F238E27FC236}">
                <a16:creationId xmlns:a16="http://schemas.microsoft.com/office/drawing/2014/main" id="{1E99A7BF-A5B5-88AF-DF63-ABCCBEE2984F}"/>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0028182F-E16F-1A61-3F03-A89C7A46E5BA}"/>
              </a:ext>
            </a:extLst>
          </p:cNvPr>
          <p:cNvSpPr>
            <a:spLocks noGrp="1"/>
          </p:cNvSpPr>
          <p:nvPr>
            <p:ph type="sldNum" sz="quarter" idx="12"/>
          </p:nvPr>
        </p:nvSpPr>
        <p:spPr/>
        <p:txBody>
          <a:bodyPr/>
          <a:lstStyle/>
          <a:p>
            <a:fld id="{B926426B-FBBB-4081-92A6-4547F9D8320C}" type="slidenum">
              <a:rPr lang="pt-PT" smtClean="0"/>
              <a:t>‹nº›</a:t>
            </a:fld>
            <a:endParaRPr lang="pt-PT"/>
          </a:p>
        </p:txBody>
      </p:sp>
    </p:spTree>
    <p:extLst>
      <p:ext uri="{BB962C8B-B14F-4D97-AF65-F5344CB8AC3E}">
        <p14:creationId xmlns:p14="http://schemas.microsoft.com/office/powerpoint/2010/main" val="128709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F966FE-A9DB-8FA7-A6B5-DDF0686403D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FEA5E484-E1A4-C409-5A9A-06CB10481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08BC3BDB-98D3-CEFF-4743-AF55CDB00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605D4EAC-62E1-BE16-A72B-29446B7F4B60}"/>
              </a:ext>
            </a:extLst>
          </p:cNvPr>
          <p:cNvSpPr>
            <a:spLocks noGrp="1"/>
          </p:cNvSpPr>
          <p:nvPr>
            <p:ph type="dt" sz="half" idx="10"/>
          </p:nvPr>
        </p:nvSpPr>
        <p:spPr/>
        <p:txBody>
          <a:bodyPr/>
          <a:lstStyle/>
          <a:p>
            <a:fld id="{A563E558-1566-4198-8756-562C6AAFE98B}" type="datetimeFigureOut">
              <a:rPr lang="pt-PT" smtClean="0"/>
              <a:t>07/11/2022</a:t>
            </a:fld>
            <a:endParaRPr lang="pt-PT"/>
          </a:p>
        </p:txBody>
      </p:sp>
      <p:sp>
        <p:nvSpPr>
          <p:cNvPr id="6" name="Marcador de Posição do Rodapé 5">
            <a:extLst>
              <a:ext uri="{FF2B5EF4-FFF2-40B4-BE49-F238E27FC236}">
                <a16:creationId xmlns:a16="http://schemas.microsoft.com/office/drawing/2014/main" id="{91D58972-8E73-E656-9CE7-F6146F0A26B6}"/>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0D9F005F-D14A-4750-4417-8A520EC16C55}"/>
              </a:ext>
            </a:extLst>
          </p:cNvPr>
          <p:cNvSpPr>
            <a:spLocks noGrp="1"/>
          </p:cNvSpPr>
          <p:nvPr>
            <p:ph type="sldNum" sz="quarter" idx="12"/>
          </p:nvPr>
        </p:nvSpPr>
        <p:spPr/>
        <p:txBody>
          <a:bodyPr/>
          <a:lstStyle/>
          <a:p>
            <a:fld id="{B926426B-FBBB-4081-92A6-4547F9D8320C}" type="slidenum">
              <a:rPr lang="pt-PT" smtClean="0"/>
              <a:t>‹nº›</a:t>
            </a:fld>
            <a:endParaRPr lang="pt-PT"/>
          </a:p>
        </p:txBody>
      </p:sp>
    </p:spTree>
    <p:extLst>
      <p:ext uri="{BB962C8B-B14F-4D97-AF65-F5344CB8AC3E}">
        <p14:creationId xmlns:p14="http://schemas.microsoft.com/office/powerpoint/2010/main" val="3922008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63978D-AF10-5ACF-6F26-D180EA8E8F63}"/>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68453C43-D7C4-6D58-5617-4B12238C4A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99277B2B-C912-14CA-1526-136F02432D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99F73D6F-6826-A44E-63C8-25841486B044}"/>
              </a:ext>
            </a:extLst>
          </p:cNvPr>
          <p:cNvSpPr>
            <a:spLocks noGrp="1"/>
          </p:cNvSpPr>
          <p:nvPr>
            <p:ph type="dt" sz="half" idx="10"/>
          </p:nvPr>
        </p:nvSpPr>
        <p:spPr/>
        <p:txBody>
          <a:bodyPr/>
          <a:lstStyle/>
          <a:p>
            <a:fld id="{A563E558-1566-4198-8756-562C6AAFE98B}" type="datetimeFigureOut">
              <a:rPr lang="pt-PT" smtClean="0"/>
              <a:t>07/11/2022</a:t>
            </a:fld>
            <a:endParaRPr lang="pt-PT"/>
          </a:p>
        </p:txBody>
      </p:sp>
      <p:sp>
        <p:nvSpPr>
          <p:cNvPr id="6" name="Marcador de Posição do Rodapé 5">
            <a:extLst>
              <a:ext uri="{FF2B5EF4-FFF2-40B4-BE49-F238E27FC236}">
                <a16:creationId xmlns:a16="http://schemas.microsoft.com/office/drawing/2014/main" id="{E37A8694-E2DD-0326-156C-295F068EC321}"/>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769BF1C7-59DE-BA2D-4942-1276C15ACCD0}"/>
              </a:ext>
            </a:extLst>
          </p:cNvPr>
          <p:cNvSpPr>
            <a:spLocks noGrp="1"/>
          </p:cNvSpPr>
          <p:nvPr>
            <p:ph type="sldNum" sz="quarter" idx="12"/>
          </p:nvPr>
        </p:nvSpPr>
        <p:spPr/>
        <p:txBody>
          <a:bodyPr/>
          <a:lstStyle/>
          <a:p>
            <a:fld id="{B926426B-FBBB-4081-92A6-4547F9D8320C}" type="slidenum">
              <a:rPr lang="pt-PT" smtClean="0"/>
              <a:t>‹nº›</a:t>
            </a:fld>
            <a:endParaRPr lang="pt-PT"/>
          </a:p>
        </p:txBody>
      </p:sp>
    </p:spTree>
    <p:extLst>
      <p:ext uri="{BB962C8B-B14F-4D97-AF65-F5344CB8AC3E}">
        <p14:creationId xmlns:p14="http://schemas.microsoft.com/office/powerpoint/2010/main" val="1941839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AF4C3DF8-360C-557B-467F-3A26310219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795E2972-2C2E-395E-1855-B51E943F71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75C4657C-6314-57B6-B9BA-5B709C40BC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63E558-1566-4198-8756-562C6AAFE98B}" type="datetimeFigureOut">
              <a:rPr lang="pt-PT" smtClean="0"/>
              <a:t>07/11/2022</a:t>
            </a:fld>
            <a:endParaRPr lang="pt-PT"/>
          </a:p>
        </p:txBody>
      </p:sp>
      <p:sp>
        <p:nvSpPr>
          <p:cNvPr id="5" name="Marcador de Posição do Rodapé 4">
            <a:extLst>
              <a:ext uri="{FF2B5EF4-FFF2-40B4-BE49-F238E27FC236}">
                <a16:creationId xmlns:a16="http://schemas.microsoft.com/office/drawing/2014/main" id="{F97350AF-6DD7-D979-BDF0-C776B4FF40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789C9E2C-9A4C-1D0B-61F5-AC424EC0B9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6426B-FBBB-4081-92A6-4547F9D8320C}" type="slidenum">
              <a:rPr lang="pt-PT" smtClean="0"/>
              <a:t>‹nº›</a:t>
            </a:fld>
            <a:endParaRPr lang="pt-PT"/>
          </a:p>
        </p:txBody>
      </p:sp>
    </p:spTree>
    <p:extLst>
      <p:ext uri="{BB962C8B-B14F-4D97-AF65-F5344CB8AC3E}">
        <p14:creationId xmlns:p14="http://schemas.microsoft.com/office/powerpoint/2010/main" val="4181957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raken.com/"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kraken.com/sign-i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21.xml"/><Relationship Id="rId4" Type="http://schemas.openxmlformats.org/officeDocument/2006/relationships/slide" Target="slide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FBB6AD-2919-71F4-7BCC-032ECC1472E7}"/>
              </a:ext>
            </a:extLst>
          </p:cNvPr>
          <p:cNvSpPr>
            <a:spLocks noGrp="1"/>
          </p:cNvSpPr>
          <p:nvPr>
            <p:ph type="ctrTitle"/>
          </p:nvPr>
        </p:nvSpPr>
        <p:spPr>
          <a:xfrm>
            <a:off x="1867449" y="159631"/>
            <a:ext cx="9144000" cy="861712"/>
          </a:xfrm>
        </p:spPr>
        <p:txBody>
          <a:bodyPr>
            <a:normAutofit/>
          </a:bodyPr>
          <a:lstStyle/>
          <a:p>
            <a:r>
              <a:rPr lang="pt-PT" sz="3600" b="1" dirty="0">
                <a:latin typeface="+mn-lt"/>
              </a:rPr>
              <a:t>Análise Comparativa web - App</a:t>
            </a:r>
          </a:p>
        </p:txBody>
      </p:sp>
      <p:sp>
        <p:nvSpPr>
          <p:cNvPr id="3" name="Subtítulo 2">
            <a:extLst>
              <a:ext uri="{FF2B5EF4-FFF2-40B4-BE49-F238E27FC236}">
                <a16:creationId xmlns:a16="http://schemas.microsoft.com/office/drawing/2014/main" id="{B1244502-64AF-B8E2-B65C-4FC028ED41D0}"/>
              </a:ext>
            </a:extLst>
          </p:cNvPr>
          <p:cNvSpPr>
            <a:spLocks noGrp="1"/>
          </p:cNvSpPr>
          <p:nvPr>
            <p:ph type="subTitle" idx="1"/>
          </p:nvPr>
        </p:nvSpPr>
        <p:spPr>
          <a:xfrm>
            <a:off x="1867449" y="1219259"/>
            <a:ext cx="9144000" cy="445028"/>
          </a:xfrm>
        </p:spPr>
        <p:txBody>
          <a:bodyPr>
            <a:normAutofit/>
          </a:bodyPr>
          <a:lstStyle/>
          <a:p>
            <a:r>
              <a:rPr lang="pt-PT" sz="2000" dirty="0">
                <a:solidFill>
                  <a:schemeClr val="accent1"/>
                </a:solidFill>
              </a:rPr>
              <a:t>Arquitetura de Informação para a Web e Dispositivos Moveis </a:t>
            </a:r>
          </a:p>
        </p:txBody>
      </p:sp>
      <p:sp>
        <p:nvSpPr>
          <p:cNvPr id="4" name="CaixaDeTexto 3">
            <a:extLst>
              <a:ext uri="{FF2B5EF4-FFF2-40B4-BE49-F238E27FC236}">
                <a16:creationId xmlns:a16="http://schemas.microsoft.com/office/drawing/2014/main" id="{94C34103-B05C-5D63-2B54-D038FB7F3CCC}"/>
              </a:ext>
            </a:extLst>
          </p:cNvPr>
          <p:cNvSpPr txBox="1"/>
          <p:nvPr/>
        </p:nvSpPr>
        <p:spPr>
          <a:xfrm>
            <a:off x="4147129" y="2354097"/>
            <a:ext cx="7312890" cy="2000548"/>
          </a:xfrm>
          <a:prstGeom prst="rect">
            <a:avLst/>
          </a:prstGeom>
          <a:noFill/>
        </p:spPr>
        <p:txBody>
          <a:bodyPr wrap="square" rtlCol="0">
            <a:spAutoFit/>
          </a:bodyPr>
          <a:lstStyle/>
          <a:p>
            <a:pPr algn="just"/>
            <a:r>
              <a:rPr lang="pt-PT" sz="2000" dirty="0"/>
              <a:t>No presente trabalho iremos verificar as diferenças e as funcionalidades que existem entre o website e a sua aplicação mobile </a:t>
            </a:r>
            <a:r>
              <a:rPr lang="pt-PT" sz="2400" u="sng" dirty="0">
                <a:hlinkClick r:id="rId2"/>
              </a:rPr>
              <a:t>Kraken</a:t>
            </a:r>
            <a:r>
              <a:rPr lang="pt-PT" sz="2400" u="sng" dirty="0"/>
              <a:t>.</a:t>
            </a:r>
          </a:p>
          <a:p>
            <a:pPr algn="just"/>
            <a:endParaRPr lang="pt-PT" sz="2000" dirty="0"/>
          </a:p>
          <a:p>
            <a:pPr algn="just"/>
            <a:r>
              <a:rPr lang="pt-PT" sz="2000" dirty="0"/>
              <a:t>Iremos também abordar vantagens e aspetos a melhorar entre website e na aplicação mobile. </a:t>
            </a:r>
          </a:p>
        </p:txBody>
      </p:sp>
      <p:sp>
        <p:nvSpPr>
          <p:cNvPr id="5" name="CaixaDeTexto 4">
            <a:extLst>
              <a:ext uri="{FF2B5EF4-FFF2-40B4-BE49-F238E27FC236}">
                <a16:creationId xmlns:a16="http://schemas.microsoft.com/office/drawing/2014/main" id="{D1C34DEE-3813-5E68-B1AA-BDEF3DF27EF1}"/>
              </a:ext>
            </a:extLst>
          </p:cNvPr>
          <p:cNvSpPr txBox="1"/>
          <p:nvPr/>
        </p:nvSpPr>
        <p:spPr>
          <a:xfrm>
            <a:off x="626533" y="5926667"/>
            <a:ext cx="3251200" cy="369332"/>
          </a:xfrm>
          <a:prstGeom prst="rect">
            <a:avLst/>
          </a:prstGeom>
          <a:noFill/>
        </p:spPr>
        <p:txBody>
          <a:bodyPr wrap="square" rtlCol="0">
            <a:spAutoFit/>
          </a:bodyPr>
          <a:lstStyle/>
          <a:p>
            <a:r>
              <a:rPr lang="pt-PT" dirty="0"/>
              <a:t>IPMAIA, MAIA 5/11/2022</a:t>
            </a:r>
          </a:p>
        </p:txBody>
      </p:sp>
      <p:pic>
        <p:nvPicPr>
          <p:cNvPr id="6" name="Imagem 5">
            <a:extLst>
              <a:ext uri="{FF2B5EF4-FFF2-40B4-BE49-F238E27FC236}">
                <a16:creationId xmlns:a16="http://schemas.microsoft.com/office/drawing/2014/main" id="{4B620ADE-42F2-9282-07BA-57F73572C6EC}"/>
              </a:ext>
            </a:extLst>
          </p:cNvPr>
          <p:cNvPicPr>
            <a:picLocks noChangeAspect="1"/>
          </p:cNvPicPr>
          <p:nvPr/>
        </p:nvPicPr>
        <p:blipFill>
          <a:blip r:embed="rId3"/>
          <a:stretch>
            <a:fillRect/>
          </a:stretch>
        </p:blipFill>
        <p:spPr>
          <a:xfrm>
            <a:off x="5531778" y="5268423"/>
            <a:ext cx="3737114" cy="633765"/>
          </a:xfrm>
          <a:prstGeom prst="rect">
            <a:avLst/>
          </a:prstGeom>
        </p:spPr>
      </p:pic>
      <p:pic>
        <p:nvPicPr>
          <p:cNvPr id="8" name="Imagem 7"/>
          <p:cNvPicPr>
            <a:picLocks noChangeAspect="1"/>
          </p:cNvPicPr>
          <p:nvPr/>
        </p:nvPicPr>
        <p:blipFill rotWithShape="1">
          <a:blip r:embed="rId4" cstate="hqprint">
            <a:extLst>
              <a:ext uri="{28A0092B-C50C-407E-A947-70E740481C1C}">
                <a14:useLocalDpi xmlns:a14="http://schemas.microsoft.com/office/drawing/2010/main" val="0"/>
              </a:ext>
            </a:extLst>
          </a:blip>
          <a:srcRect l="7800" t="14950" r="6723" b="14478"/>
          <a:stretch/>
        </p:blipFill>
        <p:spPr>
          <a:xfrm>
            <a:off x="561876" y="2137070"/>
            <a:ext cx="2753977" cy="3031689"/>
          </a:xfrm>
          <a:prstGeom prst="rect">
            <a:avLst/>
          </a:prstGeom>
          <a:ln>
            <a:noFill/>
          </a:ln>
          <a:effectLst>
            <a:softEdge rad="112500"/>
          </a:effectLst>
        </p:spPr>
      </p:pic>
      <p:sp>
        <p:nvSpPr>
          <p:cNvPr id="7" name="CaixaDeTexto 6">
            <a:extLst>
              <a:ext uri="{FF2B5EF4-FFF2-40B4-BE49-F238E27FC236}">
                <a16:creationId xmlns:a16="http://schemas.microsoft.com/office/drawing/2014/main" id="{17294642-AE18-FB1D-C849-F7EE0641111E}"/>
              </a:ext>
            </a:extLst>
          </p:cNvPr>
          <p:cNvSpPr txBox="1"/>
          <p:nvPr/>
        </p:nvSpPr>
        <p:spPr>
          <a:xfrm>
            <a:off x="410015" y="5185196"/>
            <a:ext cx="3737114" cy="400110"/>
          </a:xfrm>
          <a:prstGeom prst="rect">
            <a:avLst/>
          </a:prstGeom>
          <a:noFill/>
        </p:spPr>
        <p:txBody>
          <a:bodyPr wrap="square" rtlCol="0">
            <a:spAutoFit/>
          </a:bodyPr>
          <a:lstStyle/>
          <a:p>
            <a:r>
              <a:rPr lang="pt-PT" sz="2000" b="1" dirty="0"/>
              <a:t>Simão Azevedo Coroa (A037057) </a:t>
            </a:r>
            <a:endParaRPr lang="en-US" sz="2000" b="1" dirty="0"/>
          </a:p>
        </p:txBody>
      </p:sp>
      <p:pic>
        <p:nvPicPr>
          <p:cNvPr id="1026" name="Picture 2" descr="Solicitadoria - Instituto Politécnico da Maia - IPMAIA | Inspiring Future">
            <a:extLst>
              <a:ext uri="{FF2B5EF4-FFF2-40B4-BE49-F238E27FC236}">
                <a16:creationId xmlns:a16="http://schemas.microsoft.com/office/drawing/2014/main" id="{0E4D0502-4D7F-5222-F128-34FB24D4B6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66" y="123529"/>
            <a:ext cx="1411120" cy="142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102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39FC41-6CB7-0E17-AE81-DA445C18A952}"/>
              </a:ext>
            </a:extLst>
          </p:cNvPr>
          <p:cNvSpPr>
            <a:spLocks noGrp="1"/>
          </p:cNvSpPr>
          <p:nvPr>
            <p:ph type="title"/>
          </p:nvPr>
        </p:nvSpPr>
        <p:spPr/>
        <p:txBody>
          <a:bodyPr>
            <a:normAutofit/>
          </a:bodyPr>
          <a:lstStyle/>
          <a:p>
            <a:pPr algn="ctr"/>
            <a:r>
              <a:rPr lang="pt-PT" sz="4000" b="1" dirty="0">
                <a:latin typeface="+mn-lt"/>
              </a:rPr>
              <a:t>Diferenças na Página Principal </a:t>
            </a:r>
          </a:p>
        </p:txBody>
      </p:sp>
      <p:sp>
        <p:nvSpPr>
          <p:cNvPr id="3" name="Marcador de Posição de Conteúdo 2">
            <a:extLst>
              <a:ext uri="{FF2B5EF4-FFF2-40B4-BE49-F238E27FC236}">
                <a16:creationId xmlns:a16="http://schemas.microsoft.com/office/drawing/2014/main" id="{7F9B8B85-3008-DDE1-7497-A464FCD5B1D6}"/>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92500"/>
          </a:bodyPr>
          <a:lstStyle/>
          <a:p>
            <a:pPr algn="just">
              <a:lnSpc>
                <a:spcPct val="150000"/>
              </a:lnSpc>
            </a:pPr>
            <a:r>
              <a:rPr lang="pt-PT" sz="2400" dirty="0"/>
              <a:t>1-Podemos ver que a apresentação é diferente, dado que na APP se observa um gráfico em constante atualização à medida que o valor das </a:t>
            </a:r>
            <a:r>
              <a:rPr lang="pt-PT" sz="2400" dirty="0" err="1"/>
              <a:t>criptomoedas</a:t>
            </a:r>
            <a:r>
              <a:rPr lang="pt-PT" sz="2400" dirty="0"/>
              <a:t> varia. Já no Website apenas é apresentado o valor atual sem estas variações instantâneas.</a:t>
            </a:r>
          </a:p>
          <a:p>
            <a:pPr algn="just">
              <a:lnSpc>
                <a:spcPct val="150000"/>
              </a:lnSpc>
            </a:pPr>
            <a:r>
              <a:rPr lang="pt-PT" sz="2400" dirty="0"/>
              <a:t>2- Outro aspeto a destacar é que no website é possível confirmar o valor investido bem como onde foi feito esse investimento, enquanto na app não temos essa possibilidade.</a:t>
            </a:r>
          </a:p>
          <a:p>
            <a:pPr algn="just">
              <a:lnSpc>
                <a:spcPct val="150000"/>
              </a:lnSpc>
            </a:pPr>
            <a:r>
              <a:rPr lang="pt-PT" sz="2400" dirty="0"/>
              <a:t>3- No website podemos logo também comprar/vender/Converter sem necessidade de mudar enquanto na APP temos que mudar no menu para poder fazer isso.</a:t>
            </a:r>
          </a:p>
        </p:txBody>
      </p:sp>
    </p:spTree>
    <p:extLst>
      <p:ext uri="{BB962C8B-B14F-4D97-AF65-F5344CB8AC3E}">
        <p14:creationId xmlns:p14="http://schemas.microsoft.com/office/powerpoint/2010/main" val="4165205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538436D2-4404-36AC-99E2-03717320B666}"/>
              </a:ext>
            </a:extLst>
          </p:cNvPr>
          <p:cNvSpPr txBox="1"/>
          <p:nvPr/>
        </p:nvSpPr>
        <p:spPr>
          <a:xfrm>
            <a:off x="966158" y="465826"/>
            <a:ext cx="5129842" cy="461665"/>
          </a:xfrm>
          <a:prstGeom prst="rect">
            <a:avLst/>
          </a:prstGeom>
          <a:noFill/>
        </p:spPr>
        <p:txBody>
          <a:bodyPr wrap="square" rtlCol="0">
            <a:spAutoFit/>
          </a:bodyPr>
          <a:lstStyle/>
          <a:p>
            <a:pPr algn="ctr"/>
            <a:r>
              <a:rPr lang="pt-PT" sz="2400" b="1" dirty="0"/>
              <a:t>Pagina dos preços WEB</a:t>
            </a:r>
          </a:p>
        </p:txBody>
      </p:sp>
      <p:pic>
        <p:nvPicPr>
          <p:cNvPr id="7" name="Imagem 6">
            <a:extLst>
              <a:ext uri="{FF2B5EF4-FFF2-40B4-BE49-F238E27FC236}">
                <a16:creationId xmlns:a16="http://schemas.microsoft.com/office/drawing/2014/main" id="{2CCE659F-99BF-3497-C94A-8ECC8BA2F2DC}"/>
              </a:ext>
            </a:extLst>
          </p:cNvPr>
          <p:cNvPicPr>
            <a:picLocks noChangeAspect="1"/>
          </p:cNvPicPr>
          <p:nvPr/>
        </p:nvPicPr>
        <p:blipFill>
          <a:blip r:embed="rId2"/>
          <a:stretch>
            <a:fillRect/>
          </a:stretch>
        </p:blipFill>
        <p:spPr>
          <a:xfrm>
            <a:off x="491705" y="1621226"/>
            <a:ext cx="6595376" cy="3709899"/>
          </a:xfrm>
          <a:prstGeom prst="rect">
            <a:avLst/>
          </a:prstGeom>
        </p:spPr>
      </p:pic>
      <p:sp>
        <p:nvSpPr>
          <p:cNvPr id="8" name="CaixaDeTexto 7">
            <a:extLst>
              <a:ext uri="{FF2B5EF4-FFF2-40B4-BE49-F238E27FC236}">
                <a16:creationId xmlns:a16="http://schemas.microsoft.com/office/drawing/2014/main" id="{BF307EBF-E5B3-2E25-A29C-FCB9459B0507}"/>
              </a:ext>
            </a:extLst>
          </p:cNvPr>
          <p:cNvSpPr txBox="1"/>
          <p:nvPr/>
        </p:nvSpPr>
        <p:spPr>
          <a:xfrm>
            <a:off x="7827034" y="465826"/>
            <a:ext cx="3950898" cy="461665"/>
          </a:xfrm>
          <a:prstGeom prst="rect">
            <a:avLst/>
          </a:prstGeom>
          <a:noFill/>
        </p:spPr>
        <p:txBody>
          <a:bodyPr wrap="square" rtlCol="0">
            <a:spAutoFit/>
          </a:bodyPr>
          <a:lstStyle/>
          <a:p>
            <a:pPr algn="ctr"/>
            <a:r>
              <a:rPr lang="pt-PT" sz="2400" b="1" dirty="0"/>
              <a:t>Pagina dos preços APP</a:t>
            </a:r>
          </a:p>
        </p:txBody>
      </p:sp>
      <p:cxnSp>
        <p:nvCxnSpPr>
          <p:cNvPr id="10" name="Conexão reta 9">
            <a:extLst>
              <a:ext uri="{FF2B5EF4-FFF2-40B4-BE49-F238E27FC236}">
                <a16:creationId xmlns:a16="http://schemas.microsoft.com/office/drawing/2014/main" id="{787830DE-A1BD-FE28-5758-DD8148433585}"/>
              </a:ext>
            </a:extLst>
          </p:cNvPr>
          <p:cNvCxnSpPr/>
          <p:nvPr/>
        </p:nvCxnSpPr>
        <p:spPr>
          <a:xfrm>
            <a:off x="7358332" y="207034"/>
            <a:ext cx="0" cy="6340415"/>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Imagem 10">
            <a:extLst>
              <a:ext uri="{FF2B5EF4-FFF2-40B4-BE49-F238E27FC236}">
                <a16:creationId xmlns:a16="http://schemas.microsoft.com/office/drawing/2014/main" id="{D32F2847-6BB9-453C-DFB8-77CFEEB1E6E4}"/>
              </a:ext>
            </a:extLst>
          </p:cNvPr>
          <p:cNvPicPr>
            <a:picLocks noChangeAspect="1"/>
          </p:cNvPicPr>
          <p:nvPr/>
        </p:nvPicPr>
        <p:blipFill>
          <a:blip r:embed="rId3"/>
          <a:stretch>
            <a:fillRect/>
          </a:stretch>
        </p:blipFill>
        <p:spPr>
          <a:xfrm>
            <a:off x="8817296" y="1500996"/>
            <a:ext cx="2184254" cy="4727275"/>
          </a:xfrm>
          <a:prstGeom prst="rect">
            <a:avLst/>
          </a:prstGeom>
        </p:spPr>
      </p:pic>
      <p:sp>
        <p:nvSpPr>
          <p:cNvPr id="12" name="Retângulo 11">
            <a:extLst>
              <a:ext uri="{FF2B5EF4-FFF2-40B4-BE49-F238E27FC236}">
                <a16:creationId xmlns:a16="http://schemas.microsoft.com/office/drawing/2014/main" id="{8AC5790F-A650-0210-C7EC-83A7E9275CA9}"/>
              </a:ext>
            </a:extLst>
          </p:cNvPr>
          <p:cNvSpPr/>
          <p:nvPr/>
        </p:nvSpPr>
        <p:spPr>
          <a:xfrm>
            <a:off x="2234242" y="1984075"/>
            <a:ext cx="3398803" cy="3631721"/>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4" name="Conexão reta unidirecional 13">
            <a:extLst>
              <a:ext uri="{FF2B5EF4-FFF2-40B4-BE49-F238E27FC236}">
                <a16:creationId xmlns:a16="http://schemas.microsoft.com/office/drawing/2014/main" id="{29AF1C84-74E5-8F55-9276-4611AB35AC26}"/>
              </a:ext>
            </a:extLst>
          </p:cNvPr>
          <p:cNvCxnSpPr/>
          <p:nvPr/>
        </p:nvCxnSpPr>
        <p:spPr>
          <a:xfrm flipV="1">
            <a:off x="5633044" y="2294626"/>
            <a:ext cx="526216" cy="103517"/>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aixaDeTexto 14">
            <a:extLst>
              <a:ext uri="{FF2B5EF4-FFF2-40B4-BE49-F238E27FC236}">
                <a16:creationId xmlns:a16="http://schemas.microsoft.com/office/drawing/2014/main" id="{531A23EC-5F30-CC51-C06D-C2A77EA6392F}"/>
              </a:ext>
            </a:extLst>
          </p:cNvPr>
          <p:cNvSpPr txBox="1"/>
          <p:nvPr/>
        </p:nvSpPr>
        <p:spPr>
          <a:xfrm>
            <a:off x="6165003" y="2109960"/>
            <a:ext cx="330685" cy="369332"/>
          </a:xfrm>
          <a:prstGeom prst="rect">
            <a:avLst/>
          </a:prstGeom>
          <a:noFill/>
        </p:spPr>
        <p:txBody>
          <a:bodyPr wrap="square" rtlCol="0">
            <a:spAutoFit/>
          </a:bodyPr>
          <a:lstStyle/>
          <a:p>
            <a:r>
              <a:rPr lang="pt-PT" dirty="0"/>
              <a:t>1</a:t>
            </a:r>
          </a:p>
        </p:txBody>
      </p:sp>
      <p:sp>
        <p:nvSpPr>
          <p:cNvPr id="16" name="Retângulo 15">
            <a:extLst>
              <a:ext uri="{FF2B5EF4-FFF2-40B4-BE49-F238E27FC236}">
                <a16:creationId xmlns:a16="http://schemas.microsoft.com/office/drawing/2014/main" id="{459E4504-B11D-0268-E29A-F16CF4CA497A}"/>
              </a:ext>
            </a:extLst>
          </p:cNvPr>
          <p:cNvSpPr/>
          <p:nvPr/>
        </p:nvSpPr>
        <p:spPr>
          <a:xfrm>
            <a:off x="8817296" y="1828800"/>
            <a:ext cx="2184238" cy="3976777"/>
          </a:xfrm>
          <a:prstGeom prst="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8" name="Conexão reta unidirecional 17">
            <a:extLst>
              <a:ext uri="{FF2B5EF4-FFF2-40B4-BE49-F238E27FC236}">
                <a16:creationId xmlns:a16="http://schemas.microsoft.com/office/drawing/2014/main" id="{C76349CC-C57D-23FF-28E2-F7CFB4432386}"/>
              </a:ext>
            </a:extLst>
          </p:cNvPr>
          <p:cNvCxnSpPr/>
          <p:nvPr/>
        </p:nvCxnSpPr>
        <p:spPr>
          <a:xfrm flipH="1" flipV="1">
            <a:off x="8410755" y="2622430"/>
            <a:ext cx="418863" cy="7763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70A46129-E5B7-DA27-416C-F1384F1CACF0}"/>
              </a:ext>
            </a:extLst>
          </p:cNvPr>
          <p:cNvSpPr txBox="1"/>
          <p:nvPr/>
        </p:nvSpPr>
        <p:spPr>
          <a:xfrm>
            <a:off x="8203724" y="2437764"/>
            <a:ext cx="188819" cy="369332"/>
          </a:xfrm>
          <a:prstGeom prst="rect">
            <a:avLst/>
          </a:prstGeom>
          <a:noFill/>
        </p:spPr>
        <p:txBody>
          <a:bodyPr wrap="square" rtlCol="0">
            <a:spAutoFit/>
          </a:bodyPr>
          <a:lstStyle/>
          <a:p>
            <a:r>
              <a:rPr lang="pt-PT" dirty="0"/>
              <a:t>2</a:t>
            </a:r>
          </a:p>
        </p:txBody>
      </p:sp>
    </p:spTree>
    <p:extLst>
      <p:ext uri="{BB962C8B-B14F-4D97-AF65-F5344CB8AC3E}">
        <p14:creationId xmlns:p14="http://schemas.microsoft.com/office/powerpoint/2010/main" val="154385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48DD76-569A-09AD-E208-5DB04C8D0C20}"/>
              </a:ext>
            </a:extLst>
          </p:cNvPr>
          <p:cNvSpPr>
            <a:spLocks noGrp="1"/>
          </p:cNvSpPr>
          <p:nvPr>
            <p:ph type="title"/>
          </p:nvPr>
        </p:nvSpPr>
        <p:spPr>
          <a:xfrm>
            <a:off x="838200" y="263525"/>
            <a:ext cx="10515600" cy="1325563"/>
          </a:xfrm>
        </p:spPr>
        <p:txBody>
          <a:bodyPr>
            <a:normAutofit/>
          </a:bodyPr>
          <a:lstStyle/>
          <a:p>
            <a:pPr algn="ctr"/>
            <a:r>
              <a:rPr lang="pt-PT" sz="4000" b="1" dirty="0">
                <a:latin typeface="+mn-lt"/>
              </a:rPr>
              <a:t>Diferenças na página de preços </a:t>
            </a:r>
          </a:p>
        </p:txBody>
      </p:sp>
      <p:sp>
        <p:nvSpPr>
          <p:cNvPr id="3" name="Marcador de Posição de Conteúdo 2">
            <a:extLst>
              <a:ext uri="{FF2B5EF4-FFF2-40B4-BE49-F238E27FC236}">
                <a16:creationId xmlns:a16="http://schemas.microsoft.com/office/drawing/2014/main" id="{48EB4229-84CC-DA16-C7C1-FFA3417DF08F}"/>
              </a:ext>
            </a:extLst>
          </p:cNvPr>
          <p:cNvSpPr>
            <a:spLocks noGrp="1"/>
          </p:cNvSpPr>
          <p:nvPr>
            <p:ph idx="1"/>
          </p:nvPr>
        </p:nvSpPr>
        <p:spPr>
          <a:xfrm>
            <a:off x="838200" y="1589088"/>
            <a:ext cx="10515600" cy="4351338"/>
          </a:xfrm>
        </p:spPr>
        <p:style>
          <a:lnRef idx="2">
            <a:schemeClr val="accent1"/>
          </a:lnRef>
          <a:fillRef idx="1">
            <a:schemeClr val="lt1"/>
          </a:fillRef>
          <a:effectRef idx="0">
            <a:schemeClr val="accent1"/>
          </a:effectRef>
          <a:fontRef idx="minor">
            <a:schemeClr val="dk1"/>
          </a:fontRef>
        </p:style>
        <p:txBody>
          <a:bodyPr>
            <a:noAutofit/>
          </a:bodyPr>
          <a:lstStyle/>
          <a:p>
            <a:pPr algn="just">
              <a:lnSpc>
                <a:spcPct val="150000"/>
              </a:lnSpc>
            </a:pPr>
            <a:r>
              <a:rPr lang="pt-PT" sz="2000" dirty="0"/>
              <a:t>1-Podemos ver que no website tem muita mais informação sobre as criptomoedas tem a espécie de um menu onde podemos ver as que tiveram mais subida de valores como também as que tiveram maior descida, como as que foram recentemente listadas. Dá também para ver a suas variações e quais os valores dos meses anteriores. Existe ainda a possibilidade de escolher se queremos ou não comprar as criptomoedas.</a:t>
            </a:r>
          </a:p>
          <a:p>
            <a:pPr algn="just">
              <a:lnSpc>
                <a:spcPct val="150000"/>
              </a:lnSpc>
            </a:pPr>
            <a:r>
              <a:rPr lang="pt-PT" sz="2000" dirty="0"/>
              <a:t>2-Na app também temos um menu onde podemos ver as que tiveram mais subida como descidas mas temos muito menos informação. </a:t>
            </a:r>
            <a:r>
              <a:rPr lang="pt-PT" sz="2000" u="sng" dirty="0"/>
              <a:t>Na minha visão, a APP foi elaborada sem grande detalhe e dedicação, pelo que, a meu ver, deveria aproximar-se mais do Website em termos de construção, já que este último se encontra bastante mais completo e intuitivo.</a:t>
            </a:r>
          </a:p>
        </p:txBody>
      </p:sp>
    </p:spTree>
    <p:extLst>
      <p:ext uri="{BB962C8B-B14F-4D97-AF65-F5344CB8AC3E}">
        <p14:creationId xmlns:p14="http://schemas.microsoft.com/office/powerpoint/2010/main" val="3232886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653309" y="415636"/>
            <a:ext cx="3472873" cy="830997"/>
          </a:xfrm>
          <a:prstGeom prst="rect">
            <a:avLst/>
          </a:prstGeom>
          <a:noFill/>
        </p:spPr>
        <p:txBody>
          <a:bodyPr wrap="square" rtlCol="0">
            <a:spAutoFit/>
          </a:bodyPr>
          <a:lstStyle/>
          <a:p>
            <a:pPr algn="ctr"/>
            <a:r>
              <a:rPr lang="pt-PT" sz="2400" b="1" dirty="0"/>
              <a:t>Pagina de Histórico de Transações WEB</a:t>
            </a:r>
          </a:p>
        </p:txBody>
      </p:sp>
      <p:pic>
        <p:nvPicPr>
          <p:cNvPr id="6" name="Imagem 5"/>
          <p:cNvPicPr>
            <a:picLocks noChangeAspect="1"/>
          </p:cNvPicPr>
          <p:nvPr/>
        </p:nvPicPr>
        <p:blipFill>
          <a:blip r:embed="rId2"/>
          <a:stretch>
            <a:fillRect/>
          </a:stretch>
        </p:blipFill>
        <p:spPr>
          <a:xfrm>
            <a:off x="443059" y="1676581"/>
            <a:ext cx="6598763" cy="4073770"/>
          </a:xfrm>
          <a:prstGeom prst="rect">
            <a:avLst/>
          </a:prstGeom>
        </p:spPr>
      </p:pic>
      <p:sp>
        <p:nvSpPr>
          <p:cNvPr id="7" name="CaixaDeTexto 6"/>
          <p:cNvSpPr txBox="1"/>
          <p:nvPr/>
        </p:nvSpPr>
        <p:spPr>
          <a:xfrm>
            <a:off x="8314441" y="415636"/>
            <a:ext cx="3054285" cy="830997"/>
          </a:xfrm>
          <a:prstGeom prst="rect">
            <a:avLst/>
          </a:prstGeom>
          <a:noFill/>
        </p:spPr>
        <p:txBody>
          <a:bodyPr wrap="square" rtlCol="0">
            <a:spAutoFit/>
          </a:bodyPr>
          <a:lstStyle/>
          <a:p>
            <a:pPr algn="ctr"/>
            <a:r>
              <a:rPr lang="pt-PT" sz="2400" b="1" dirty="0"/>
              <a:t>Pagina de Histórico de Transações </a:t>
            </a:r>
            <a:r>
              <a:rPr lang="pt-PT" sz="2400" b="1" dirty="0" err="1"/>
              <a:t>App</a:t>
            </a:r>
            <a:endParaRPr lang="pt-PT" sz="2400" b="1" dirty="0"/>
          </a:p>
        </p:txBody>
      </p:sp>
      <p:cxnSp>
        <p:nvCxnSpPr>
          <p:cNvPr id="9" name="Conexão reta 8"/>
          <p:cNvCxnSpPr/>
          <p:nvPr/>
        </p:nvCxnSpPr>
        <p:spPr>
          <a:xfrm>
            <a:off x="7579151" y="329938"/>
            <a:ext cx="28280" cy="6325386"/>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Imagem 11"/>
          <p:cNvPicPr>
            <a:picLocks noChangeAspect="1"/>
          </p:cNvPicPr>
          <p:nvPr/>
        </p:nvPicPr>
        <p:blipFill>
          <a:blip r:embed="rId3"/>
          <a:stretch>
            <a:fillRect/>
          </a:stretch>
        </p:blipFill>
        <p:spPr>
          <a:xfrm>
            <a:off x="9022715" y="1471169"/>
            <a:ext cx="2075369" cy="4491620"/>
          </a:xfrm>
          <a:prstGeom prst="rect">
            <a:avLst/>
          </a:prstGeom>
        </p:spPr>
      </p:pic>
      <p:sp>
        <p:nvSpPr>
          <p:cNvPr id="13" name="Retângulo 12"/>
          <p:cNvSpPr/>
          <p:nvPr/>
        </p:nvSpPr>
        <p:spPr>
          <a:xfrm>
            <a:off x="1062182" y="2189018"/>
            <a:ext cx="5163127" cy="3703782"/>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13"/>
          <p:cNvSpPr/>
          <p:nvPr/>
        </p:nvSpPr>
        <p:spPr>
          <a:xfrm>
            <a:off x="8950036" y="1838037"/>
            <a:ext cx="2244437" cy="4285672"/>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6" name="Conexão reta unidirecional 15"/>
          <p:cNvCxnSpPr/>
          <p:nvPr/>
        </p:nvCxnSpPr>
        <p:spPr>
          <a:xfrm flipV="1">
            <a:off x="5597236" y="1471169"/>
            <a:ext cx="628073" cy="837922"/>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aixaDeTexto 17"/>
          <p:cNvSpPr txBox="1"/>
          <p:nvPr/>
        </p:nvSpPr>
        <p:spPr>
          <a:xfrm>
            <a:off x="6163867" y="1246633"/>
            <a:ext cx="443109" cy="369332"/>
          </a:xfrm>
          <a:prstGeom prst="rect">
            <a:avLst/>
          </a:prstGeom>
          <a:noFill/>
        </p:spPr>
        <p:txBody>
          <a:bodyPr wrap="square" rtlCol="0">
            <a:spAutoFit/>
          </a:bodyPr>
          <a:lstStyle/>
          <a:p>
            <a:r>
              <a:rPr lang="pt-PT" dirty="0"/>
              <a:t>1</a:t>
            </a:r>
          </a:p>
        </p:txBody>
      </p:sp>
      <p:cxnSp>
        <p:nvCxnSpPr>
          <p:cNvPr id="20" name="Conexão reta unidirecional 19"/>
          <p:cNvCxnSpPr/>
          <p:nvPr/>
        </p:nvCxnSpPr>
        <p:spPr>
          <a:xfrm flipH="1" flipV="1">
            <a:off x="8562109" y="2189018"/>
            <a:ext cx="460606" cy="120073"/>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CaixaDeTexto 20"/>
          <p:cNvSpPr txBox="1"/>
          <p:nvPr/>
        </p:nvSpPr>
        <p:spPr>
          <a:xfrm>
            <a:off x="8325989" y="2004352"/>
            <a:ext cx="236120" cy="369332"/>
          </a:xfrm>
          <a:prstGeom prst="rect">
            <a:avLst/>
          </a:prstGeom>
          <a:noFill/>
        </p:spPr>
        <p:txBody>
          <a:bodyPr wrap="square" rtlCol="0">
            <a:spAutoFit/>
          </a:bodyPr>
          <a:lstStyle/>
          <a:p>
            <a:r>
              <a:rPr lang="pt-PT" dirty="0"/>
              <a:t>1</a:t>
            </a:r>
          </a:p>
        </p:txBody>
      </p:sp>
    </p:spTree>
    <p:extLst>
      <p:ext uri="{BB962C8B-B14F-4D97-AF65-F5344CB8AC3E}">
        <p14:creationId xmlns:p14="http://schemas.microsoft.com/office/powerpoint/2010/main" val="262455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PT" sz="4000" b="1" dirty="0">
                <a:latin typeface="+mn-lt"/>
              </a:rPr>
              <a:t>Diferenças da Página de Histórico de Transições </a:t>
            </a:r>
          </a:p>
        </p:txBody>
      </p:sp>
      <p:sp>
        <p:nvSpPr>
          <p:cNvPr id="3" name="Marcador de Posição de Conteúdo 2"/>
          <p:cNvSpPr>
            <a:spLocks noGrp="1"/>
          </p:cNvSpPr>
          <p:nvPr>
            <p:ph idx="1"/>
          </p:nvPr>
        </p:nvSpPr>
        <p:spPr>
          <a:xfrm>
            <a:off x="838200" y="2139661"/>
            <a:ext cx="10515600" cy="3004994"/>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pPr algn="just">
              <a:lnSpc>
                <a:spcPct val="150000"/>
              </a:lnSpc>
            </a:pPr>
            <a:r>
              <a:rPr lang="pt-PT" sz="2400" dirty="0"/>
              <a:t>1- O ponto a destacar desde já, relaciona-se com o histórico que na versão web tem bastante mais informação e detalhe e na versão web tem um pequeno menu constituído por 5 menus de navegação onde observamos outras transições ou outras informações. </a:t>
            </a:r>
          </a:p>
          <a:p>
            <a:pPr algn="just">
              <a:lnSpc>
                <a:spcPct val="150000"/>
              </a:lnSpc>
            </a:pPr>
            <a:r>
              <a:rPr lang="pt-PT" sz="2400" dirty="0"/>
              <a:t>1- Na </a:t>
            </a:r>
            <a:r>
              <a:rPr lang="pt-PT" sz="2400" dirty="0" err="1"/>
              <a:t>app</a:t>
            </a:r>
            <a:r>
              <a:rPr lang="pt-PT" sz="2400" dirty="0"/>
              <a:t> observa-se uma estrutura básica com pouca informação e mesmo a informação apresentada é extremamente reduzida e sintetizada, não dando oportunidade ao utilizador de explorar outras informações do seu interesse. Além do exposto, constata-se que não contém menus na versão </a:t>
            </a:r>
            <a:r>
              <a:rPr lang="pt-PT" sz="2400" dirty="0" err="1"/>
              <a:t>app</a:t>
            </a:r>
            <a:r>
              <a:rPr lang="pt-PT" sz="2400" dirty="0"/>
              <a:t>.</a:t>
            </a:r>
          </a:p>
          <a:p>
            <a:pPr algn="just">
              <a:lnSpc>
                <a:spcPct val="150000"/>
              </a:lnSpc>
            </a:pPr>
            <a:endParaRPr lang="pt-PT" sz="2400" dirty="0"/>
          </a:p>
        </p:txBody>
      </p:sp>
    </p:spTree>
    <p:extLst>
      <p:ext uri="{BB962C8B-B14F-4D97-AF65-F5344CB8AC3E}">
        <p14:creationId xmlns:p14="http://schemas.microsoft.com/office/powerpoint/2010/main" val="3198285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462869" y="537328"/>
            <a:ext cx="4719782" cy="830997"/>
          </a:xfrm>
          <a:prstGeom prst="rect">
            <a:avLst/>
          </a:prstGeom>
          <a:noFill/>
        </p:spPr>
        <p:txBody>
          <a:bodyPr wrap="square" rtlCol="0">
            <a:spAutoFit/>
          </a:bodyPr>
          <a:lstStyle/>
          <a:p>
            <a:pPr algn="ctr"/>
            <a:r>
              <a:rPr lang="pt-PT" sz="2400" b="1" dirty="0"/>
              <a:t>Página Compra/venda/converter web</a:t>
            </a:r>
          </a:p>
        </p:txBody>
      </p:sp>
      <p:pic>
        <p:nvPicPr>
          <p:cNvPr id="5" name="Imagem 4"/>
          <p:cNvPicPr>
            <a:picLocks noChangeAspect="1"/>
          </p:cNvPicPr>
          <p:nvPr/>
        </p:nvPicPr>
        <p:blipFill rotWithShape="1">
          <a:blip r:embed="rId2"/>
          <a:srcRect r="8617"/>
          <a:stretch/>
        </p:blipFill>
        <p:spPr>
          <a:xfrm>
            <a:off x="443237" y="1530217"/>
            <a:ext cx="6759046" cy="4160498"/>
          </a:xfrm>
          <a:prstGeom prst="rect">
            <a:avLst/>
          </a:prstGeom>
        </p:spPr>
      </p:pic>
      <p:cxnSp>
        <p:nvCxnSpPr>
          <p:cNvPr id="7" name="Conexão reta 6"/>
          <p:cNvCxnSpPr/>
          <p:nvPr/>
        </p:nvCxnSpPr>
        <p:spPr>
          <a:xfrm flipH="1">
            <a:off x="8031637" y="537328"/>
            <a:ext cx="18854" cy="6146276"/>
          </a:xfrm>
          <a:prstGeom prst="line">
            <a:avLst/>
          </a:prstGeom>
        </p:spPr>
        <p:style>
          <a:lnRef idx="1">
            <a:schemeClr val="accent1"/>
          </a:lnRef>
          <a:fillRef idx="0">
            <a:schemeClr val="accent1"/>
          </a:fillRef>
          <a:effectRef idx="0">
            <a:schemeClr val="accent1"/>
          </a:effectRef>
          <a:fontRef idx="minor">
            <a:schemeClr val="tx1"/>
          </a:fontRef>
        </p:style>
      </p:cxnSp>
      <p:sp>
        <p:nvSpPr>
          <p:cNvPr id="8" name="CaixaDeTexto 7"/>
          <p:cNvSpPr txBox="1"/>
          <p:nvPr/>
        </p:nvSpPr>
        <p:spPr>
          <a:xfrm>
            <a:off x="8323868" y="537328"/>
            <a:ext cx="3601039" cy="1200329"/>
          </a:xfrm>
          <a:prstGeom prst="rect">
            <a:avLst/>
          </a:prstGeom>
          <a:noFill/>
        </p:spPr>
        <p:txBody>
          <a:bodyPr wrap="square" rtlCol="0">
            <a:spAutoFit/>
          </a:bodyPr>
          <a:lstStyle/>
          <a:p>
            <a:pPr algn="ctr"/>
            <a:r>
              <a:rPr lang="pt-PT" sz="2400" b="1" dirty="0"/>
              <a:t>Página Compra/Venda/Converter APP</a:t>
            </a:r>
          </a:p>
        </p:txBody>
      </p:sp>
      <p:pic>
        <p:nvPicPr>
          <p:cNvPr id="9" name="Imagem 8"/>
          <p:cNvPicPr>
            <a:picLocks noChangeAspect="1"/>
          </p:cNvPicPr>
          <p:nvPr/>
        </p:nvPicPr>
        <p:blipFill>
          <a:blip r:embed="rId3"/>
          <a:stretch>
            <a:fillRect/>
          </a:stretch>
        </p:blipFill>
        <p:spPr>
          <a:xfrm>
            <a:off x="9090728" y="1809946"/>
            <a:ext cx="2067318" cy="4474195"/>
          </a:xfrm>
          <a:prstGeom prst="rect">
            <a:avLst/>
          </a:prstGeom>
        </p:spPr>
      </p:pic>
      <p:sp>
        <p:nvSpPr>
          <p:cNvPr id="2" name="Retângulo 1">
            <a:extLst>
              <a:ext uri="{FF2B5EF4-FFF2-40B4-BE49-F238E27FC236}">
                <a16:creationId xmlns:a16="http://schemas.microsoft.com/office/drawing/2014/main" id="{CD823C3E-36BC-00DA-8250-033C34360789}"/>
              </a:ext>
            </a:extLst>
          </p:cNvPr>
          <p:cNvSpPr/>
          <p:nvPr/>
        </p:nvSpPr>
        <p:spPr>
          <a:xfrm>
            <a:off x="1722783" y="2690191"/>
            <a:ext cx="5009321" cy="2928731"/>
          </a:xfrm>
          <a:prstGeom prst="rect">
            <a:avLst/>
          </a:prstGeom>
          <a:noFill/>
          <a:ln w="5715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Retângulo 2">
            <a:extLst>
              <a:ext uri="{FF2B5EF4-FFF2-40B4-BE49-F238E27FC236}">
                <a16:creationId xmlns:a16="http://schemas.microsoft.com/office/drawing/2014/main" id="{F8BC6AEA-FF24-185E-06AD-53F465478246}"/>
              </a:ext>
            </a:extLst>
          </p:cNvPr>
          <p:cNvSpPr/>
          <p:nvPr/>
        </p:nvSpPr>
        <p:spPr>
          <a:xfrm>
            <a:off x="8936734" y="2500066"/>
            <a:ext cx="2375305" cy="3856364"/>
          </a:xfrm>
          <a:prstGeom prst="rect">
            <a:avLst/>
          </a:prstGeom>
          <a:noFill/>
          <a:ln w="5715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30701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43500" y="121877"/>
            <a:ext cx="10515600" cy="1325563"/>
          </a:xfrm>
        </p:spPr>
        <p:txBody>
          <a:bodyPr>
            <a:normAutofit/>
          </a:bodyPr>
          <a:lstStyle/>
          <a:p>
            <a:pPr algn="ctr"/>
            <a:r>
              <a:rPr lang="pt-PT" sz="4000" b="1" dirty="0">
                <a:latin typeface="+mn-lt"/>
              </a:rPr>
              <a:t>Diferenças Página Compra/Venda/Conversão </a:t>
            </a:r>
          </a:p>
        </p:txBody>
      </p:sp>
      <p:sp>
        <p:nvSpPr>
          <p:cNvPr id="3" name="Marcador de Posição de Conteúdo 2"/>
          <p:cNvSpPr>
            <a:spLocks noGrp="1"/>
          </p:cNvSpPr>
          <p:nvPr>
            <p:ph idx="1"/>
          </p:nvPr>
        </p:nvSpPr>
        <p:spPr>
          <a:xfrm>
            <a:off x="843500" y="1247705"/>
            <a:ext cx="10515600" cy="2268680"/>
          </a:xfrm>
        </p:spPr>
        <p:style>
          <a:lnRef idx="2">
            <a:schemeClr val="accent1"/>
          </a:lnRef>
          <a:fillRef idx="1">
            <a:schemeClr val="lt1"/>
          </a:fillRef>
          <a:effectRef idx="0">
            <a:schemeClr val="accent1"/>
          </a:effectRef>
          <a:fontRef idx="minor">
            <a:schemeClr val="dk1"/>
          </a:fontRef>
        </p:style>
        <p:txBody>
          <a:bodyPr>
            <a:noAutofit/>
          </a:bodyPr>
          <a:lstStyle/>
          <a:p>
            <a:pPr algn="just">
              <a:lnSpc>
                <a:spcPct val="150000"/>
              </a:lnSpc>
            </a:pPr>
            <a:r>
              <a:rPr lang="pt-PT" sz="1800" dirty="0"/>
              <a:t>Podemos ver que não existem grandes diferenças no design. </a:t>
            </a:r>
          </a:p>
          <a:p>
            <a:pPr algn="just">
              <a:lnSpc>
                <a:spcPct val="150000"/>
              </a:lnSpc>
            </a:pPr>
            <a:r>
              <a:rPr lang="pt-PT" sz="1800" dirty="0"/>
              <a:t>A grande diferença nesta página é que na web quando escolhida a </a:t>
            </a:r>
            <a:r>
              <a:rPr lang="pt-PT" sz="1800" dirty="0" err="1"/>
              <a:t>criptomoeda</a:t>
            </a:r>
            <a:r>
              <a:rPr lang="pt-PT" sz="1800" dirty="0"/>
              <a:t> ao efetuar a compra o valor é retirado ao cartão associado sendo essa a única opção, enquanto na APP caso haja alguma aplicação fora com outros cartões de crédito associados será questionado qual o cartão pretendido para realizar o pagamento.</a:t>
            </a:r>
          </a:p>
        </p:txBody>
      </p:sp>
      <p:pic>
        <p:nvPicPr>
          <p:cNvPr id="4" name="Imagem 3"/>
          <p:cNvPicPr>
            <a:picLocks noChangeAspect="1"/>
          </p:cNvPicPr>
          <p:nvPr/>
        </p:nvPicPr>
        <p:blipFill rotWithShape="1">
          <a:blip r:embed="rId2"/>
          <a:srcRect b="41387"/>
          <a:stretch/>
        </p:blipFill>
        <p:spPr>
          <a:xfrm>
            <a:off x="5029882" y="3472872"/>
            <a:ext cx="2601664" cy="3300285"/>
          </a:xfrm>
          <a:prstGeom prst="rect">
            <a:avLst/>
          </a:prstGeom>
          <a:ln>
            <a:noFill/>
          </a:ln>
          <a:effectLst>
            <a:softEdge rad="112500"/>
          </a:effectLst>
        </p:spPr>
      </p:pic>
      <p:sp>
        <p:nvSpPr>
          <p:cNvPr id="5" name="Retângulo 4"/>
          <p:cNvSpPr/>
          <p:nvPr/>
        </p:nvSpPr>
        <p:spPr>
          <a:xfrm>
            <a:off x="4932218" y="4230255"/>
            <a:ext cx="2854037" cy="1902690"/>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48149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479534" y="581891"/>
            <a:ext cx="4046892" cy="461665"/>
          </a:xfrm>
          <a:prstGeom prst="rect">
            <a:avLst/>
          </a:prstGeom>
          <a:noFill/>
        </p:spPr>
        <p:txBody>
          <a:bodyPr wrap="square" rtlCol="0">
            <a:spAutoFit/>
          </a:bodyPr>
          <a:lstStyle/>
          <a:p>
            <a:pPr algn="ctr"/>
            <a:r>
              <a:rPr lang="pt-PT" sz="2400" b="1" dirty="0"/>
              <a:t>Página da </a:t>
            </a:r>
            <a:r>
              <a:rPr lang="pt-PT" sz="2400" b="1" dirty="0" err="1"/>
              <a:t>Criptomoeda</a:t>
            </a:r>
            <a:r>
              <a:rPr lang="pt-PT" sz="2400" b="1" dirty="0"/>
              <a:t>- WEB </a:t>
            </a:r>
          </a:p>
        </p:txBody>
      </p:sp>
      <p:pic>
        <p:nvPicPr>
          <p:cNvPr id="5" name="Imagem 4"/>
          <p:cNvPicPr>
            <a:picLocks noChangeAspect="1"/>
          </p:cNvPicPr>
          <p:nvPr/>
        </p:nvPicPr>
        <p:blipFill rotWithShape="1">
          <a:blip r:embed="rId2"/>
          <a:srcRect l="1728" r="2367"/>
          <a:stretch/>
        </p:blipFill>
        <p:spPr>
          <a:xfrm>
            <a:off x="193964" y="1514330"/>
            <a:ext cx="6618033" cy="3879706"/>
          </a:xfrm>
          <a:prstGeom prst="rect">
            <a:avLst/>
          </a:prstGeom>
        </p:spPr>
      </p:pic>
      <p:cxnSp>
        <p:nvCxnSpPr>
          <p:cNvPr id="6" name="Conexão reta 5"/>
          <p:cNvCxnSpPr/>
          <p:nvPr/>
        </p:nvCxnSpPr>
        <p:spPr>
          <a:xfrm flipH="1">
            <a:off x="7366618" y="381045"/>
            <a:ext cx="18854" cy="6146276"/>
          </a:xfrm>
          <a:prstGeom prst="line">
            <a:avLst/>
          </a:prstGeom>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8368145" y="581891"/>
            <a:ext cx="3029527" cy="830997"/>
          </a:xfrm>
          <a:prstGeom prst="rect">
            <a:avLst/>
          </a:prstGeom>
          <a:noFill/>
        </p:spPr>
        <p:txBody>
          <a:bodyPr wrap="square" rtlCol="0">
            <a:spAutoFit/>
          </a:bodyPr>
          <a:lstStyle/>
          <a:p>
            <a:pPr algn="ctr"/>
            <a:r>
              <a:rPr lang="pt-PT" sz="2400" b="1" dirty="0"/>
              <a:t>Página da </a:t>
            </a:r>
            <a:r>
              <a:rPr lang="pt-PT" sz="2400" b="1" dirty="0" err="1"/>
              <a:t>Criptomoeda</a:t>
            </a:r>
            <a:r>
              <a:rPr lang="pt-PT" sz="2400" b="1" dirty="0"/>
              <a:t>- APP </a:t>
            </a:r>
          </a:p>
        </p:txBody>
      </p:sp>
      <p:pic>
        <p:nvPicPr>
          <p:cNvPr id="8" name="Imagem 7"/>
          <p:cNvPicPr>
            <a:picLocks noChangeAspect="1"/>
          </p:cNvPicPr>
          <p:nvPr/>
        </p:nvPicPr>
        <p:blipFill>
          <a:blip r:embed="rId3"/>
          <a:stretch>
            <a:fillRect/>
          </a:stretch>
        </p:blipFill>
        <p:spPr>
          <a:xfrm>
            <a:off x="8758336" y="1634836"/>
            <a:ext cx="2069832" cy="4479636"/>
          </a:xfrm>
          <a:prstGeom prst="rect">
            <a:avLst/>
          </a:prstGeom>
        </p:spPr>
      </p:pic>
      <p:sp>
        <p:nvSpPr>
          <p:cNvPr id="2" name="Retângulo 1">
            <a:extLst>
              <a:ext uri="{FF2B5EF4-FFF2-40B4-BE49-F238E27FC236}">
                <a16:creationId xmlns:a16="http://schemas.microsoft.com/office/drawing/2014/main" id="{34C714C9-0D71-C661-2DFD-843980FE8E36}"/>
              </a:ext>
            </a:extLst>
          </p:cNvPr>
          <p:cNvSpPr/>
          <p:nvPr/>
        </p:nvSpPr>
        <p:spPr>
          <a:xfrm>
            <a:off x="514787" y="2411897"/>
            <a:ext cx="6217317" cy="3207026"/>
          </a:xfrm>
          <a:prstGeom prst="rect">
            <a:avLst/>
          </a:prstGeom>
          <a:noFill/>
          <a:ln w="5715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9" name="Retângulo 8">
            <a:extLst>
              <a:ext uri="{FF2B5EF4-FFF2-40B4-BE49-F238E27FC236}">
                <a16:creationId xmlns:a16="http://schemas.microsoft.com/office/drawing/2014/main" id="{0C6EB8FF-19C6-61A1-10BA-7804D0312909}"/>
              </a:ext>
            </a:extLst>
          </p:cNvPr>
          <p:cNvSpPr/>
          <p:nvPr/>
        </p:nvSpPr>
        <p:spPr>
          <a:xfrm>
            <a:off x="8652189" y="1940402"/>
            <a:ext cx="2292602" cy="2962902"/>
          </a:xfrm>
          <a:prstGeom prst="rect">
            <a:avLst/>
          </a:prstGeom>
          <a:noFill/>
          <a:ln w="57150">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54661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PT" sz="4000" b="1" dirty="0">
                <a:latin typeface="+mn-lt"/>
              </a:rPr>
              <a:t>Diferenças na página da </a:t>
            </a:r>
            <a:r>
              <a:rPr lang="pt-PT" sz="4000" b="1" dirty="0" err="1">
                <a:latin typeface="+mn-lt"/>
              </a:rPr>
              <a:t>Criptomoeda</a:t>
            </a:r>
            <a:endParaRPr lang="pt-PT" sz="4000" b="1" dirty="0">
              <a:latin typeface="+mn-lt"/>
            </a:endParaRPr>
          </a:p>
        </p:txBody>
      </p:sp>
      <p:sp>
        <p:nvSpPr>
          <p:cNvPr id="3" name="Marcador de Posição de Conteúdo 2"/>
          <p:cNvSpPr>
            <a:spLocks noGrp="1"/>
          </p:cNvSpPr>
          <p:nvPr>
            <p:ph idx="1"/>
          </p:nvPr>
        </p:nvSpPr>
        <p:spPr>
          <a:xfrm>
            <a:off x="1016000" y="2013527"/>
            <a:ext cx="10337800" cy="3703781"/>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nSpc>
                <a:spcPct val="150000"/>
              </a:lnSpc>
            </a:pPr>
            <a:r>
              <a:rPr lang="pt-PT" sz="2400" dirty="0"/>
              <a:t>Não foram observadas diferenças significativas, tendo-se constatado que embora no Website esteja disponível mais informação sobre a </a:t>
            </a:r>
            <a:r>
              <a:rPr lang="pt-PT" sz="2400" dirty="0" err="1"/>
              <a:t>criptomoeda</a:t>
            </a:r>
            <a:r>
              <a:rPr lang="pt-PT" sz="2400" dirty="0"/>
              <a:t>, possivelmente muita dessa informação é “desnecessária”. </a:t>
            </a:r>
          </a:p>
          <a:p>
            <a:pPr>
              <a:lnSpc>
                <a:spcPct val="150000"/>
              </a:lnSpc>
            </a:pPr>
            <a:r>
              <a:rPr lang="pt-PT" sz="2400" dirty="0"/>
              <a:t>No que à APP diz respeito, verifica-se que tem bastante menos informação, contudo é a informação de maior relevo para o utilizador.</a:t>
            </a:r>
          </a:p>
          <a:p>
            <a:pPr>
              <a:lnSpc>
                <a:spcPct val="150000"/>
              </a:lnSpc>
            </a:pPr>
            <a:r>
              <a:rPr lang="pt-PT" sz="2400" dirty="0"/>
              <a:t>Se o Website não contivesse tanta informação, haveria espaço para incluir outros dados e novas funcionalidades de maior utilidade.</a:t>
            </a:r>
          </a:p>
        </p:txBody>
      </p:sp>
    </p:spTree>
    <p:extLst>
      <p:ext uri="{BB962C8B-B14F-4D97-AF65-F5344CB8AC3E}">
        <p14:creationId xmlns:p14="http://schemas.microsoft.com/office/powerpoint/2010/main" val="41056690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PT" sz="4000" b="1" dirty="0">
                <a:latin typeface="+mn-lt"/>
              </a:rPr>
              <a:t>Consumo e Acessibilidade</a:t>
            </a:r>
            <a:endParaRPr lang="pt-PT" sz="4000" dirty="0">
              <a:latin typeface="+mn-lt"/>
            </a:endParaRPr>
          </a:p>
        </p:txBody>
      </p:sp>
      <p:sp>
        <p:nvSpPr>
          <p:cNvPr id="3" name="Marcador de Posição de Conteúdo 2"/>
          <p:cNvSpPr>
            <a:spLocks noGrp="1"/>
          </p:cNvSpPr>
          <p:nvPr>
            <p:ph idx="1"/>
          </p:nvPr>
        </p:nvSpPr>
        <p:spPr>
          <a:xfrm>
            <a:off x="705427" y="1690688"/>
            <a:ext cx="10781145" cy="4351338"/>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gn="just">
              <a:lnSpc>
                <a:spcPct val="150000"/>
              </a:lnSpc>
            </a:pPr>
            <a:r>
              <a:rPr lang="pt-PT" sz="2200" dirty="0"/>
              <a:t>No que se refere ao consumo, o Website não possui opções para minimizar o consumo energético, como por exemplo o modo noturno ou temas escuros, enquanto que na </a:t>
            </a:r>
            <a:r>
              <a:rPr lang="pt-PT" sz="2200" dirty="0" err="1"/>
              <a:t>App</a:t>
            </a:r>
            <a:r>
              <a:rPr lang="pt-PT" sz="2200" dirty="0"/>
              <a:t> existe essa possibilidade.</a:t>
            </a:r>
          </a:p>
          <a:p>
            <a:pPr algn="just">
              <a:lnSpc>
                <a:spcPct val="150000"/>
              </a:lnSpc>
            </a:pPr>
            <a:r>
              <a:rPr lang="pt-PT" sz="2200" dirty="0"/>
              <a:t>Apesar da </a:t>
            </a:r>
            <a:r>
              <a:rPr lang="pt-PT" sz="2200" dirty="0" err="1"/>
              <a:t>App</a:t>
            </a:r>
            <a:r>
              <a:rPr lang="pt-PT" sz="2200" dirty="0"/>
              <a:t> consumir aparentemente pouco, como está em constante atualização de dados acaba por ter maior gasto de internet, nomeadamente de dados móveis, por exemplo.</a:t>
            </a:r>
          </a:p>
          <a:p>
            <a:pPr algn="just">
              <a:lnSpc>
                <a:spcPct val="150000"/>
              </a:lnSpc>
            </a:pPr>
            <a:r>
              <a:rPr lang="pt-PT" sz="2200" dirty="0"/>
              <a:t>Salienta-se ainda que o website está ajustado para uma menor precisão, ou seja, existe a possibilidade de os utilizadores utilizarem o website num ecrã tátil, uma vez que a maior parte dos elementos, botões e menus, possuem um espaçamento mínimo que é suficiente para que isso seja possível, todavia, o Website pode apresentar-se de modo </a:t>
            </a:r>
            <a:r>
              <a:rPr lang="pt-PT" sz="2200" dirty="0" err="1"/>
              <a:t>desformatado</a:t>
            </a:r>
            <a:r>
              <a:rPr lang="pt-PT" sz="2200" dirty="0"/>
              <a:t> mediante os aparelhos tecnológicos utilizados.</a:t>
            </a:r>
          </a:p>
        </p:txBody>
      </p:sp>
    </p:spTree>
    <p:extLst>
      <p:ext uri="{BB962C8B-B14F-4D97-AF65-F5344CB8AC3E}">
        <p14:creationId xmlns:p14="http://schemas.microsoft.com/office/powerpoint/2010/main" val="299109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44B85A-9E29-8DE4-BA2F-8FCCCD2DCA86}"/>
              </a:ext>
            </a:extLst>
          </p:cNvPr>
          <p:cNvSpPr>
            <a:spLocks noGrp="1"/>
          </p:cNvSpPr>
          <p:nvPr>
            <p:ph type="title"/>
          </p:nvPr>
        </p:nvSpPr>
        <p:spPr/>
        <p:txBody>
          <a:bodyPr>
            <a:normAutofit/>
          </a:bodyPr>
          <a:lstStyle/>
          <a:p>
            <a:pPr algn="ctr"/>
            <a:r>
              <a:rPr lang="pt-PT" b="1" dirty="0">
                <a:latin typeface="+mn-lt"/>
              </a:rPr>
              <a:t>Antes de </a:t>
            </a:r>
            <a:r>
              <a:rPr lang="pt-PT" sz="4000" b="1" dirty="0">
                <a:latin typeface="+mn-lt"/>
              </a:rPr>
              <a:t>Iniciar</a:t>
            </a:r>
            <a:r>
              <a:rPr lang="pt-PT" b="1" dirty="0">
                <a:latin typeface="+mn-lt"/>
              </a:rPr>
              <a:t> </a:t>
            </a:r>
          </a:p>
        </p:txBody>
      </p:sp>
      <p:sp>
        <p:nvSpPr>
          <p:cNvPr id="3" name="Marcador de Posição de Conteúdo 2">
            <a:extLst>
              <a:ext uri="{FF2B5EF4-FFF2-40B4-BE49-F238E27FC236}">
                <a16:creationId xmlns:a16="http://schemas.microsoft.com/office/drawing/2014/main" id="{3517B769-8A3D-C1CB-DEBF-EC594E3CDA4C}"/>
              </a:ext>
            </a:extLst>
          </p:cNvPr>
          <p:cNvSpPr>
            <a:spLocks noGrp="1"/>
          </p:cNvSpPr>
          <p:nvPr>
            <p:ph idx="1"/>
          </p:nvPr>
        </p:nvSpPr>
        <p:spPr>
          <a:xfrm>
            <a:off x="838200" y="1825625"/>
            <a:ext cx="10515600" cy="900642"/>
          </a:xfrm>
        </p:spPr>
        <p:txBody>
          <a:bodyPr>
            <a:normAutofit/>
          </a:bodyPr>
          <a:lstStyle/>
          <a:p>
            <a:r>
              <a:rPr lang="pt-PT" sz="2400" dirty="0"/>
              <a:t>Os prints aqui expostos foram feitos em equipamentos com as seguintes especificações. </a:t>
            </a:r>
          </a:p>
        </p:txBody>
      </p:sp>
      <p:sp>
        <p:nvSpPr>
          <p:cNvPr id="4" name="CaixaDeTexto 3">
            <a:extLst>
              <a:ext uri="{FF2B5EF4-FFF2-40B4-BE49-F238E27FC236}">
                <a16:creationId xmlns:a16="http://schemas.microsoft.com/office/drawing/2014/main" id="{610A7287-CA3E-B36E-2DF5-54E65CD7158A}"/>
              </a:ext>
            </a:extLst>
          </p:cNvPr>
          <p:cNvSpPr txBox="1"/>
          <p:nvPr/>
        </p:nvSpPr>
        <p:spPr>
          <a:xfrm>
            <a:off x="1574800" y="3429000"/>
            <a:ext cx="3268133"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PT" b="1" dirty="0"/>
              <a:t>Versão WEB</a:t>
            </a:r>
          </a:p>
          <a:p>
            <a:pPr algn="ctr"/>
            <a:endParaRPr lang="pt-PT" dirty="0"/>
          </a:p>
          <a:p>
            <a:pPr algn="just"/>
            <a:r>
              <a:rPr lang="pt-PT" dirty="0"/>
              <a:t>O browser utilizado foi o google Chrome. </a:t>
            </a:r>
          </a:p>
          <a:p>
            <a:pPr algn="just"/>
            <a:endParaRPr lang="pt-PT" dirty="0"/>
          </a:p>
          <a:p>
            <a:pPr algn="just"/>
            <a:r>
              <a:rPr lang="pt-PT" dirty="0"/>
              <a:t>Num ecrã 1920x1080 27”</a:t>
            </a:r>
          </a:p>
        </p:txBody>
      </p:sp>
      <p:sp>
        <p:nvSpPr>
          <p:cNvPr id="5" name="CaixaDeTexto 4">
            <a:extLst>
              <a:ext uri="{FF2B5EF4-FFF2-40B4-BE49-F238E27FC236}">
                <a16:creationId xmlns:a16="http://schemas.microsoft.com/office/drawing/2014/main" id="{976E75CF-C66A-A681-66EA-0E50CF3A4CDA}"/>
              </a:ext>
            </a:extLst>
          </p:cNvPr>
          <p:cNvSpPr txBox="1"/>
          <p:nvPr/>
        </p:nvSpPr>
        <p:spPr>
          <a:xfrm>
            <a:off x="6993467" y="3429000"/>
            <a:ext cx="3623733"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pt-PT" b="1" dirty="0"/>
              <a:t>Versão Mobile </a:t>
            </a:r>
          </a:p>
          <a:p>
            <a:pPr algn="ctr"/>
            <a:endParaRPr lang="pt-PT" dirty="0"/>
          </a:p>
          <a:p>
            <a:pPr algn="just"/>
            <a:r>
              <a:rPr lang="pt-PT" dirty="0"/>
              <a:t>Foi num </a:t>
            </a:r>
            <a:r>
              <a:rPr lang="pt-PT" dirty="0" err="1"/>
              <a:t>Iphone</a:t>
            </a:r>
            <a:r>
              <a:rPr lang="pt-PT" dirty="0"/>
              <a:t> 11 com o sistema IOS 15.6.1 </a:t>
            </a:r>
          </a:p>
          <a:p>
            <a:pPr algn="just"/>
            <a:endParaRPr lang="pt-PT" dirty="0"/>
          </a:p>
          <a:p>
            <a:pPr algn="just"/>
            <a:r>
              <a:rPr lang="pt-PT" dirty="0"/>
              <a:t>Com uma resolução de 1792x828</a:t>
            </a:r>
          </a:p>
        </p:txBody>
      </p:sp>
    </p:spTree>
    <p:extLst>
      <p:ext uri="{BB962C8B-B14F-4D97-AF65-F5344CB8AC3E}">
        <p14:creationId xmlns:p14="http://schemas.microsoft.com/office/powerpoint/2010/main" val="3954282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10491" y="350981"/>
            <a:ext cx="10515600" cy="868652"/>
          </a:xfrm>
        </p:spPr>
        <p:txBody>
          <a:bodyPr/>
          <a:lstStyle/>
          <a:p>
            <a:pPr algn="ctr"/>
            <a:r>
              <a:rPr lang="pt-PT" b="1" dirty="0">
                <a:latin typeface="+mn-lt"/>
              </a:rPr>
              <a:t>Conclusão</a:t>
            </a:r>
          </a:p>
        </p:txBody>
      </p:sp>
      <p:sp>
        <p:nvSpPr>
          <p:cNvPr id="3" name="Marcador de Posição de Conteúdo 2"/>
          <p:cNvSpPr>
            <a:spLocks noGrp="1"/>
          </p:cNvSpPr>
          <p:nvPr>
            <p:ph idx="1"/>
          </p:nvPr>
        </p:nvSpPr>
        <p:spPr>
          <a:xfrm>
            <a:off x="385618" y="1358180"/>
            <a:ext cx="11365346" cy="4744894"/>
          </a:xfrm>
        </p:spPr>
        <p:style>
          <a:lnRef idx="2">
            <a:schemeClr val="accent1"/>
          </a:lnRef>
          <a:fillRef idx="1">
            <a:schemeClr val="lt1"/>
          </a:fillRef>
          <a:effectRef idx="0">
            <a:schemeClr val="accent1"/>
          </a:effectRef>
          <a:fontRef idx="minor">
            <a:schemeClr val="dk1"/>
          </a:fontRef>
        </p:style>
        <p:txBody>
          <a:bodyPr>
            <a:noAutofit/>
          </a:bodyPr>
          <a:lstStyle/>
          <a:p>
            <a:pPr algn="just">
              <a:lnSpc>
                <a:spcPct val="100000"/>
              </a:lnSpc>
            </a:pPr>
            <a:r>
              <a:rPr lang="pt-PT" sz="2000" dirty="0"/>
              <a:t>Conforme foi explanado ao longo do trabalho, na minha perspetiva o site encontra-se substancialmente mais completo e a informação é bastante mais detalhada. É também bastante mais intuitivo, o que constitui um ponto positivo na </a:t>
            </a:r>
            <a:r>
              <a:rPr lang="pt-PT" sz="2000" dirty="0" err="1"/>
              <a:t>óptica</a:t>
            </a:r>
            <a:r>
              <a:rPr lang="pt-PT" sz="2000" dirty="0"/>
              <a:t> do utilizador. </a:t>
            </a:r>
          </a:p>
          <a:p>
            <a:pPr algn="just">
              <a:lnSpc>
                <a:spcPct val="100000"/>
              </a:lnSpc>
            </a:pPr>
            <a:r>
              <a:rPr lang="pt-PT" sz="2000" dirty="0"/>
              <a:t>No entanto, caso o utilizador pretenda saber os dados principais, a </a:t>
            </a:r>
            <a:r>
              <a:rPr lang="pt-PT" sz="2000" dirty="0" err="1"/>
              <a:t>App</a:t>
            </a:r>
            <a:r>
              <a:rPr lang="pt-PT" sz="2000" dirty="0"/>
              <a:t> é suficiente pois tem a informação apresentada de modo resumido. A </a:t>
            </a:r>
            <a:r>
              <a:rPr lang="pt-PT" sz="2000" dirty="0" err="1"/>
              <a:t>App</a:t>
            </a:r>
            <a:r>
              <a:rPr lang="pt-PT" sz="2000" dirty="0"/>
              <a:t> pode ser aberta em qualquer aparelho eletrónico (à </a:t>
            </a:r>
            <a:r>
              <a:rPr lang="pt-PT" sz="2000" dirty="0" err="1"/>
              <a:t>excepção</a:t>
            </a:r>
            <a:r>
              <a:rPr lang="pt-PT" sz="2000" dirty="0"/>
              <a:t> de PC) ao contrário do Website que tende a ficar </a:t>
            </a:r>
            <a:r>
              <a:rPr lang="pt-PT" sz="2000" dirty="0" err="1"/>
              <a:t>desformatado</a:t>
            </a:r>
            <a:r>
              <a:rPr lang="pt-PT" sz="2000" dirty="0"/>
              <a:t> em alguns aparelhos eletrónicos.</a:t>
            </a:r>
          </a:p>
          <a:p>
            <a:pPr algn="just">
              <a:lnSpc>
                <a:spcPct val="100000"/>
              </a:lnSpc>
            </a:pPr>
            <a:r>
              <a:rPr lang="pt-PT" sz="2000" dirty="0"/>
              <a:t>O </a:t>
            </a:r>
            <a:r>
              <a:rPr lang="pt-PT" sz="2000" dirty="0" err="1"/>
              <a:t>kraken</a:t>
            </a:r>
            <a:r>
              <a:rPr lang="pt-PT" sz="2000" dirty="0"/>
              <a:t> é uma ótima escolha para pessoas que pretendam investir e monitorizar os seus investimentos devido à facilidade na utilização, quando comparada à concorrência.</a:t>
            </a:r>
          </a:p>
          <a:p>
            <a:pPr algn="just">
              <a:lnSpc>
                <a:spcPct val="100000"/>
              </a:lnSpc>
            </a:pPr>
            <a:r>
              <a:rPr lang="pt-PT" sz="2000" dirty="0"/>
              <a:t>Em termos de melhoria, seria positivo o desenvolvimento de uma opção de modo noturno no Website pelos motivos anteriormente apresentados. </a:t>
            </a:r>
          </a:p>
          <a:p>
            <a:pPr>
              <a:lnSpc>
                <a:spcPct val="100000"/>
              </a:lnSpc>
            </a:pPr>
            <a:r>
              <a:rPr lang="pt-PT" sz="2000" dirty="0"/>
              <a:t>Considero ainda que uma das mais valias da </a:t>
            </a:r>
            <a:r>
              <a:rPr lang="pt-PT" sz="2000" dirty="0" err="1"/>
              <a:t>App</a:t>
            </a:r>
            <a:r>
              <a:rPr lang="pt-PT" sz="2000" dirty="0"/>
              <a:t> é permitir um fácil acesso a todos os dados rapidamente, independentemente de onde estiver, constituindo uma das melhores características em comparação com o  website.</a:t>
            </a:r>
            <a:br>
              <a:rPr lang="pt-PT" sz="2000" dirty="0"/>
            </a:br>
            <a:endParaRPr lang="pt-PT" sz="2000" dirty="0"/>
          </a:p>
        </p:txBody>
      </p:sp>
    </p:spTree>
    <p:extLst>
      <p:ext uri="{BB962C8B-B14F-4D97-AF65-F5344CB8AC3E}">
        <p14:creationId xmlns:p14="http://schemas.microsoft.com/office/powerpoint/2010/main" val="1019036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C5D32-4F63-51BD-C92B-080017D400E7}"/>
              </a:ext>
            </a:extLst>
          </p:cNvPr>
          <p:cNvSpPr>
            <a:spLocks noGrp="1"/>
          </p:cNvSpPr>
          <p:nvPr>
            <p:ph type="title"/>
          </p:nvPr>
        </p:nvSpPr>
        <p:spPr/>
        <p:txBody>
          <a:bodyPr/>
          <a:lstStyle/>
          <a:p>
            <a:pPr algn="ctr"/>
            <a:r>
              <a:rPr lang="pt-PT" b="1" dirty="0"/>
              <a:t>Ferramentas Utilizadas</a:t>
            </a:r>
            <a:endParaRPr lang="en-US" b="1" dirty="0"/>
          </a:p>
        </p:txBody>
      </p:sp>
      <p:sp>
        <p:nvSpPr>
          <p:cNvPr id="3" name="Marcador de Posição de Conteúdo 2">
            <a:extLst>
              <a:ext uri="{FF2B5EF4-FFF2-40B4-BE49-F238E27FC236}">
                <a16:creationId xmlns:a16="http://schemas.microsoft.com/office/drawing/2014/main" id="{0F2F8FFF-D4B5-9A61-215C-31D45476E5E8}"/>
              </a:ext>
            </a:extLst>
          </p:cNvPr>
          <p:cNvSpPr>
            <a:spLocks noGrp="1"/>
          </p:cNvSpPr>
          <p:nvPr>
            <p:ph idx="1"/>
          </p:nvPr>
        </p:nvSpPr>
        <p:spPr>
          <a:xfrm>
            <a:off x="838200" y="1825625"/>
            <a:ext cx="10515600" cy="1195871"/>
          </a:xfrm>
        </p:spPr>
        <p:txBody>
          <a:bodyPr>
            <a:normAutofit/>
          </a:bodyPr>
          <a:lstStyle/>
          <a:p>
            <a:r>
              <a:rPr lang="en-US" sz="2400" u="sng" dirty="0">
                <a:solidFill>
                  <a:schemeClr val="bg2">
                    <a:lumMod val="25000"/>
                  </a:schemeClr>
                </a:solidFill>
                <a:hlinkClick r:id="rId2">
                  <a:extLst>
                    <a:ext uri="{A12FA001-AC4F-418D-AE19-62706E023703}">
                      <ahyp:hlinkClr xmlns:ahyp="http://schemas.microsoft.com/office/drawing/2018/hyperlinkcolor" val="tx"/>
                    </a:ext>
                  </a:extLst>
                </a:hlinkClick>
              </a:rPr>
              <a:t>https://www.kraken.com/sign-in</a:t>
            </a:r>
            <a:endParaRPr lang="en-US" sz="2400" u="sng" dirty="0">
              <a:solidFill>
                <a:schemeClr val="bg2">
                  <a:lumMod val="25000"/>
                </a:schemeClr>
              </a:solidFill>
            </a:endParaRPr>
          </a:p>
          <a:p>
            <a:r>
              <a:rPr lang="en-US" sz="2400" u="sng" dirty="0">
                <a:solidFill>
                  <a:schemeClr val="bg2">
                    <a:lumMod val="25000"/>
                  </a:schemeClr>
                </a:solidFill>
              </a:rPr>
              <a:t>apps/</a:t>
            </a:r>
            <a:r>
              <a:rPr lang="en-US" sz="2400" u="sng" dirty="0" err="1">
                <a:solidFill>
                  <a:schemeClr val="bg2">
                    <a:lumMod val="25000"/>
                  </a:schemeClr>
                </a:solidFill>
              </a:rPr>
              <a:t>details?id</a:t>
            </a:r>
            <a:r>
              <a:rPr lang="en-US" sz="2400" u="sng" dirty="0">
                <a:solidFill>
                  <a:schemeClr val="bg2">
                    <a:lumMod val="25000"/>
                  </a:schemeClr>
                </a:solidFill>
              </a:rPr>
              <a:t>=</a:t>
            </a:r>
            <a:r>
              <a:rPr lang="en-US" sz="2400" u="sng" dirty="0" err="1">
                <a:solidFill>
                  <a:schemeClr val="bg2">
                    <a:lumMod val="25000"/>
                  </a:schemeClr>
                </a:solidFill>
              </a:rPr>
              <a:t>com.kraken.invest.app&amp;hl</a:t>
            </a:r>
            <a:r>
              <a:rPr lang="en-US" sz="2400" u="sng" dirty="0">
                <a:solidFill>
                  <a:schemeClr val="bg2">
                    <a:lumMod val="25000"/>
                  </a:schemeClr>
                </a:solidFill>
              </a:rPr>
              <a:t>=</a:t>
            </a:r>
            <a:r>
              <a:rPr lang="en-US" sz="2400" u="sng" dirty="0" err="1">
                <a:solidFill>
                  <a:schemeClr val="bg2">
                    <a:lumMod val="25000"/>
                  </a:schemeClr>
                </a:solidFill>
              </a:rPr>
              <a:t>pt_PT&amp;gl</a:t>
            </a:r>
            <a:r>
              <a:rPr lang="en-US" sz="2400" u="sng" dirty="0">
                <a:solidFill>
                  <a:schemeClr val="bg2">
                    <a:lumMod val="25000"/>
                  </a:schemeClr>
                </a:solidFill>
              </a:rPr>
              <a:t>=US</a:t>
            </a:r>
          </a:p>
          <a:p>
            <a:pPr marL="0" indent="0">
              <a:buNone/>
            </a:pPr>
            <a:endParaRPr lang="en-US" sz="2400" dirty="0"/>
          </a:p>
        </p:txBody>
      </p:sp>
    </p:spTree>
    <p:extLst>
      <p:ext uri="{BB962C8B-B14F-4D97-AF65-F5344CB8AC3E}">
        <p14:creationId xmlns:p14="http://schemas.microsoft.com/office/powerpoint/2010/main" val="3855259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7A60AE-AB08-E910-7E84-2D91741F8574}"/>
              </a:ext>
            </a:extLst>
          </p:cNvPr>
          <p:cNvSpPr>
            <a:spLocks noGrp="1"/>
          </p:cNvSpPr>
          <p:nvPr>
            <p:ph type="title"/>
          </p:nvPr>
        </p:nvSpPr>
        <p:spPr>
          <a:xfrm>
            <a:off x="838200" y="365125"/>
            <a:ext cx="2283691" cy="1325563"/>
          </a:xfrm>
        </p:spPr>
        <p:txBody>
          <a:bodyPr>
            <a:normAutofit/>
          </a:bodyPr>
          <a:lstStyle/>
          <a:p>
            <a:pPr algn="ctr"/>
            <a:r>
              <a:rPr lang="pt-PT" sz="4000" b="1" dirty="0">
                <a:latin typeface="+mn-lt"/>
              </a:rPr>
              <a:t>Índice </a:t>
            </a:r>
          </a:p>
        </p:txBody>
      </p:sp>
      <p:sp>
        <p:nvSpPr>
          <p:cNvPr id="3" name="Marcador de Posição de Conteúdo 2">
            <a:extLst>
              <a:ext uri="{FF2B5EF4-FFF2-40B4-BE49-F238E27FC236}">
                <a16:creationId xmlns:a16="http://schemas.microsoft.com/office/drawing/2014/main" id="{36A511A1-30D7-62C4-143B-41AD7162B0AE}"/>
              </a:ext>
            </a:extLst>
          </p:cNvPr>
          <p:cNvSpPr>
            <a:spLocks noGrp="1"/>
          </p:cNvSpPr>
          <p:nvPr>
            <p:ph idx="1"/>
          </p:nvPr>
        </p:nvSpPr>
        <p:spPr>
          <a:xfrm>
            <a:off x="598055" y="1738106"/>
            <a:ext cx="6160554" cy="4072803"/>
          </a:xfrm>
        </p:spPr>
        <p:style>
          <a:lnRef idx="1">
            <a:schemeClr val="accent1"/>
          </a:lnRef>
          <a:fillRef idx="2">
            <a:schemeClr val="accent1"/>
          </a:fillRef>
          <a:effectRef idx="1">
            <a:schemeClr val="accent1"/>
          </a:effectRef>
          <a:fontRef idx="minor">
            <a:schemeClr val="dk1"/>
          </a:fontRef>
        </p:style>
        <p:txBody>
          <a:bodyPr>
            <a:normAutofit lnSpcReduction="10000"/>
          </a:bodyPr>
          <a:lstStyle/>
          <a:p>
            <a:r>
              <a:rPr lang="pt-PT" sz="1800" dirty="0">
                <a:solidFill>
                  <a:srgbClr val="954F72"/>
                </a:solidFill>
                <a:latin typeface="Cambria" panose="02040503050406030204" pitchFamily="18" charset="0"/>
                <a:ea typeface="Cambria" panose="02040503050406030204" pitchFamily="18" charset="0"/>
                <a:hlinkClick r:id="rId2" action="ppaction://hlinksldjump">
                  <a:extLst>
                    <a:ext uri="{A12FA001-AC4F-418D-AE19-62706E023703}">
                      <ahyp:hlinkClr xmlns:ahyp="http://schemas.microsoft.com/office/drawing/2018/hyperlinkcolor" val="tx"/>
                    </a:ext>
                  </a:extLst>
                </a:hlinkClick>
              </a:rPr>
              <a:t>Apresentação do </a:t>
            </a:r>
            <a:r>
              <a:rPr lang="pt-PT" sz="1800" dirty="0" err="1">
                <a:solidFill>
                  <a:srgbClr val="954F72"/>
                </a:solidFill>
                <a:latin typeface="Cambria" panose="02040503050406030204" pitchFamily="18" charset="0"/>
                <a:ea typeface="Cambria" panose="02040503050406030204" pitchFamily="18" charset="0"/>
                <a:hlinkClick r:id="rId2" action="ppaction://hlinksldjump">
                  <a:extLst>
                    <a:ext uri="{A12FA001-AC4F-418D-AE19-62706E023703}">
                      <ahyp:hlinkClr xmlns:ahyp="http://schemas.microsoft.com/office/drawing/2018/hyperlinkcolor" val="tx"/>
                    </a:ext>
                  </a:extLst>
                </a:hlinkClick>
              </a:rPr>
              <a:t>Kraken</a:t>
            </a:r>
            <a:endParaRPr lang="pt-PT" sz="1800" dirty="0">
              <a:solidFill>
                <a:schemeClr val="bg2">
                  <a:lumMod val="25000"/>
                </a:schemeClr>
              </a:solidFill>
              <a:latin typeface="Cambria" panose="02040503050406030204" pitchFamily="18" charset="0"/>
              <a:ea typeface="Cambria" panose="02040503050406030204" pitchFamily="18" charset="0"/>
              <a:hlinkClick r:id="rId2" action="ppaction://hlinksldjump">
                <a:extLst>
                  <a:ext uri="{A12FA001-AC4F-418D-AE19-62706E023703}">
                    <ahyp:hlinkClr xmlns:ahyp="http://schemas.microsoft.com/office/drawing/2018/hyperlinkcolor" val="tx"/>
                  </a:ext>
                </a:extLst>
              </a:hlinkClick>
            </a:endParaRPr>
          </a:p>
          <a:p>
            <a:r>
              <a:rPr lang="pt-PT" sz="1800" dirty="0">
                <a:solidFill>
                  <a:schemeClr val="bg2">
                    <a:lumMod val="25000"/>
                  </a:schemeClr>
                </a:solidFill>
                <a:latin typeface="Cambria" panose="02040503050406030204" pitchFamily="18" charset="0"/>
                <a:ea typeface="Cambria" panose="02040503050406030204" pitchFamily="18" charset="0"/>
                <a:hlinkClick r:id="rId3" action="ppaction://hlinksldjump">
                  <a:extLst>
                    <a:ext uri="{A12FA001-AC4F-418D-AE19-62706E023703}">
                      <ahyp:hlinkClr xmlns:ahyp="http://schemas.microsoft.com/office/drawing/2018/hyperlinkcolor" val="tx"/>
                    </a:ext>
                  </a:extLst>
                </a:hlinkClick>
              </a:rPr>
              <a:t>Página de Apresentação</a:t>
            </a:r>
            <a:endParaRPr lang="pt-PT" sz="1800" dirty="0">
              <a:solidFill>
                <a:schemeClr val="bg2">
                  <a:lumMod val="25000"/>
                </a:schemeClr>
              </a:solidFill>
              <a:latin typeface="Cambria" panose="02040503050406030204" pitchFamily="18" charset="0"/>
              <a:ea typeface="Cambria" panose="02040503050406030204" pitchFamily="18" charset="0"/>
              <a:hlinkClick r:id="rId2" action="ppaction://hlinksldjump">
                <a:extLst>
                  <a:ext uri="{A12FA001-AC4F-418D-AE19-62706E023703}">
                    <ahyp:hlinkClr xmlns:ahyp="http://schemas.microsoft.com/office/drawing/2018/hyperlinkcolor" val="tx"/>
                  </a:ext>
                </a:extLst>
              </a:hlinkClick>
            </a:endParaRPr>
          </a:p>
          <a:p>
            <a:r>
              <a:rPr lang="pt-PT" sz="1800" dirty="0">
                <a:solidFill>
                  <a:schemeClr val="bg2">
                    <a:lumMod val="25000"/>
                  </a:schemeClr>
                </a:solidFill>
                <a:latin typeface="Cambria" panose="02040503050406030204" pitchFamily="18" charset="0"/>
                <a:ea typeface="Cambria" panose="02040503050406030204" pitchFamily="18" charset="0"/>
                <a:hlinkClick r:id="rId4" action="ppaction://hlinksldjump">
                  <a:extLst>
                    <a:ext uri="{A12FA001-AC4F-418D-AE19-62706E023703}">
                      <ahyp:hlinkClr xmlns:ahyp="http://schemas.microsoft.com/office/drawing/2018/hyperlinkcolor" val="tx"/>
                    </a:ext>
                  </a:extLst>
                </a:hlinkClick>
              </a:rPr>
              <a:t>Página Login</a:t>
            </a:r>
            <a:endParaRPr lang="pt-PT" sz="1800" dirty="0">
              <a:solidFill>
                <a:srgbClr val="0563C1"/>
              </a:solidFill>
              <a:latin typeface="Cambria" panose="02040503050406030204" pitchFamily="18" charset="0"/>
              <a:ea typeface="Cambria" panose="02040503050406030204" pitchFamily="18" charset="0"/>
              <a:hlinkClick r:id="rId5" action="ppaction://hlinksldjump">
                <a:extLst>
                  <a:ext uri="{A12FA001-AC4F-418D-AE19-62706E023703}">
                    <ahyp:hlinkClr xmlns:ahyp="http://schemas.microsoft.com/office/drawing/2018/hyperlinkcolor" val="tx"/>
                  </a:ext>
                </a:extLst>
              </a:hlinkClick>
            </a:endParaRPr>
          </a:p>
          <a:p>
            <a:r>
              <a:rPr lang="pt-PT" sz="1800" dirty="0">
                <a:solidFill>
                  <a:schemeClr val="bg2">
                    <a:lumMod val="25000"/>
                  </a:schemeClr>
                </a:solidFill>
                <a:latin typeface="Cambria" panose="02040503050406030204" pitchFamily="18" charset="0"/>
                <a:ea typeface="Cambria" panose="02040503050406030204" pitchFamily="18" charset="0"/>
                <a:hlinkClick r:id="rId5" action="ppaction://hlinksldjump">
                  <a:extLst>
                    <a:ext uri="{A12FA001-AC4F-418D-AE19-62706E023703}">
                      <ahyp:hlinkClr xmlns:ahyp="http://schemas.microsoft.com/office/drawing/2018/hyperlinkcolor" val="tx"/>
                    </a:ext>
                  </a:extLst>
                </a:hlinkClick>
              </a:rPr>
              <a:t>Página Principal</a:t>
            </a:r>
          </a:p>
          <a:p>
            <a:r>
              <a:rPr lang="pt-PT" sz="1800" dirty="0">
                <a:solidFill>
                  <a:schemeClr val="bg2">
                    <a:lumMod val="25000"/>
                  </a:schemeClr>
                </a:solidFill>
                <a:latin typeface="Cambria" panose="02040503050406030204" pitchFamily="18" charset="0"/>
                <a:ea typeface="Cambria" panose="02040503050406030204" pitchFamily="18" charset="0"/>
                <a:hlinkClick r:id="rId5" action="ppaction://hlinksldjump">
                  <a:extLst>
                    <a:ext uri="{A12FA001-AC4F-418D-AE19-62706E023703}">
                      <ahyp:hlinkClr xmlns:ahyp="http://schemas.microsoft.com/office/drawing/2018/hyperlinkcolor" val="tx"/>
                    </a:ext>
                  </a:extLst>
                </a:hlinkClick>
              </a:rPr>
              <a:t>Página Preços</a:t>
            </a:r>
          </a:p>
          <a:p>
            <a:r>
              <a:rPr lang="pt-PT" sz="1800" dirty="0">
                <a:solidFill>
                  <a:schemeClr val="bg2">
                    <a:lumMod val="25000"/>
                  </a:schemeClr>
                </a:solidFill>
                <a:latin typeface="Cambria" panose="02040503050406030204" pitchFamily="18" charset="0"/>
                <a:ea typeface="Cambria" panose="02040503050406030204" pitchFamily="18" charset="0"/>
                <a:hlinkClick r:id="rId5" action="ppaction://hlinksldjump">
                  <a:extLst>
                    <a:ext uri="{A12FA001-AC4F-418D-AE19-62706E023703}">
                      <ahyp:hlinkClr xmlns:ahyp="http://schemas.microsoft.com/office/drawing/2018/hyperlinkcolor" val="tx"/>
                    </a:ext>
                  </a:extLst>
                </a:hlinkClick>
              </a:rPr>
              <a:t>Página de Histórico de Transições</a:t>
            </a:r>
          </a:p>
          <a:p>
            <a:r>
              <a:rPr lang="pt-PT" sz="1800" dirty="0">
                <a:solidFill>
                  <a:schemeClr val="bg2">
                    <a:lumMod val="25000"/>
                  </a:schemeClr>
                </a:solidFill>
                <a:latin typeface="Cambria" panose="02040503050406030204" pitchFamily="18" charset="0"/>
                <a:ea typeface="Cambria" panose="02040503050406030204" pitchFamily="18" charset="0"/>
                <a:hlinkClick r:id="rId5" action="ppaction://hlinksldjump">
                  <a:extLst>
                    <a:ext uri="{A12FA001-AC4F-418D-AE19-62706E023703}">
                      <ahyp:hlinkClr xmlns:ahyp="http://schemas.microsoft.com/office/drawing/2018/hyperlinkcolor" val="tx"/>
                    </a:ext>
                  </a:extLst>
                </a:hlinkClick>
              </a:rPr>
              <a:t>Página de Compra/Venda/Conversão</a:t>
            </a:r>
          </a:p>
          <a:p>
            <a:r>
              <a:rPr lang="pt-PT" sz="1800" dirty="0">
                <a:solidFill>
                  <a:schemeClr val="bg2">
                    <a:lumMod val="25000"/>
                  </a:schemeClr>
                </a:solidFill>
                <a:latin typeface="Cambria" panose="02040503050406030204" pitchFamily="18" charset="0"/>
                <a:ea typeface="Cambria" panose="02040503050406030204" pitchFamily="18" charset="0"/>
                <a:hlinkClick r:id="rId5" action="ppaction://hlinksldjump">
                  <a:extLst>
                    <a:ext uri="{A12FA001-AC4F-418D-AE19-62706E023703}">
                      <ahyp:hlinkClr xmlns:ahyp="http://schemas.microsoft.com/office/drawing/2018/hyperlinkcolor" val="tx"/>
                    </a:ext>
                  </a:extLst>
                </a:hlinkClick>
              </a:rPr>
              <a:t>Página da </a:t>
            </a:r>
            <a:r>
              <a:rPr lang="pt-PT" sz="1800" dirty="0" err="1">
                <a:solidFill>
                  <a:schemeClr val="bg2">
                    <a:lumMod val="25000"/>
                  </a:schemeClr>
                </a:solidFill>
                <a:latin typeface="Cambria" panose="02040503050406030204" pitchFamily="18" charset="0"/>
                <a:ea typeface="Cambria" panose="02040503050406030204" pitchFamily="18" charset="0"/>
                <a:hlinkClick r:id="rId5" action="ppaction://hlinksldjump">
                  <a:extLst>
                    <a:ext uri="{A12FA001-AC4F-418D-AE19-62706E023703}">
                      <ahyp:hlinkClr xmlns:ahyp="http://schemas.microsoft.com/office/drawing/2018/hyperlinkcolor" val="tx"/>
                    </a:ext>
                  </a:extLst>
                </a:hlinkClick>
              </a:rPr>
              <a:t>Criptomoeda</a:t>
            </a:r>
            <a:r>
              <a:rPr lang="pt-PT" sz="1800" dirty="0">
                <a:solidFill>
                  <a:schemeClr val="bg2">
                    <a:lumMod val="25000"/>
                  </a:schemeClr>
                </a:solidFill>
                <a:latin typeface="Cambria" panose="02040503050406030204" pitchFamily="18" charset="0"/>
                <a:ea typeface="Cambria" panose="02040503050406030204" pitchFamily="18" charset="0"/>
                <a:hlinkClick r:id="rId5" action="ppaction://hlinksldjump">
                  <a:extLst>
                    <a:ext uri="{A12FA001-AC4F-418D-AE19-62706E023703}">
                      <ahyp:hlinkClr xmlns:ahyp="http://schemas.microsoft.com/office/drawing/2018/hyperlinkcolor" val="tx"/>
                    </a:ext>
                  </a:extLst>
                </a:hlinkClick>
              </a:rPr>
              <a:t> </a:t>
            </a:r>
          </a:p>
          <a:p>
            <a:r>
              <a:rPr lang="pt-PT" sz="1800" dirty="0">
                <a:solidFill>
                  <a:schemeClr val="bg2">
                    <a:lumMod val="25000"/>
                  </a:schemeClr>
                </a:solidFill>
                <a:latin typeface="Cambria" panose="02040503050406030204" pitchFamily="18" charset="0"/>
                <a:ea typeface="Cambria" panose="02040503050406030204" pitchFamily="18" charset="0"/>
                <a:hlinkClick r:id="rId5" action="ppaction://hlinksldjump">
                  <a:extLst>
                    <a:ext uri="{A12FA001-AC4F-418D-AE19-62706E023703}">
                      <ahyp:hlinkClr xmlns:ahyp="http://schemas.microsoft.com/office/drawing/2018/hyperlinkcolor" val="tx"/>
                    </a:ext>
                  </a:extLst>
                </a:hlinkClick>
              </a:rPr>
              <a:t>Consumo e Acessibilidade</a:t>
            </a:r>
          </a:p>
          <a:p>
            <a:r>
              <a:rPr lang="pt-PT" sz="1800" dirty="0">
                <a:solidFill>
                  <a:schemeClr val="bg2">
                    <a:lumMod val="25000"/>
                  </a:schemeClr>
                </a:solidFill>
                <a:latin typeface="Cambria" panose="02040503050406030204" pitchFamily="18" charset="0"/>
                <a:ea typeface="Cambria" panose="02040503050406030204" pitchFamily="18" charset="0"/>
                <a:hlinkClick r:id="rId5" action="ppaction://hlinksldjump">
                  <a:extLst>
                    <a:ext uri="{A12FA001-AC4F-418D-AE19-62706E023703}">
                      <ahyp:hlinkClr xmlns:ahyp="http://schemas.microsoft.com/office/drawing/2018/hyperlinkcolor" val="tx"/>
                    </a:ext>
                  </a:extLst>
                </a:hlinkClick>
              </a:rPr>
              <a:t>Conclusão</a:t>
            </a:r>
          </a:p>
          <a:p>
            <a:r>
              <a:rPr lang="pt-PT" sz="1800" dirty="0">
                <a:solidFill>
                  <a:schemeClr val="bg2">
                    <a:lumMod val="25000"/>
                  </a:schemeClr>
                </a:solidFill>
                <a:latin typeface="Cambria" panose="02040503050406030204" pitchFamily="18" charset="0"/>
                <a:ea typeface="Cambria" panose="02040503050406030204" pitchFamily="18" charset="0"/>
                <a:hlinkClick r:id="rId5" action="ppaction://hlinksldjump">
                  <a:extLst>
                    <a:ext uri="{A12FA001-AC4F-418D-AE19-62706E023703}">
                      <ahyp:hlinkClr xmlns:ahyp="http://schemas.microsoft.com/office/drawing/2018/hyperlinkcolor" val="tx"/>
                    </a:ext>
                  </a:extLst>
                </a:hlinkClick>
              </a:rPr>
              <a:t>Ferramentas Utilizadas</a:t>
            </a:r>
            <a:endParaRPr lang="pt-PT" sz="1800" dirty="0">
              <a:solidFill>
                <a:schemeClr val="bg2">
                  <a:lumMod val="25000"/>
                </a:schemeClr>
              </a:solidFill>
              <a:latin typeface="Cambria" panose="02040503050406030204" pitchFamily="18" charset="0"/>
              <a:ea typeface="Cambria" panose="02040503050406030204" pitchFamily="18" charset="0"/>
            </a:endParaRPr>
          </a:p>
          <a:p>
            <a:endParaRPr lang="pt-PT" sz="1800" dirty="0">
              <a:latin typeface="Cambria" panose="02040503050406030204" pitchFamily="18" charset="0"/>
              <a:ea typeface="Cambria" panose="02040503050406030204" pitchFamily="18" charset="0"/>
            </a:endParaRPr>
          </a:p>
          <a:p>
            <a:endParaRPr lang="pt-PT"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106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7744B-A399-29D0-F75B-34595D112188}"/>
              </a:ext>
            </a:extLst>
          </p:cNvPr>
          <p:cNvSpPr>
            <a:spLocks noGrp="1"/>
          </p:cNvSpPr>
          <p:nvPr>
            <p:ph type="title"/>
          </p:nvPr>
        </p:nvSpPr>
        <p:spPr/>
        <p:txBody>
          <a:bodyPr>
            <a:normAutofit/>
          </a:bodyPr>
          <a:lstStyle/>
          <a:p>
            <a:pPr algn="ctr"/>
            <a:r>
              <a:rPr lang="pt-PT" sz="4000" b="1" dirty="0">
                <a:latin typeface="+mn-lt"/>
              </a:rPr>
              <a:t>Kraken </a:t>
            </a:r>
          </a:p>
        </p:txBody>
      </p:sp>
      <p:sp>
        <p:nvSpPr>
          <p:cNvPr id="3" name="Marcador de Posição de Conteúdo 2">
            <a:extLst>
              <a:ext uri="{FF2B5EF4-FFF2-40B4-BE49-F238E27FC236}">
                <a16:creationId xmlns:a16="http://schemas.microsoft.com/office/drawing/2014/main" id="{BA3BB020-3EBB-E89B-51F8-23C1258153F0}"/>
              </a:ext>
            </a:extLst>
          </p:cNvPr>
          <p:cNvSpPr>
            <a:spLocks noGrp="1"/>
          </p:cNvSpPr>
          <p:nvPr>
            <p:ph idx="1"/>
          </p:nvPr>
        </p:nvSpPr>
        <p:spPr/>
        <p:style>
          <a:lnRef idx="2">
            <a:schemeClr val="accent1"/>
          </a:lnRef>
          <a:fillRef idx="1">
            <a:schemeClr val="lt1"/>
          </a:fillRef>
          <a:effectRef idx="0">
            <a:schemeClr val="accent1"/>
          </a:effectRef>
          <a:fontRef idx="minor">
            <a:schemeClr val="dk1"/>
          </a:fontRef>
        </p:style>
        <p:txBody>
          <a:bodyPr>
            <a:normAutofit fontScale="85000" lnSpcReduction="10000"/>
          </a:bodyPr>
          <a:lstStyle/>
          <a:p>
            <a:pPr algn="just">
              <a:lnSpc>
                <a:spcPct val="150000"/>
              </a:lnSpc>
            </a:pPr>
            <a:r>
              <a:rPr lang="pt-PT" sz="2400" dirty="0"/>
              <a:t>O Kraken é uma Exchange de criptomoedas,  isto quer dizer que combinam </a:t>
            </a:r>
            <a:r>
              <a:rPr lang="pt-PT" sz="2400" dirty="0" err="1"/>
              <a:t>users</a:t>
            </a:r>
            <a:r>
              <a:rPr lang="pt-PT" sz="2400" dirty="0"/>
              <a:t> que querem comprar criptomoedas com outros que querem vendê-las. </a:t>
            </a:r>
          </a:p>
          <a:p>
            <a:pPr algn="just">
              <a:lnSpc>
                <a:spcPct val="150000"/>
              </a:lnSpc>
            </a:pPr>
            <a:r>
              <a:rPr lang="pt-PT" sz="2400" dirty="0"/>
              <a:t>Foi fundado em 2011 pelo Jesse Powell, foi criado com o intuito para das ás pessoas os meios para investir de forma rápida e segura no espaço.</a:t>
            </a:r>
          </a:p>
          <a:p>
            <a:pPr algn="just">
              <a:lnSpc>
                <a:spcPct val="150000"/>
              </a:lnSpc>
            </a:pPr>
            <a:r>
              <a:rPr lang="pt-PT" sz="2400" dirty="0"/>
              <a:t>Sejamos nós um </a:t>
            </a:r>
            <a:r>
              <a:rPr lang="pt-PT" sz="2400" dirty="0" err="1"/>
              <a:t>trader</a:t>
            </a:r>
            <a:r>
              <a:rPr lang="pt-PT" sz="2400" dirty="0"/>
              <a:t> profissional ou um mero iniciante o Kraken é uma plataforma bastante fácil de usar, sendo que conta com uma série de ferramentas e recursos que podemos aproveitar à medida que aumentamos o nosso portfolio de Criptomoedas.</a:t>
            </a:r>
          </a:p>
          <a:p>
            <a:pPr algn="just">
              <a:lnSpc>
                <a:spcPct val="150000"/>
              </a:lnSpc>
            </a:pPr>
            <a:r>
              <a:rPr lang="pt-PT" sz="2400" dirty="0"/>
              <a:t>O Kraken também é uma das principais soluções de investimento em criptomoedas para instituições. </a:t>
            </a:r>
          </a:p>
          <a:p>
            <a:pPr algn="just">
              <a:lnSpc>
                <a:spcPct val="150000"/>
              </a:lnSpc>
            </a:pPr>
            <a:endParaRPr lang="pt-PT" sz="2400" dirty="0"/>
          </a:p>
        </p:txBody>
      </p:sp>
    </p:spTree>
    <p:extLst>
      <p:ext uri="{BB962C8B-B14F-4D97-AF65-F5344CB8AC3E}">
        <p14:creationId xmlns:p14="http://schemas.microsoft.com/office/powerpoint/2010/main" val="120435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DE8A0CE-A4BB-D147-CFF4-126A1C4D213E}"/>
              </a:ext>
            </a:extLst>
          </p:cNvPr>
          <p:cNvSpPr txBox="1"/>
          <p:nvPr/>
        </p:nvSpPr>
        <p:spPr>
          <a:xfrm>
            <a:off x="1224951" y="500414"/>
            <a:ext cx="5266267" cy="461665"/>
          </a:xfrm>
          <a:prstGeom prst="rect">
            <a:avLst/>
          </a:prstGeom>
          <a:noFill/>
        </p:spPr>
        <p:txBody>
          <a:bodyPr wrap="square" rtlCol="0">
            <a:spAutoFit/>
          </a:bodyPr>
          <a:lstStyle/>
          <a:p>
            <a:pPr algn="ctr"/>
            <a:r>
              <a:rPr lang="pt-PT" sz="2400" b="1" dirty="0"/>
              <a:t>Landing page Kraken </a:t>
            </a:r>
          </a:p>
        </p:txBody>
      </p:sp>
      <p:pic>
        <p:nvPicPr>
          <p:cNvPr id="7" name="Imagem 6">
            <a:extLst>
              <a:ext uri="{FF2B5EF4-FFF2-40B4-BE49-F238E27FC236}">
                <a16:creationId xmlns:a16="http://schemas.microsoft.com/office/drawing/2014/main" id="{D93E3209-50D3-D774-B6D6-CCA537BD7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537" y="1426052"/>
            <a:ext cx="7066038" cy="4748381"/>
          </a:xfrm>
          <a:prstGeom prst="rect">
            <a:avLst/>
          </a:prstGeom>
        </p:spPr>
      </p:pic>
      <p:sp>
        <p:nvSpPr>
          <p:cNvPr id="8" name="CaixaDeTexto 7">
            <a:extLst>
              <a:ext uri="{FF2B5EF4-FFF2-40B4-BE49-F238E27FC236}">
                <a16:creationId xmlns:a16="http://schemas.microsoft.com/office/drawing/2014/main" id="{3BA339EF-B9A1-4F48-0300-19231B2165D9}"/>
              </a:ext>
            </a:extLst>
          </p:cNvPr>
          <p:cNvSpPr txBox="1"/>
          <p:nvPr/>
        </p:nvSpPr>
        <p:spPr>
          <a:xfrm>
            <a:off x="8077199" y="500414"/>
            <a:ext cx="3725333" cy="461665"/>
          </a:xfrm>
          <a:prstGeom prst="rect">
            <a:avLst/>
          </a:prstGeom>
          <a:noFill/>
        </p:spPr>
        <p:txBody>
          <a:bodyPr wrap="square" rtlCol="0">
            <a:spAutoFit/>
          </a:bodyPr>
          <a:lstStyle/>
          <a:p>
            <a:pPr algn="ctr"/>
            <a:r>
              <a:rPr lang="pt-PT" sz="2400" b="1" dirty="0"/>
              <a:t>Landing page Kraken App </a:t>
            </a:r>
          </a:p>
        </p:txBody>
      </p:sp>
      <p:cxnSp>
        <p:nvCxnSpPr>
          <p:cNvPr id="10" name="Conexão reta 9">
            <a:extLst>
              <a:ext uri="{FF2B5EF4-FFF2-40B4-BE49-F238E27FC236}">
                <a16:creationId xmlns:a16="http://schemas.microsoft.com/office/drawing/2014/main" id="{B8E352F2-9A12-216D-A134-E2D30C2E02CF}"/>
              </a:ext>
            </a:extLst>
          </p:cNvPr>
          <p:cNvCxnSpPr/>
          <p:nvPr/>
        </p:nvCxnSpPr>
        <p:spPr>
          <a:xfrm>
            <a:off x="7687733" y="321733"/>
            <a:ext cx="0" cy="6299200"/>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CF42A684-5F1A-25EC-8A1E-6AF65056E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9370" y="1202804"/>
            <a:ext cx="2639606" cy="5194879"/>
          </a:xfrm>
          <a:prstGeom prst="rect">
            <a:avLst/>
          </a:prstGeom>
          <a:ln>
            <a:solidFill>
              <a:srgbClr val="FF0000"/>
            </a:solidFill>
          </a:ln>
        </p:spPr>
      </p:pic>
      <p:sp>
        <p:nvSpPr>
          <p:cNvPr id="18" name="Retângulo 17">
            <a:extLst>
              <a:ext uri="{FF2B5EF4-FFF2-40B4-BE49-F238E27FC236}">
                <a16:creationId xmlns:a16="http://schemas.microsoft.com/office/drawing/2014/main" id="{85932AFB-4C6C-4E6E-B1C9-A1F85F636277}"/>
              </a:ext>
            </a:extLst>
          </p:cNvPr>
          <p:cNvSpPr/>
          <p:nvPr/>
        </p:nvSpPr>
        <p:spPr>
          <a:xfrm>
            <a:off x="1613140" y="1561381"/>
            <a:ext cx="2872596" cy="353683"/>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9" name="Retângulo 18">
            <a:extLst>
              <a:ext uri="{FF2B5EF4-FFF2-40B4-BE49-F238E27FC236}">
                <a16:creationId xmlns:a16="http://schemas.microsoft.com/office/drawing/2014/main" id="{311B2B71-BDBB-6747-61B3-2AAB25652923}"/>
              </a:ext>
            </a:extLst>
          </p:cNvPr>
          <p:cNvSpPr/>
          <p:nvPr/>
        </p:nvSpPr>
        <p:spPr>
          <a:xfrm>
            <a:off x="8928340" y="5779698"/>
            <a:ext cx="2389517" cy="50033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DE913747-6D64-D977-08DB-D2F7FEF60999}"/>
              </a:ext>
            </a:extLst>
          </p:cNvPr>
          <p:cNvSpPr/>
          <p:nvPr/>
        </p:nvSpPr>
        <p:spPr>
          <a:xfrm>
            <a:off x="1242204" y="2976113"/>
            <a:ext cx="2670352" cy="26396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5" name="Retângulo 24">
            <a:extLst>
              <a:ext uri="{FF2B5EF4-FFF2-40B4-BE49-F238E27FC236}">
                <a16:creationId xmlns:a16="http://schemas.microsoft.com/office/drawing/2014/main" id="{C587FC81-F3E9-64C5-75CA-F1D26A6B2CF1}"/>
              </a:ext>
            </a:extLst>
          </p:cNvPr>
          <p:cNvSpPr/>
          <p:nvPr/>
        </p:nvSpPr>
        <p:spPr>
          <a:xfrm>
            <a:off x="8759370" y="2976113"/>
            <a:ext cx="2639604" cy="2311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3" name="Conexão reta unidirecional 2">
            <a:extLst>
              <a:ext uri="{FF2B5EF4-FFF2-40B4-BE49-F238E27FC236}">
                <a16:creationId xmlns:a16="http://schemas.microsoft.com/office/drawing/2014/main" id="{EDE1FCB3-2A97-3CA0-10B3-4FF893976AD2}"/>
              </a:ext>
            </a:extLst>
          </p:cNvPr>
          <p:cNvCxnSpPr/>
          <p:nvPr/>
        </p:nvCxnSpPr>
        <p:spPr>
          <a:xfrm flipV="1">
            <a:off x="4416725" y="1302589"/>
            <a:ext cx="273808" cy="32780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 name="CaixaDeTexto 3">
            <a:extLst>
              <a:ext uri="{FF2B5EF4-FFF2-40B4-BE49-F238E27FC236}">
                <a16:creationId xmlns:a16="http://schemas.microsoft.com/office/drawing/2014/main" id="{D2C98AA6-EADD-B73E-46C6-31B3DC557789}"/>
              </a:ext>
            </a:extLst>
          </p:cNvPr>
          <p:cNvSpPr txBox="1"/>
          <p:nvPr/>
        </p:nvSpPr>
        <p:spPr>
          <a:xfrm>
            <a:off x="4611464" y="1097158"/>
            <a:ext cx="273801" cy="369332"/>
          </a:xfrm>
          <a:prstGeom prst="rect">
            <a:avLst/>
          </a:prstGeom>
          <a:noFill/>
        </p:spPr>
        <p:txBody>
          <a:bodyPr wrap="square" rtlCol="0">
            <a:spAutoFit/>
          </a:bodyPr>
          <a:lstStyle/>
          <a:p>
            <a:r>
              <a:rPr lang="pt-PT" dirty="0"/>
              <a:t>1</a:t>
            </a:r>
          </a:p>
        </p:txBody>
      </p:sp>
      <p:cxnSp>
        <p:nvCxnSpPr>
          <p:cNvPr id="9" name="Conexão reta unidirecional 8">
            <a:extLst>
              <a:ext uri="{FF2B5EF4-FFF2-40B4-BE49-F238E27FC236}">
                <a16:creationId xmlns:a16="http://schemas.microsoft.com/office/drawing/2014/main" id="{A4B5CC8E-0016-D345-154F-1CA7DFFBC874}"/>
              </a:ext>
            </a:extLst>
          </p:cNvPr>
          <p:cNvCxnSpPr/>
          <p:nvPr/>
        </p:nvCxnSpPr>
        <p:spPr>
          <a:xfrm flipH="1">
            <a:off x="8540151" y="6029864"/>
            <a:ext cx="508958" cy="0"/>
          </a:xfrm>
          <a:prstGeom prst="straightConnector1">
            <a:avLst/>
          </a:prstGeom>
          <a:ln w="28575">
            <a:tailEnd type="triangle"/>
          </a:ln>
        </p:spPr>
        <p:style>
          <a:lnRef idx="1">
            <a:schemeClr val="accent6"/>
          </a:lnRef>
          <a:fillRef idx="0">
            <a:schemeClr val="accent6"/>
          </a:fillRef>
          <a:effectRef idx="0">
            <a:schemeClr val="accent6"/>
          </a:effectRef>
          <a:fontRef idx="minor">
            <a:schemeClr val="tx1"/>
          </a:fontRef>
        </p:style>
      </p:cxnSp>
      <p:sp>
        <p:nvSpPr>
          <p:cNvPr id="11" name="CaixaDeTexto 10">
            <a:extLst>
              <a:ext uri="{FF2B5EF4-FFF2-40B4-BE49-F238E27FC236}">
                <a16:creationId xmlns:a16="http://schemas.microsoft.com/office/drawing/2014/main" id="{84C97495-2F8C-DEE5-DFB1-D875C56DF41D}"/>
              </a:ext>
            </a:extLst>
          </p:cNvPr>
          <p:cNvSpPr txBox="1"/>
          <p:nvPr/>
        </p:nvSpPr>
        <p:spPr>
          <a:xfrm>
            <a:off x="8333117" y="5830979"/>
            <a:ext cx="207030" cy="369332"/>
          </a:xfrm>
          <a:prstGeom prst="rect">
            <a:avLst/>
          </a:prstGeom>
          <a:noFill/>
        </p:spPr>
        <p:txBody>
          <a:bodyPr wrap="square" rtlCol="0">
            <a:spAutoFit/>
          </a:bodyPr>
          <a:lstStyle/>
          <a:p>
            <a:r>
              <a:rPr lang="pt-PT" dirty="0"/>
              <a:t>1</a:t>
            </a:r>
          </a:p>
        </p:txBody>
      </p:sp>
      <p:cxnSp>
        <p:nvCxnSpPr>
          <p:cNvPr id="13" name="Conexão reta unidirecional 12">
            <a:extLst>
              <a:ext uri="{FF2B5EF4-FFF2-40B4-BE49-F238E27FC236}">
                <a16:creationId xmlns:a16="http://schemas.microsoft.com/office/drawing/2014/main" id="{FBE3381C-BF66-296B-5153-150671739B3D}"/>
              </a:ext>
            </a:extLst>
          </p:cNvPr>
          <p:cNvCxnSpPr/>
          <p:nvPr/>
        </p:nvCxnSpPr>
        <p:spPr>
          <a:xfrm flipV="1">
            <a:off x="3858084" y="2751826"/>
            <a:ext cx="273969" cy="293299"/>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15" name="CaixaDeTexto 14">
            <a:extLst>
              <a:ext uri="{FF2B5EF4-FFF2-40B4-BE49-F238E27FC236}">
                <a16:creationId xmlns:a16="http://schemas.microsoft.com/office/drawing/2014/main" id="{6DC4E429-E079-233F-51C0-B4F8EEFEE78F}"/>
              </a:ext>
            </a:extLst>
          </p:cNvPr>
          <p:cNvSpPr txBox="1"/>
          <p:nvPr/>
        </p:nvSpPr>
        <p:spPr>
          <a:xfrm>
            <a:off x="4089811" y="2537765"/>
            <a:ext cx="262011" cy="369332"/>
          </a:xfrm>
          <a:prstGeom prst="rect">
            <a:avLst/>
          </a:prstGeom>
          <a:noFill/>
        </p:spPr>
        <p:txBody>
          <a:bodyPr wrap="square" rtlCol="0">
            <a:spAutoFit/>
          </a:bodyPr>
          <a:lstStyle/>
          <a:p>
            <a:r>
              <a:rPr lang="pt-PT" dirty="0"/>
              <a:t>2</a:t>
            </a:r>
          </a:p>
        </p:txBody>
      </p:sp>
      <p:cxnSp>
        <p:nvCxnSpPr>
          <p:cNvPr id="17" name="Conexão reta unidirecional 16">
            <a:extLst>
              <a:ext uri="{FF2B5EF4-FFF2-40B4-BE49-F238E27FC236}">
                <a16:creationId xmlns:a16="http://schemas.microsoft.com/office/drawing/2014/main" id="{D165A04F-D83A-F2A8-08F9-46CCFC567866}"/>
              </a:ext>
            </a:extLst>
          </p:cNvPr>
          <p:cNvCxnSpPr/>
          <p:nvPr/>
        </p:nvCxnSpPr>
        <p:spPr>
          <a:xfrm flipH="1">
            <a:off x="8436632" y="3916392"/>
            <a:ext cx="672862" cy="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0" name="CaixaDeTexto 19">
            <a:extLst>
              <a:ext uri="{FF2B5EF4-FFF2-40B4-BE49-F238E27FC236}">
                <a16:creationId xmlns:a16="http://schemas.microsoft.com/office/drawing/2014/main" id="{0D9F8C76-6ACA-B3F8-AC0C-31D207076E5C}"/>
              </a:ext>
            </a:extLst>
          </p:cNvPr>
          <p:cNvSpPr txBox="1"/>
          <p:nvPr/>
        </p:nvSpPr>
        <p:spPr>
          <a:xfrm>
            <a:off x="8204727" y="3731726"/>
            <a:ext cx="207029" cy="369332"/>
          </a:xfrm>
          <a:prstGeom prst="rect">
            <a:avLst/>
          </a:prstGeom>
          <a:noFill/>
        </p:spPr>
        <p:txBody>
          <a:bodyPr wrap="square" rtlCol="0">
            <a:spAutoFit/>
          </a:bodyPr>
          <a:lstStyle/>
          <a:p>
            <a:r>
              <a:rPr lang="pt-PT" dirty="0"/>
              <a:t>2</a:t>
            </a:r>
          </a:p>
        </p:txBody>
      </p:sp>
    </p:spTree>
    <p:extLst>
      <p:ext uri="{BB962C8B-B14F-4D97-AF65-F5344CB8AC3E}">
        <p14:creationId xmlns:p14="http://schemas.microsoft.com/office/powerpoint/2010/main" val="255487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436B7-0D16-75C8-3AC4-FB0851976476}"/>
              </a:ext>
            </a:extLst>
          </p:cNvPr>
          <p:cNvSpPr>
            <a:spLocks noGrp="1"/>
          </p:cNvSpPr>
          <p:nvPr>
            <p:ph type="title"/>
          </p:nvPr>
        </p:nvSpPr>
        <p:spPr/>
        <p:txBody>
          <a:bodyPr>
            <a:normAutofit/>
          </a:bodyPr>
          <a:lstStyle/>
          <a:p>
            <a:pPr algn="ctr"/>
            <a:r>
              <a:rPr lang="pt-PT" sz="4000" b="1" dirty="0">
                <a:latin typeface="+mn-lt"/>
              </a:rPr>
              <a:t>Diferenças Landing Page </a:t>
            </a:r>
          </a:p>
        </p:txBody>
      </p:sp>
      <p:sp>
        <p:nvSpPr>
          <p:cNvPr id="3" name="Marcador de Posição de Conteúdo 2">
            <a:extLst>
              <a:ext uri="{FF2B5EF4-FFF2-40B4-BE49-F238E27FC236}">
                <a16:creationId xmlns:a16="http://schemas.microsoft.com/office/drawing/2014/main" id="{720C3C52-B9ED-DAE8-20BB-429073A4DAF2}"/>
              </a:ext>
            </a:extLst>
          </p:cNvPr>
          <p:cNvSpPr>
            <a:spLocks noGrp="1"/>
          </p:cNvSpPr>
          <p:nvPr>
            <p:ph idx="1"/>
          </p:nvPr>
        </p:nvSpPr>
        <p:spPr>
          <a:xfrm>
            <a:off x="838200" y="1613189"/>
            <a:ext cx="10515600" cy="4351338"/>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gn="just">
              <a:lnSpc>
                <a:spcPct val="150000"/>
              </a:lnSpc>
            </a:pPr>
            <a:r>
              <a:rPr lang="pt-PT" sz="2400" dirty="0"/>
              <a:t>1-Podemos ver algumas diferenças nas duas </a:t>
            </a:r>
            <a:r>
              <a:rPr lang="pt-PT" sz="2400" dirty="0" err="1"/>
              <a:t>Landing</a:t>
            </a:r>
            <a:r>
              <a:rPr lang="pt-PT" sz="2400" dirty="0"/>
              <a:t> </a:t>
            </a:r>
            <a:r>
              <a:rPr lang="pt-PT" sz="2400" dirty="0" err="1"/>
              <a:t>pages</a:t>
            </a:r>
            <a:r>
              <a:rPr lang="pt-PT" sz="2400" dirty="0"/>
              <a:t>, destacando que a principal é na aplicação, uma vez que podemos observar algumas das criptomoedas que neste caso são as favoritas enquanto no Landing page tem apenas um pequeno texto apelativo em relação ao website. </a:t>
            </a:r>
          </a:p>
          <a:p>
            <a:pPr algn="just">
              <a:lnSpc>
                <a:spcPct val="150000"/>
              </a:lnSpc>
            </a:pPr>
            <a:r>
              <a:rPr lang="pt-PT" sz="2400" dirty="0"/>
              <a:t>2-Outra diferença observada refere-se ao menu, onde podemos ver que na versão web existem 7 menus de navegação e a sua disposição é no topo website, na posição horizontal, não contendo símbolos associados. Quanto à versão App temos o menu em baixo na aplicação e só é constituído com 3 menus de navegação e em vez de texto tem símbolos associados. </a:t>
            </a:r>
          </a:p>
        </p:txBody>
      </p:sp>
    </p:spTree>
    <p:extLst>
      <p:ext uri="{BB962C8B-B14F-4D97-AF65-F5344CB8AC3E}">
        <p14:creationId xmlns:p14="http://schemas.microsoft.com/office/powerpoint/2010/main" val="698049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B730A3BD-7AA2-0A95-BAE8-7A6A1E1F49F5}"/>
              </a:ext>
            </a:extLst>
          </p:cNvPr>
          <p:cNvSpPr txBox="1"/>
          <p:nvPr/>
        </p:nvSpPr>
        <p:spPr>
          <a:xfrm>
            <a:off x="2086145" y="719503"/>
            <a:ext cx="3433313" cy="461665"/>
          </a:xfrm>
          <a:prstGeom prst="rect">
            <a:avLst/>
          </a:prstGeom>
          <a:noFill/>
        </p:spPr>
        <p:txBody>
          <a:bodyPr wrap="square" rtlCol="0">
            <a:spAutoFit/>
          </a:bodyPr>
          <a:lstStyle/>
          <a:p>
            <a:pPr algn="ctr"/>
            <a:r>
              <a:rPr lang="pt-PT" sz="2400" b="1" dirty="0"/>
              <a:t>Login</a:t>
            </a:r>
            <a:r>
              <a:rPr lang="pt-PT" dirty="0"/>
              <a:t> </a:t>
            </a:r>
            <a:r>
              <a:rPr lang="pt-PT" sz="2400" b="1" dirty="0"/>
              <a:t>WEB</a:t>
            </a:r>
            <a:endParaRPr lang="pt-PT" b="1" dirty="0"/>
          </a:p>
        </p:txBody>
      </p:sp>
      <p:cxnSp>
        <p:nvCxnSpPr>
          <p:cNvPr id="8" name="Conexão reta 7">
            <a:extLst>
              <a:ext uri="{FF2B5EF4-FFF2-40B4-BE49-F238E27FC236}">
                <a16:creationId xmlns:a16="http://schemas.microsoft.com/office/drawing/2014/main" id="{2EA7B321-B4C4-3ACB-6CA8-370D1BB2B526}"/>
              </a:ext>
            </a:extLst>
          </p:cNvPr>
          <p:cNvCxnSpPr/>
          <p:nvPr/>
        </p:nvCxnSpPr>
        <p:spPr>
          <a:xfrm>
            <a:off x="7737894" y="345057"/>
            <a:ext cx="0" cy="6185139"/>
          </a:xfrm>
          <a:prstGeom prst="line">
            <a:avLst/>
          </a:prstGeom>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46CECCB7-2E18-A99B-7BF2-70402D98498C}"/>
              </a:ext>
            </a:extLst>
          </p:cNvPr>
          <p:cNvSpPr txBox="1"/>
          <p:nvPr/>
        </p:nvSpPr>
        <p:spPr>
          <a:xfrm>
            <a:off x="8578986" y="719503"/>
            <a:ext cx="3053737" cy="461665"/>
          </a:xfrm>
          <a:prstGeom prst="rect">
            <a:avLst/>
          </a:prstGeom>
          <a:noFill/>
        </p:spPr>
        <p:txBody>
          <a:bodyPr wrap="square" rtlCol="0">
            <a:spAutoFit/>
          </a:bodyPr>
          <a:lstStyle/>
          <a:p>
            <a:pPr algn="ctr"/>
            <a:r>
              <a:rPr lang="pt-PT" sz="2400" b="1" dirty="0"/>
              <a:t>Login APP</a:t>
            </a:r>
          </a:p>
        </p:txBody>
      </p:sp>
      <p:pic>
        <p:nvPicPr>
          <p:cNvPr id="11" name="Imagem 10">
            <a:extLst>
              <a:ext uri="{FF2B5EF4-FFF2-40B4-BE49-F238E27FC236}">
                <a16:creationId xmlns:a16="http://schemas.microsoft.com/office/drawing/2014/main" id="{BFB17F6E-3F06-C212-22F3-D40C70C7B17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9015162" y="1405981"/>
            <a:ext cx="2236000" cy="4706512"/>
          </a:xfrm>
          <a:prstGeom prst="rect">
            <a:avLst/>
          </a:prstGeom>
        </p:spPr>
      </p:pic>
      <p:sp>
        <p:nvSpPr>
          <p:cNvPr id="14" name="Retângulo 13">
            <a:extLst>
              <a:ext uri="{FF2B5EF4-FFF2-40B4-BE49-F238E27FC236}">
                <a16:creationId xmlns:a16="http://schemas.microsoft.com/office/drawing/2014/main" id="{703E5007-4A90-403D-5A55-5A9BDAF1C561}"/>
              </a:ext>
            </a:extLst>
          </p:cNvPr>
          <p:cNvSpPr/>
          <p:nvPr/>
        </p:nvSpPr>
        <p:spPr>
          <a:xfrm>
            <a:off x="9109494" y="1699404"/>
            <a:ext cx="2047336" cy="1388853"/>
          </a:xfrm>
          <a:prstGeom prst="rect">
            <a:avLst/>
          </a:prstGeom>
          <a:noFill/>
          <a:ln w="38100">
            <a:solidFill>
              <a:srgbClr val="A60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14">
            <a:extLst>
              <a:ext uri="{FF2B5EF4-FFF2-40B4-BE49-F238E27FC236}">
                <a16:creationId xmlns:a16="http://schemas.microsoft.com/office/drawing/2014/main" id="{7DDFE5A5-025D-C079-2E32-150E489D2C1D}"/>
              </a:ext>
            </a:extLst>
          </p:cNvPr>
          <p:cNvSpPr/>
          <p:nvPr/>
        </p:nvSpPr>
        <p:spPr>
          <a:xfrm>
            <a:off x="9109494" y="5443268"/>
            <a:ext cx="2047336" cy="500332"/>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7" name="Conexão reta unidirecional 16">
            <a:extLst>
              <a:ext uri="{FF2B5EF4-FFF2-40B4-BE49-F238E27FC236}">
                <a16:creationId xmlns:a16="http://schemas.microsoft.com/office/drawing/2014/main" id="{0E081835-69D4-5D54-C0F8-19B6EF8D4E64}"/>
              </a:ext>
            </a:extLst>
          </p:cNvPr>
          <p:cNvCxnSpPr/>
          <p:nvPr/>
        </p:nvCxnSpPr>
        <p:spPr>
          <a:xfrm flipV="1">
            <a:off x="6633107" y="2205277"/>
            <a:ext cx="586596" cy="241539"/>
          </a:xfrm>
          <a:prstGeom prst="straightConnector1">
            <a:avLst/>
          </a:prstGeom>
          <a:ln w="285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26A78CE9-6C6E-AF5F-6C3C-7FECC946FEF3}"/>
              </a:ext>
            </a:extLst>
          </p:cNvPr>
          <p:cNvSpPr txBox="1"/>
          <p:nvPr/>
        </p:nvSpPr>
        <p:spPr>
          <a:xfrm>
            <a:off x="7141371" y="2205277"/>
            <a:ext cx="458940" cy="369332"/>
          </a:xfrm>
          <a:prstGeom prst="rect">
            <a:avLst/>
          </a:prstGeom>
          <a:noFill/>
        </p:spPr>
        <p:txBody>
          <a:bodyPr wrap="square" rtlCol="0">
            <a:spAutoFit/>
          </a:bodyPr>
          <a:lstStyle/>
          <a:p>
            <a:r>
              <a:rPr lang="pt-PT" dirty="0"/>
              <a:t>1</a:t>
            </a:r>
          </a:p>
        </p:txBody>
      </p:sp>
      <p:cxnSp>
        <p:nvCxnSpPr>
          <p:cNvPr id="20" name="Conexão reta unidirecional 19">
            <a:extLst>
              <a:ext uri="{FF2B5EF4-FFF2-40B4-BE49-F238E27FC236}">
                <a16:creationId xmlns:a16="http://schemas.microsoft.com/office/drawing/2014/main" id="{EADABC89-AA69-26EA-5083-7F4A7FF2A284}"/>
              </a:ext>
            </a:extLst>
          </p:cNvPr>
          <p:cNvCxnSpPr>
            <a:cxnSpLocks/>
          </p:cNvCxnSpPr>
          <p:nvPr/>
        </p:nvCxnSpPr>
        <p:spPr>
          <a:xfrm>
            <a:off x="1035170" y="1433834"/>
            <a:ext cx="205203" cy="538942"/>
          </a:xfrm>
          <a:prstGeom prst="straightConnector1">
            <a:avLst/>
          </a:prstGeom>
          <a:ln w="38100">
            <a:solidFill>
              <a:srgbClr val="A60A90"/>
            </a:solidFill>
            <a:tailEnd type="triangle"/>
          </a:ln>
        </p:spPr>
        <p:style>
          <a:lnRef idx="1">
            <a:schemeClr val="accent1"/>
          </a:lnRef>
          <a:fillRef idx="0">
            <a:schemeClr val="accent1"/>
          </a:fillRef>
          <a:effectRef idx="0">
            <a:schemeClr val="accent1"/>
          </a:effectRef>
          <a:fontRef idx="minor">
            <a:schemeClr val="tx1"/>
          </a:fontRef>
        </p:style>
      </p:cxnSp>
      <p:sp>
        <p:nvSpPr>
          <p:cNvPr id="21" name="CaixaDeTexto 20">
            <a:extLst>
              <a:ext uri="{FF2B5EF4-FFF2-40B4-BE49-F238E27FC236}">
                <a16:creationId xmlns:a16="http://schemas.microsoft.com/office/drawing/2014/main" id="{A4E41AE7-6E61-54F7-9C40-64CC150FD51F}"/>
              </a:ext>
            </a:extLst>
          </p:cNvPr>
          <p:cNvSpPr txBox="1"/>
          <p:nvPr/>
        </p:nvSpPr>
        <p:spPr>
          <a:xfrm>
            <a:off x="8462514" y="2024498"/>
            <a:ext cx="314878" cy="369332"/>
          </a:xfrm>
          <a:prstGeom prst="rect">
            <a:avLst/>
          </a:prstGeom>
          <a:noFill/>
        </p:spPr>
        <p:txBody>
          <a:bodyPr wrap="square" rtlCol="0">
            <a:spAutoFit/>
          </a:bodyPr>
          <a:lstStyle/>
          <a:p>
            <a:r>
              <a:rPr lang="pt-PT" dirty="0"/>
              <a:t>1</a:t>
            </a:r>
          </a:p>
        </p:txBody>
      </p:sp>
      <p:sp>
        <p:nvSpPr>
          <p:cNvPr id="22" name="CaixaDeTexto 21">
            <a:extLst>
              <a:ext uri="{FF2B5EF4-FFF2-40B4-BE49-F238E27FC236}">
                <a16:creationId xmlns:a16="http://schemas.microsoft.com/office/drawing/2014/main" id="{7EE77D27-8970-0CA4-CC40-C0395FBD8083}"/>
              </a:ext>
            </a:extLst>
          </p:cNvPr>
          <p:cNvSpPr txBox="1"/>
          <p:nvPr/>
        </p:nvSpPr>
        <p:spPr>
          <a:xfrm>
            <a:off x="8449612" y="5487051"/>
            <a:ext cx="327780" cy="369332"/>
          </a:xfrm>
          <a:prstGeom prst="rect">
            <a:avLst/>
          </a:prstGeom>
          <a:noFill/>
        </p:spPr>
        <p:txBody>
          <a:bodyPr wrap="square" rtlCol="0">
            <a:spAutoFit/>
          </a:bodyPr>
          <a:lstStyle/>
          <a:p>
            <a:r>
              <a:rPr lang="pt-PT" dirty="0"/>
              <a:t>2</a:t>
            </a:r>
          </a:p>
        </p:txBody>
      </p:sp>
      <p:cxnSp>
        <p:nvCxnSpPr>
          <p:cNvPr id="24" name="Conexão reta unidirecional 23">
            <a:extLst>
              <a:ext uri="{FF2B5EF4-FFF2-40B4-BE49-F238E27FC236}">
                <a16:creationId xmlns:a16="http://schemas.microsoft.com/office/drawing/2014/main" id="{1380DF78-61FB-DA84-FA2C-C67FBEA4D954}"/>
              </a:ext>
            </a:extLst>
          </p:cNvPr>
          <p:cNvCxnSpPr>
            <a:cxnSpLocks/>
            <a:endCxn id="22" idx="3"/>
          </p:cNvCxnSpPr>
          <p:nvPr/>
        </p:nvCxnSpPr>
        <p:spPr>
          <a:xfrm flipH="1">
            <a:off x="8777392" y="5560375"/>
            <a:ext cx="517591" cy="111342"/>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Imagem 2">
            <a:extLst>
              <a:ext uri="{FF2B5EF4-FFF2-40B4-BE49-F238E27FC236}">
                <a16:creationId xmlns:a16="http://schemas.microsoft.com/office/drawing/2014/main" id="{C118DF24-857A-0A28-C689-6BD39D293DCA}"/>
              </a:ext>
            </a:extLst>
          </p:cNvPr>
          <p:cNvPicPr>
            <a:picLocks noChangeAspect="1"/>
          </p:cNvPicPr>
          <p:nvPr/>
        </p:nvPicPr>
        <p:blipFill rotWithShape="1">
          <a:blip r:embed="rId3"/>
          <a:srcRect l="6631" t="14588" r="6195" b="13315"/>
          <a:stretch/>
        </p:blipFill>
        <p:spPr>
          <a:xfrm>
            <a:off x="469458" y="1972776"/>
            <a:ext cx="7147256" cy="3470492"/>
          </a:xfrm>
          <a:prstGeom prst="rect">
            <a:avLst/>
          </a:prstGeom>
        </p:spPr>
      </p:pic>
      <p:sp>
        <p:nvSpPr>
          <p:cNvPr id="5" name="Retângulo 4">
            <a:extLst>
              <a:ext uri="{FF2B5EF4-FFF2-40B4-BE49-F238E27FC236}">
                <a16:creationId xmlns:a16="http://schemas.microsoft.com/office/drawing/2014/main" id="{865BFF00-B0F2-CCEF-6FCA-4882EC1E9D9A}"/>
              </a:ext>
            </a:extLst>
          </p:cNvPr>
          <p:cNvSpPr/>
          <p:nvPr/>
        </p:nvSpPr>
        <p:spPr>
          <a:xfrm>
            <a:off x="750962" y="3429000"/>
            <a:ext cx="5736971" cy="2014268"/>
          </a:xfrm>
          <a:prstGeom prst="rect">
            <a:avLst/>
          </a:prstGeom>
          <a:noFill/>
          <a:ln w="38100">
            <a:solidFill>
              <a:srgbClr val="A60A9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PT"/>
          </a:p>
        </p:txBody>
      </p:sp>
      <p:sp>
        <p:nvSpPr>
          <p:cNvPr id="7" name="CaixaDeTexto 6">
            <a:extLst>
              <a:ext uri="{FF2B5EF4-FFF2-40B4-BE49-F238E27FC236}">
                <a16:creationId xmlns:a16="http://schemas.microsoft.com/office/drawing/2014/main" id="{126A1D7E-6F6E-ED05-F613-2F9F0E11ED44}"/>
              </a:ext>
            </a:extLst>
          </p:cNvPr>
          <p:cNvSpPr txBox="1"/>
          <p:nvPr/>
        </p:nvSpPr>
        <p:spPr>
          <a:xfrm>
            <a:off x="817141" y="1090882"/>
            <a:ext cx="314878" cy="369332"/>
          </a:xfrm>
          <a:prstGeom prst="rect">
            <a:avLst/>
          </a:prstGeom>
          <a:noFill/>
        </p:spPr>
        <p:txBody>
          <a:bodyPr wrap="square" rtlCol="0">
            <a:spAutoFit/>
          </a:bodyPr>
          <a:lstStyle/>
          <a:p>
            <a:r>
              <a:rPr lang="pt-PT" dirty="0"/>
              <a:t>1</a:t>
            </a:r>
          </a:p>
        </p:txBody>
      </p:sp>
      <p:cxnSp>
        <p:nvCxnSpPr>
          <p:cNvPr id="10" name="Conexão reta unidirecional 9">
            <a:extLst>
              <a:ext uri="{FF2B5EF4-FFF2-40B4-BE49-F238E27FC236}">
                <a16:creationId xmlns:a16="http://schemas.microsoft.com/office/drawing/2014/main" id="{232FF42F-CB38-5096-AF82-4AF16E238D64}"/>
              </a:ext>
            </a:extLst>
          </p:cNvPr>
          <p:cNvCxnSpPr/>
          <p:nvPr/>
        </p:nvCxnSpPr>
        <p:spPr>
          <a:xfrm flipH="1">
            <a:off x="8813321" y="2360762"/>
            <a:ext cx="508958" cy="0"/>
          </a:xfrm>
          <a:prstGeom prst="straightConnector1">
            <a:avLst/>
          </a:prstGeom>
          <a:ln w="28575">
            <a:solidFill>
              <a:srgbClr val="A60A9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3529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50666D-8918-4934-505F-03BFCA6D325E}"/>
              </a:ext>
            </a:extLst>
          </p:cNvPr>
          <p:cNvSpPr>
            <a:spLocks noGrp="1"/>
          </p:cNvSpPr>
          <p:nvPr>
            <p:ph type="title"/>
          </p:nvPr>
        </p:nvSpPr>
        <p:spPr/>
        <p:txBody>
          <a:bodyPr>
            <a:normAutofit/>
          </a:bodyPr>
          <a:lstStyle/>
          <a:p>
            <a:pPr algn="ctr"/>
            <a:r>
              <a:rPr lang="pt-PT" sz="4000" b="1" dirty="0">
                <a:latin typeface="+mn-lt"/>
              </a:rPr>
              <a:t>Diferenças no Login </a:t>
            </a:r>
          </a:p>
        </p:txBody>
      </p:sp>
      <p:sp>
        <p:nvSpPr>
          <p:cNvPr id="3" name="Marcador de Posição de Conteúdo 2">
            <a:extLst>
              <a:ext uri="{FF2B5EF4-FFF2-40B4-BE49-F238E27FC236}">
                <a16:creationId xmlns:a16="http://schemas.microsoft.com/office/drawing/2014/main" id="{9FBBDCB4-5B85-E176-E2C8-66E6116497C9}"/>
              </a:ext>
            </a:extLst>
          </p:cNvPr>
          <p:cNvSpPr>
            <a:spLocks noGrp="1"/>
          </p:cNvSpPr>
          <p:nvPr>
            <p:ph idx="1"/>
          </p:nvPr>
        </p:nvSpPr>
        <p:spPr>
          <a:xfrm>
            <a:off x="777009" y="1699924"/>
            <a:ext cx="10576791" cy="4667539"/>
          </a:xfrm>
        </p:spPr>
        <p:style>
          <a:lnRef idx="2">
            <a:schemeClr val="accent1"/>
          </a:lnRef>
          <a:fillRef idx="1">
            <a:schemeClr val="lt1"/>
          </a:fillRef>
          <a:effectRef idx="0">
            <a:schemeClr val="accent1"/>
          </a:effectRef>
          <a:fontRef idx="minor">
            <a:schemeClr val="dk1"/>
          </a:fontRef>
        </p:style>
        <p:txBody>
          <a:bodyPr>
            <a:noAutofit/>
          </a:bodyPr>
          <a:lstStyle/>
          <a:p>
            <a:pPr algn="just">
              <a:lnSpc>
                <a:spcPct val="150000"/>
              </a:lnSpc>
            </a:pPr>
            <a:r>
              <a:rPr lang="pt-PT" sz="1800" dirty="0"/>
              <a:t>1-Como podemos ver não há muita diferença na parte do design e na suas funcionalidades. </a:t>
            </a:r>
          </a:p>
          <a:p>
            <a:pPr algn="just">
              <a:lnSpc>
                <a:spcPct val="150000"/>
              </a:lnSpc>
            </a:pPr>
            <a:r>
              <a:rPr lang="pt-PT" sz="1800" dirty="0"/>
              <a:t>1-Uma das diferenças é que depois de fazer o login no website, este vai encaminhar para o e-mail que está associado e confirmar que é o endereço correto. No que concerne à APP , após o início de sessão não é solicitada qualquer confirmação, todavia a palavra passe que está associada ao telemóvel é a que é exigida cada vez que existe uma nova entrada na APP.</a:t>
            </a:r>
          </a:p>
          <a:p>
            <a:pPr algn="just">
              <a:lnSpc>
                <a:spcPct val="150000"/>
              </a:lnSpc>
            </a:pPr>
            <a:r>
              <a:rPr lang="pt-PT" sz="1800" dirty="0"/>
              <a:t>Caso o telemóvel tenha autenticação biométrica ou Face Id é possível ativar isso para iniciar a sessão na APP </a:t>
            </a:r>
          </a:p>
          <a:p>
            <a:pPr algn="just">
              <a:lnSpc>
                <a:spcPct val="150000"/>
              </a:lnSpc>
            </a:pPr>
            <a:r>
              <a:rPr lang="pt-PT" sz="1800" dirty="0"/>
              <a:t>2- Verifica-se ainda que caso o utilizador se tenha esquecido da palavra passe ou do seu nome, tem dois botões na APP em baixo onde se pode clicar para resolver esse problema, aspeto que não se verifica no website.</a:t>
            </a:r>
          </a:p>
        </p:txBody>
      </p:sp>
    </p:spTree>
    <p:extLst>
      <p:ext uri="{BB962C8B-B14F-4D97-AF65-F5344CB8AC3E}">
        <p14:creationId xmlns:p14="http://schemas.microsoft.com/office/powerpoint/2010/main" val="156916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F914FE0A-2D80-EC8D-EDDC-15C5DE1F48CC}"/>
              </a:ext>
            </a:extLst>
          </p:cNvPr>
          <p:cNvSpPr txBox="1"/>
          <p:nvPr/>
        </p:nvSpPr>
        <p:spPr>
          <a:xfrm>
            <a:off x="1621765" y="724618"/>
            <a:ext cx="4474235" cy="461665"/>
          </a:xfrm>
          <a:prstGeom prst="rect">
            <a:avLst/>
          </a:prstGeom>
          <a:noFill/>
        </p:spPr>
        <p:txBody>
          <a:bodyPr wrap="square" rtlCol="0">
            <a:spAutoFit/>
          </a:bodyPr>
          <a:lstStyle/>
          <a:p>
            <a:pPr algn="ctr"/>
            <a:r>
              <a:rPr lang="pt-PT" sz="2400" b="1" dirty="0"/>
              <a:t>Pagina Principal WEB</a:t>
            </a:r>
          </a:p>
        </p:txBody>
      </p:sp>
      <p:pic>
        <p:nvPicPr>
          <p:cNvPr id="6" name="Imagem 5">
            <a:extLst>
              <a:ext uri="{FF2B5EF4-FFF2-40B4-BE49-F238E27FC236}">
                <a16:creationId xmlns:a16="http://schemas.microsoft.com/office/drawing/2014/main" id="{C051455A-01F2-91E6-80B8-E9B9FBF25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916" y="1557949"/>
            <a:ext cx="6580454" cy="3699699"/>
          </a:xfrm>
          <a:prstGeom prst="rect">
            <a:avLst/>
          </a:prstGeom>
        </p:spPr>
      </p:pic>
      <p:cxnSp>
        <p:nvCxnSpPr>
          <p:cNvPr id="8" name="Conexão reta 7">
            <a:extLst>
              <a:ext uri="{FF2B5EF4-FFF2-40B4-BE49-F238E27FC236}">
                <a16:creationId xmlns:a16="http://schemas.microsoft.com/office/drawing/2014/main" id="{48BCF71A-5066-5741-2FAC-34B5B78BC86E}"/>
              </a:ext>
            </a:extLst>
          </p:cNvPr>
          <p:cNvCxnSpPr/>
          <p:nvPr/>
        </p:nvCxnSpPr>
        <p:spPr>
          <a:xfrm>
            <a:off x="7608498" y="336430"/>
            <a:ext cx="0" cy="6323162"/>
          </a:xfrm>
          <a:prstGeom prst="line">
            <a:avLst/>
          </a:prstGeom>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99BEA2FE-0F9B-C499-C785-15AAA3EBB1F9}"/>
              </a:ext>
            </a:extLst>
          </p:cNvPr>
          <p:cNvSpPr txBox="1"/>
          <p:nvPr/>
        </p:nvSpPr>
        <p:spPr>
          <a:xfrm>
            <a:off x="7901795" y="724617"/>
            <a:ext cx="4166557" cy="461665"/>
          </a:xfrm>
          <a:prstGeom prst="rect">
            <a:avLst/>
          </a:prstGeom>
          <a:noFill/>
        </p:spPr>
        <p:txBody>
          <a:bodyPr wrap="square" rtlCol="0">
            <a:spAutoFit/>
          </a:bodyPr>
          <a:lstStyle/>
          <a:p>
            <a:pPr algn="ctr"/>
            <a:r>
              <a:rPr lang="pt-PT" sz="2400" b="1" dirty="0"/>
              <a:t>Pagina Principal APP</a:t>
            </a:r>
          </a:p>
        </p:txBody>
      </p:sp>
      <p:sp>
        <p:nvSpPr>
          <p:cNvPr id="11" name="AutoShape 2">
            <a:extLst>
              <a:ext uri="{FF2B5EF4-FFF2-40B4-BE49-F238E27FC236}">
                <a16:creationId xmlns:a16="http://schemas.microsoft.com/office/drawing/2014/main" id="{9418F88F-A0D8-6CDA-0CF7-28AAA804B89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PT"/>
          </a:p>
        </p:txBody>
      </p:sp>
      <p:pic>
        <p:nvPicPr>
          <p:cNvPr id="12" name="Imagem 11">
            <a:extLst>
              <a:ext uri="{FF2B5EF4-FFF2-40B4-BE49-F238E27FC236}">
                <a16:creationId xmlns:a16="http://schemas.microsoft.com/office/drawing/2014/main" id="{0DB35665-65A6-37C0-4D52-8D41E271BE25}"/>
              </a:ext>
            </a:extLst>
          </p:cNvPr>
          <p:cNvPicPr>
            <a:picLocks noChangeAspect="1"/>
          </p:cNvPicPr>
          <p:nvPr/>
        </p:nvPicPr>
        <p:blipFill>
          <a:blip r:embed="rId3"/>
          <a:stretch>
            <a:fillRect/>
          </a:stretch>
        </p:blipFill>
        <p:spPr>
          <a:xfrm>
            <a:off x="8661607" y="1579150"/>
            <a:ext cx="2296017" cy="4969157"/>
          </a:xfrm>
          <a:prstGeom prst="rect">
            <a:avLst/>
          </a:prstGeom>
        </p:spPr>
      </p:pic>
      <p:sp>
        <p:nvSpPr>
          <p:cNvPr id="13" name="Retângulo 12">
            <a:extLst>
              <a:ext uri="{FF2B5EF4-FFF2-40B4-BE49-F238E27FC236}">
                <a16:creationId xmlns:a16="http://schemas.microsoft.com/office/drawing/2014/main" id="{AA9C965F-299B-C1CE-3804-BE11E54E01AC}"/>
              </a:ext>
            </a:extLst>
          </p:cNvPr>
          <p:cNvSpPr/>
          <p:nvPr/>
        </p:nvSpPr>
        <p:spPr>
          <a:xfrm>
            <a:off x="1621765" y="2319867"/>
            <a:ext cx="4795968" cy="2353733"/>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5" name="Conexão reta unidirecional 14">
            <a:extLst>
              <a:ext uri="{FF2B5EF4-FFF2-40B4-BE49-F238E27FC236}">
                <a16:creationId xmlns:a16="http://schemas.microsoft.com/office/drawing/2014/main" id="{6B322AE0-61B1-DB48-8AEB-CBA9266B22FB}"/>
              </a:ext>
            </a:extLst>
          </p:cNvPr>
          <p:cNvCxnSpPr/>
          <p:nvPr/>
        </p:nvCxnSpPr>
        <p:spPr>
          <a:xfrm flipV="1">
            <a:off x="6248400" y="2319867"/>
            <a:ext cx="558800" cy="27093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tângulo 16">
            <a:extLst>
              <a:ext uri="{FF2B5EF4-FFF2-40B4-BE49-F238E27FC236}">
                <a16:creationId xmlns:a16="http://schemas.microsoft.com/office/drawing/2014/main" id="{F0F306A2-406B-146E-DF03-21DB1257B73E}"/>
              </a:ext>
            </a:extLst>
          </p:cNvPr>
          <p:cNvSpPr/>
          <p:nvPr/>
        </p:nvSpPr>
        <p:spPr>
          <a:xfrm>
            <a:off x="8410755" y="1863306"/>
            <a:ext cx="2829453" cy="2311879"/>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CaixaDeTexto 17">
            <a:extLst>
              <a:ext uri="{FF2B5EF4-FFF2-40B4-BE49-F238E27FC236}">
                <a16:creationId xmlns:a16="http://schemas.microsoft.com/office/drawing/2014/main" id="{9E167E58-9213-8DED-A26C-7A69618F704C}"/>
              </a:ext>
            </a:extLst>
          </p:cNvPr>
          <p:cNvSpPr txBox="1"/>
          <p:nvPr/>
        </p:nvSpPr>
        <p:spPr>
          <a:xfrm>
            <a:off x="6745466" y="2135201"/>
            <a:ext cx="251810" cy="369332"/>
          </a:xfrm>
          <a:prstGeom prst="rect">
            <a:avLst/>
          </a:prstGeom>
          <a:noFill/>
        </p:spPr>
        <p:txBody>
          <a:bodyPr wrap="square" rtlCol="0">
            <a:spAutoFit/>
          </a:bodyPr>
          <a:lstStyle/>
          <a:p>
            <a:r>
              <a:rPr lang="pt-PT" dirty="0"/>
              <a:t>1</a:t>
            </a:r>
          </a:p>
        </p:txBody>
      </p:sp>
      <p:sp>
        <p:nvSpPr>
          <p:cNvPr id="19" name="CaixaDeTexto 18">
            <a:extLst>
              <a:ext uri="{FF2B5EF4-FFF2-40B4-BE49-F238E27FC236}">
                <a16:creationId xmlns:a16="http://schemas.microsoft.com/office/drawing/2014/main" id="{F6F6563E-0D8C-0E9C-2362-710E74E66FFD}"/>
              </a:ext>
            </a:extLst>
          </p:cNvPr>
          <p:cNvSpPr txBox="1"/>
          <p:nvPr/>
        </p:nvSpPr>
        <p:spPr>
          <a:xfrm>
            <a:off x="7883722" y="2122098"/>
            <a:ext cx="244442" cy="369332"/>
          </a:xfrm>
          <a:prstGeom prst="rect">
            <a:avLst/>
          </a:prstGeom>
          <a:noFill/>
        </p:spPr>
        <p:txBody>
          <a:bodyPr wrap="square" rtlCol="0">
            <a:spAutoFit/>
          </a:bodyPr>
          <a:lstStyle/>
          <a:p>
            <a:r>
              <a:rPr lang="pt-PT" dirty="0"/>
              <a:t>1</a:t>
            </a:r>
          </a:p>
        </p:txBody>
      </p:sp>
      <p:cxnSp>
        <p:nvCxnSpPr>
          <p:cNvPr id="21" name="Conexão reta unidirecional 20">
            <a:extLst>
              <a:ext uri="{FF2B5EF4-FFF2-40B4-BE49-F238E27FC236}">
                <a16:creationId xmlns:a16="http://schemas.microsoft.com/office/drawing/2014/main" id="{47BB5A72-9787-3A27-F2AC-2FA283E56028}"/>
              </a:ext>
            </a:extLst>
          </p:cNvPr>
          <p:cNvCxnSpPr>
            <a:endCxn id="19" idx="3"/>
          </p:cNvCxnSpPr>
          <p:nvPr/>
        </p:nvCxnSpPr>
        <p:spPr>
          <a:xfrm flipH="1" flipV="1">
            <a:off x="8128164" y="2306764"/>
            <a:ext cx="282591" cy="13103"/>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Retângulo 21">
            <a:extLst>
              <a:ext uri="{FF2B5EF4-FFF2-40B4-BE49-F238E27FC236}">
                <a16:creationId xmlns:a16="http://schemas.microsoft.com/office/drawing/2014/main" id="{DF369814-EB84-DB26-4C33-E8517730D331}"/>
              </a:ext>
            </a:extLst>
          </p:cNvPr>
          <p:cNvSpPr/>
          <p:nvPr/>
        </p:nvSpPr>
        <p:spPr>
          <a:xfrm>
            <a:off x="1871932" y="2590800"/>
            <a:ext cx="1199072" cy="158438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2D5EC4D4-CD59-915F-C893-1D7DC5904705}"/>
              </a:ext>
            </a:extLst>
          </p:cNvPr>
          <p:cNvSpPr/>
          <p:nvPr/>
        </p:nvSpPr>
        <p:spPr>
          <a:xfrm>
            <a:off x="3321171" y="2590800"/>
            <a:ext cx="2467840" cy="1670649"/>
          </a:xfrm>
          <a:prstGeom prst="rect">
            <a:avLst/>
          </a:prstGeom>
          <a:noFill/>
          <a:ln w="38100">
            <a:solidFill>
              <a:srgbClr val="A60A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5" name="Conexão reta unidirecional 24">
            <a:extLst>
              <a:ext uri="{FF2B5EF4-FFF2-40B4-BE49-F238E27FC236}">
                <a16:creationId xmlns:a16="http://schemas.microsoft.com/office/drawing/2014/main" id="{D594A2B4-A54E-EB6C-AED2-12B8AD8FF96E}"/>
              </a:ext>
            </a:extLst>
          </p:cNvPr>
          <p:cNvCxnSpPr/>
          <p:nvPr/>
        </p:nvCxnSpPr>
        <p:spPr>
          <a:xfrm flipH="1">
            <a:off x="1339181" y="2861733"/>
            <a:ext cx="532751" cy="123007"/>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27" name="Conexão reta unidirecional 26">
            <a:extLst>
              <a:ext uri="{FF2B5EF4-FFF2-40B4-BE49-F238E27FC236}">
                <a16:creationId xmlns:a16="http://schemas.microsoft.com/office/drawing/2014/main" id="{0EC9B56C-10C0-6FDB-D2C0-319B37A0262D}"/>
              </a:ext>
            </a:extLst>
          </p:cNvPr>
          <p:cNvCxnSpPr/>
          <p:nvPr/>
        </p:nvCxnSpPr>
        <p:spPr>
          <a:xfrm>
            <a:off x="5702060" y="2984740"/>
            <a:ext cx="940280" cy="291860"/>
          </a:xfrm>
          <a:prstGeom prst="straightConnector1">
            <a:avLst/>
          </a:prstGeom>
          <a:ln w="28575">
            <a:solidFill>
              <a:srgbClr val="A60A90"/>
            </a:solidFill>
            <a:tailEnd type="triangle"/>
          </a:ln>
        </p:spPr>
        <p:style>
          <a:lnRef idx="1">
            <a:schemeClr val="accent1"/>
          </a:lnRef>
          <a:fillRef idx="0">
            <a:schemeClr val="accent1"/>
          </a:fillRef>
          <a:effectRef idx="0">
            <a:schemeClr val="accent1"/>
          </a:effectRef>
          <a:fontRef idx="minor">
            <a:schemeClr val="tx1"/>
          </a:fontRef>
        </p:style>
      </p:cxnSp>
      <p:sp>
        <p:nvSpPr>
          <p:cNvPr id="29" name="CaixaDeTexto 28">
            <a:extLst>
              <a:ext uri="{FF2B5EF4-FFF2-40B4-BE49-F238E27FC236}">
                <a16:creationId xmlns:a16="http://schemas.microsoft.com/office/drawing/2014/main" id="{D02516B8-89B4-A671-AE2C-BD470D714C1B}"/>
              </a:ext>
            </a:extLst>
          </p:cNvPr>
          <p:cNvSpPr txBox="1"/>
          <p:nvPr/>
        </p:nvSpPr>
        <p:spPr>
          <a:xfrm>
            <a:off x="6572322" y="3079634"/>
            <a:ext cx="199779" cy="369332"/>
          </a:xfrm>
          <a:prstGeom prst="rect">
            <a:avLst/>
          </a:prstGeom>
          <a:noFill/>
        </p:spPr>
        <p:txBody>
          <a:bodyPr wrap="square" rtlCol="0">
            <a:spAutoFit/>
          </a:bodyPr>
          <a:lstStyle/>
          <a:p>
            <a:r>
              <a:rPr lang="pt-PT" dirty="0"/>
              <a:t>2</a:t>
            </a:r>
          </a:p>
        </p:txBody>
      </p:sp>
      <p:sp>
        <p:nvSpPr>
          <p:cNvPr id="30" name="CaixaDeTexto 29">
            <a:extLst>
              <a:ext uri="{FF2B5EF4-FFF2-40B4-BE49-F238E27FC236}">
                <a16:creationId xmlns:a16="http://schemas.microsoft.com/office/drawing/2014/main" id="{964DC9CC-AB10-CD4E-60F7-006D86551864}"/>
              </a:ext>
            </a:extLst>
          </p:cNvPr>
          <p:cNvSpPr txBox="1"/>
          <p:nvPr/>
        </p:nvSpPr>
        <p:spPr>
          <a:xfrm>
            <a:off x="1132143" y="2800074"/>
            <a:ext cx="239455" cy="369332"/>
          </a:xfrm>
          <a:prstGeom prst="rect">
            <a:avLst/>
          </a:prstGeom>
          <a:noFill/>
        </p:spPr>
        <p:txBody>
          <a:bodyPr wrap="square" rtlCol="0">
            <a:spAutoFit/>
          </a:bodyPr>
          <a:lstStyle/>
          <a:p>
            <a:r>
              <a:rPr lang="pt-PT" dirty="0"/>
              <a:t>3</a:t>
            </a:r>
          </a:p>
        </p:txBody>
      </p:sp>
    </p:spTree>
    <p:extLst>
      <p:ext uri="{BB962C8B-B14F-4D97-AF65-F5344CB8AC3E}">
        <p14:creationId xmlns:p14="http://schemas.microsoft.com/office/powerpoint/2010/main" val="1975850407"/>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479</TotalTime>
  <Words>1445</Words>
  <Application>Microsoft Office PowerPoint</Application>
  <PresentationFormat>Ecrã Panorâmico</PresentationFormat>
  <Paragraphs>104</Paragraphs>
  <Slides>21</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21</vt:i4>
      </vt:variant>
    </vt:vector>
  </HeadingPairs>
  <TitlesOfParts>
    <vt:vector size="26" baseType="lpstr">
      <vt:lpstr>Arial</vt:lpstr>
      <vt:lpstr>Calibri</vt:lpstr>
      <vt:lpstr>Calibri Light</vt:lpstr>
      <vt:lpstr>Cambria</vt:lpstr>
      <vt:lpstr>Tema do Office</vt:lpstr>
      <vt:lpstr>Análise Comparativa web - App</vt:lpstr>
      <vt:lpstr>Antes de Iniciar </vt:lpstr>
      <vt:lpstr>Índice </vt:lpstr>
      <vt:lpstr>Kraken </vt:lpstr>
      <vt:lpstr>Apresentação do PowerPoint</vt:lpstr>
      <vt:lpstr>Diferenças Landing Page </vt:lpstr>
      <vt:lpstr>Apresentação do PowerPoint</vt:lpstr>
      <vt:lpstr>Diferenças no Login </vt:lpstr>
      <vt:lpstr>Apresentação do PowerPoint</vt:lpstr>
      <vt:lpstr>Diferenças na Página Principal </vt:lpstr>
      <vt:lpstr>Apresentação do PowerPoint</vt:lpstr>
      <vt:lpstr>Diferenças na página de preços </vt:lpstr>
      <vt:lpstr>Apresentação do PowerPoint</vt:lpstr>
      <vt:lpstr>Diferenças da Página de Histórico de Transições </vt:lpstr>
      <vt:lpstr>Apresentação do PowerPoint</vt:lpstr>
      <vt:lpstr>Diferenças Página Compra/Venda/Conversão </vt:lpstr>
      <vt:lpstr>Apresentação do PowerPoint</vt:lpstr>
      <vt:lpstr>Diferenças na página da Criptomoeda</vt:lpstr>
      <vt:lpstr>Consumo e Acessibilidade</vt:lpstr>
      <vt:lpstr>Conclusão</vt:lpstr>
      <vt:lpstr>Ferramentas Utilizadas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Análise Comparativa web - App</dc:title>
  <dc:creator>Gon�alo Jorge Azevedo Coroa</dc:creator>
  <cp:lastModifiedBy>Lívia Barroca</cp:lastModifiedBy>
  <cp:revision>25</cp:revision>
  <dcterms:created xsi:type="dcterms:W3CDTF">2022-11-05T15:59:59Z</dcterms:created>
  <dcterms:modified xsi:type="dcterms:W3CDTF">2022-11-07T16:52:39Z</dcterms:modified>
</cp:coreProperties>
</file>