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0" r:id="rId3"/>
    <p:sldId id="257" r:id="rId4"/>
    <p:sldId id="261" r:id="rId5"/>
    <p:sldId id="282" r:id="rId6"/>
    <p:sldId id="283" r:id="rId7"/>
    <p:sldId id="262" r:id="rId8"/>
    <p:sldId id="284" r:id="rId9"/>
    <p:sldId id="264" r:id="rId10"/>
    <p:sldId id="265" r:id="rId11"/>
    <p:sldId id="263" r:id="rId12"/>
    <p:sldId id="273" r:id="rId13"/>
    <p:sldId id="277" r:id="rId14"/>
    <p:sldId id="267" r:id="rId15"/>
    <p:sldId id="281" r:id="rId16"/>
    <p:sldId id="268" r:id="rId17"/>
    <p:sldId id="278" r:id="rId18"/>
    <p:sldId id="279" r:id="rId19"/>
    <p:sldId id="275" r:id="rId20"/>
    <p:sldId id="266" r:id="rId21"/>
    <p:sldId id="271" r:id="rId22"/>
    <p:sldId id="272" r:id="rId23"/>
    <p:sldId id="269" r:id="rId24"/>
    <p:sldId id="270" r:id="rId25"/>
    <p:sldId id="285" r:id="rId26"/>
    <p:sldId id="258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4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916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89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1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09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21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757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40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19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710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E0AE-6461-419F-A46E-6225B44DC8A1}" type="datetimeFigureOut">
              <a:rPr lang="pt-PT" smtClean="0"/>
              <a:t>10/01/2024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E46C-4126-434B-A148-3E1BB12659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7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8.xml"/><Relationship Id="rId18" Type="http://schemas.openxmlformats.org/officeDocument/2006/relationships/slide" Target="slide23.xml"/><Relationship Id="rId3" Type="http://schemas.openxmlformats.org/officeDocument/2006/relationships/slide" Target="slide4.xml"/><Relationship Id="rId21" Type="http://schemas.openxmlformats.org/officeDocument/2006/relationships/slide" Target="slide26.xml"/><Relationship Id="rId7" Type="http://schemas.openxmlformats.org/officeDocument/2006/relationships/slide" Target="slide11.xml"/><Relationship Id="rId12" Type="http://schemas.openxmlformats.org/officeDocument/2006/relationships/slide" Target="slide17.xml"/><Relationship Id="rId17" Type="http://schemas.openxmlformats.org/officeDocument/2006/relationships/slide" Target="slide22.xml"/><Relationship Id="rId2" Type="http://schemas.openxmlformats.org/officeDocument/2006/relationships/slide" Target="slide3.xml"/><Relationship Id="rId16" Type="http://schemas.openxmlformats.org/officeDocument/2006/relationships/slide" Target="slide21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6.xml"/><Relationship Id="rId5" Type="http://schemas.openxmlformats.org/officeDocument/2006/relationships/slide" Target="slide9.xml"/><Relationship Id="rId15" Type="http://schemas.openxmlformats.org/officeDocument/2006/relationships/slide" Target="slide20.xml"/><Relationship Id="rId10" Type="http://schemas.openxmlformats.org/officeDocument/2006/relationships/slide" Target="slide14.xml"/><Relationship Id="rId19" Type="http://schemas.openxmlformats.org/officeDocument/2006/relationships/slide" Target="slide24.xml"/><Relationship Id="rId4" Type="http://schemas.openxmlformats.org/officeDocument/2006/relationships/slide" Target="slide7.xml"/><Relationship Id="rId9" Type="http://schemas.openxmlformats.org/officeDocument/2006/relationships/slide" Target="slide13.xml"/><Relationship Id="rId14" Type="http://schemas.openxmlformats.org/officeDocument/2006/relationships/slide" Target="slide19.xml"/><Relationship Id="rId22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ckflow.com/" TargetMode="External"/><Relationship Id="rId2" Type="http://schemas.openxmlformats.org/officeDocument/2006/relationships/hyperlink" Target="https://www.drawio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462F1-FB64-7E3E-A2C7-2A4AAFACD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551"/>
          </a:xfrm>
        </p:spPr>
        <p:txBody>
          <a:bodyPr/>
          <a:lstStyle/>
          <a:p>
            <a:r>
              <a:rPr lang="pt-PT" dirty="0"/>
              <a:t>Moview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A2D28-F273-5ECE-D57B-FDB95164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735" y="2541864"/>
            <a:ext cx="6593746" cy="3129094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Arquitetura de Informação para a Web e Dispositivos Móveis</a:t>
            </a:r>
          </a:p>
          <a:p>
            <a:pPr algn="l"/>
            <a:endParaRPr lang="pt-PT" sz="2000" dirty="0"/>
          </a:p>
          <a:p>
            <a:pPr algn="l"/>
            <a:r>
              <a:rPr lang="pt-PT" sz="2000" dirty="0"/>
              <a:t>Este projeto tem como objetivo criar uma plataforma com uma página web e uma aplicação mobile.</a:t>
            </a:r>
          </a:p>
          <a:p>
            <a:pPr algn="l"/>
            <a:r>
              <a:rPr lang="pt-BR" sz="2000" b="0" i="0" u="none" strike="noStrike" dirty="0">
                <a:effectLst/>
                <a:ea typeface="Verdana" panose="020B0604030504040204" pitchFamily="34" charset="0"/>
                <a:cs typeface="Arial" panose="020B0604020202020204" pitchFamily="34" charset="0"/>
              </a:rPr>
              <a:t>Esta plataforma chama-se “</a:t>
            </a:r>
            <a:r>
              <a:rPr lang="pt-BR" sz="2000" b="0" i="0" u="none" strike="noStrike" dirty="0" err="1">
                <a:effectLst/>
                <a:ea typeface="Verdana" panose="020B0604030504040204" pitchFamily="34" charset="0"/>
                <a:cs typeface="Arial" panose="020B0604020202020204" pitchFamily="34" charset="0"/>
              </a:rPr>
              <a:t>Moview</a:t>
            </a:r>
            <a:r>
              <a:rPr lang="pt-BR" sz="2000" b="0" i="0" u="none" strike="noStrike" dirty="0">
                <a:effectLst/>
                <a:ea typeface="Verdana" panose="020B0604030504040204" pitchFamily="34" charset="0"/>
                <a:cs typeface="Arial" panose="020B0604020202020204" pitchFamily="34" charset="0"/>
              </a:rPr>
              <a:t>” e tem como principal objetivo permitir que os utilizadores possam dar uma nota e escrever críticas de filmes que já assistiram e também ver críticas de outros utilizadores.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24937D-678C-83B0-C52D-9BA485D8B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5" y="0"/>
            <a:ext cx="1979801" cy="9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3E4F730-2F9F-AB0A-447A-F2C4629B151D}"/>
              </a:ext>
            </a:extLst>
          </p:cNvPr>
          <p:cNvSpPr txBox="1">
            <a:spLocks/>
          </p:cNvSpPr>
          <p:nvPr/>
        </p:nvSpPr>
        <p:spPr>
          <a:xfrm>
            <a:off x="8095376" y="5768975"/>
            <a:ext cx="3010774" cy="4137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PT" dirty="0">
                <a:solidFill>
                  <a:schemeClr val="tx1"/>
                </a:solidFill>
              </a:rPr>
              <a:t>Diogo Fernandes - A039679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E5166A1-0FFC-E905-F826-8328F24ED5FC}"/>
              </a:ext>
            </a:extLst>
          </p:cNvPr>
          <p:cNvSpPr txBox="1">
            <a:spLocks/>
          </p:cNvSpPr>
          <p:nvPr/>
        </p:nvSpPr>
        <p:spPr>
          <a:xfrm>
            <a:off x="1085850" y="5768975"/>
            <a:ext cx="2947216" cy="41371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PT" dirty="0">
                <a:solidFill>
                  <a:schemeClr val="tx1"/>
                </a:solidFill>
              </a:rPr>
              <a:t>Janeiro / 2024</a:t>
            </a:r>
          </a:p>
        </p:txBody>
      </p:sp>
      <p:pic>
        <p:nvPicPr>
          <p:cNvPr id="7" name="Imagem 6" descr="Mulher de cabelo comprido olhando para o lado&#10;&#10;Descrição gerada automaticamente">
            <a:extLst>
              <a:ext uri="{FF2B5EF4-FFF2-40B4-BE49-F238E27FC236}">
                <a16:creationId xmlns:a16="http://schemas.microsoft.com/office/drawing/2014/main" id="{B89DDD14-387B-AA62-33A2-BF69855E11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5" b="11071"/>
          <a:stretch/>
        </p:blipFill>
        <p:spPr>
          <a:xfrm>
            <a:off x="8357221" y="2474071"/>
            <a:ext cx="2487083" cy="25393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71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0B319-B543-51C0-9CE2-B4E6AEF19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4672"/>
            <a:ext cx="10515600" cy="1518202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000" dirty="0"/>
              <a:t>Nesta página o utilizador pode criar a sua conta, os parâmetros considerados para a criação de conta são, nome de utilizador, email e password. O utilizador precisa confirmar a password e deve cumprir com os requisitos mínimos da password.</a:t>
            </a:r>
          </a:p>
          <a:p>
            <a:pPr algn="just"/>
            <a:r>
              <a:rPr lang="pt-PT" sz="2000" dirty="0"/>
              <a:t>Se quiser voltar para a página de login pode escolher a opção “Autentique-se agora” e será reencaminhado.</a:t>
            </a:r>
          </a:p>
          <a:p>
            <a:endParaRPr lang="pt-PT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D52784-8151-1F06-2C6E-105B2E50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222" y="805343"/>
            <a:ext cx="2230730" cy="39495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216E5A4-D0D0-9436-20BC-CAB9A818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040236"/>
            <a:ext cx="5478710" cy="371468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4FCC78-3F98-4595-9E02-5CB4B52AB0B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99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Registar</a:t>
            </a:r>
          </a:p>
        </p:txBody>
      </p:sp>
    </p:spTree>
    <p:extLst>
      <p:ext uri="{BB962C8B-B14F-4D97-AF65-F5344CB8AC3E}">
        <p14:creationId xmlns:p14="http://schemas.microsoft.com/office/powerpoint/2010/main" val="295500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BE8AE-B9C6-1F4E-B373-66983CCC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35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Inicial com Login Efetuado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72389-ACCA-6087-B7A7-785FC33B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2452"/>
            <a:ext cx="10515600" cy="14304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000" dirty="0"/>
              <a:t>Após iniciar sessão é reencaminhado de volta para a página inicial, onde agora terá mais algumas opções, tais como, “perfil” , “notificações” , “definições”  e “logout”. </a:t>
            </a:r>
          </a:p>
          <a:p>
            <a:pPr algn="just"/>
            <a:r>
              <a:rPr lang="pt-PT" sz="2000" dirty="0"/>
              <a:t>Na aplicação móvel estas opções são adicionadas ao menu, enquanto que na página web, o botão de login é substituido por o nome de utilizador, e quando é selecionado, é aberto um menu drop-down com essas novas opções.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71F7363-F657-C5CC-9BCD-126D5580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957" y="964360"/>
            <a:ext cx="2259332" cy="39972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8F9E9A-C1C7-E780-801F-53659F87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41" y="1065172"/>
            <a:ext cx="4908259" cy="38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C53C-6DAC-0A78-ED38-1B0FDE99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776"/>
          </a:xfrm>
        </p:spPr>
        <p:txBody>
          <a:bodyPr>
            <a:normAutofit fontScale="90000"/>
          </a:bodyPr>
          <a:lstStyle/>
          <a:p>
            <a:r>
              <a:rPr lang="pt-PT" dirty="0"/>
              <a:t>Opções de 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D20A2-F926-FB25-0BCB-E97183D2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385"/>
            <a:ext cx="10515600" cy="1626489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Ao utilizar qualquer uma das opções de navegação “mais populares”, “últimos lançamentos” e “melhores avaliados”, é reencaminhado para a sua respetiva página, onde se encontra uma lista de filmes de acordo com a opção escolhida. Todas as páginas das 3 opções são idênticas.</a:t>
            </a:r>
          </a:p>
          <a:p>
            <a:pPr algn="just"/>
            <a:r>
              <a:rPr lang="pt-PT" sz="2000" dirty="0"/>
              <a:t>No fundo desta página existe paginação que o utilizador pode utilizar para avançar ou voltar atrás.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E87ACE-907E-F9E8-9DE6-B592F1FB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92" y="1134358"/>
            <a:ext cx="4529307" cy="35875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EBCC0D9-0552-4B0D-6217-3938B3E2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69" y="989902"/>
            <a:ext cx="2269190" cy="38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8960-F982-5235-2051-D7ABE03F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pt-PT" dirty="0"/>
              <a:t>Todos os Filmes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7CA4D-8D20-CBAC-5EC6-E7C24FD8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8285"/>
            <a:ext cx="10515600" cy="122458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000" dirty="0"/>
              <a:t>Ao selecionar “todos os filmes” o utilizador será reencaminhado para esta página, que tem um layout idêntico às anteriores, mas com a possíbilidade de realizar a pesquisa com o uso de filtros.</a:t>
            </a:r>
          </a:p>
          <a:p>
            <a:pPr algn="just"/>
            <a:r>
              <a:rPr lang="pt-PT" sz="2000" dirty="0"/>
              <a:t>Na página web, os filtros encontram-se no lado esquerdo da tela, enquanto que na aplicação móvel tem que carregar num botão que se encontra no fundo do ecrã, e que abre as opções de filtros.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E22906-778E-E541-BA20-34E0DF23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70" y="1015068"/>
            <a:ext cx="5215147" cy="41459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D7AA35-A45F-8BD1-25F7-0463DE58F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72" y="840656"/>
            <a:ext cx="2538000" cy="43203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A92E08-0088-DFEF-E293-515B26AA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227" y="881861"/>
            <a:ext cx="2435543" cy="423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8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0F85-9280-5D77-6311-345334F9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609"/>
          </a:xfrm>
        </p:spPr>
        <p:txBody>
          <a:bodyPr>
            <a:normAutofit fontScale="90000"/>
          </a:bodyPr>
          <a:lstStyle/>
          <a:p>
            <a:r>
              <a:rPr lang="pt-PT" dirty="0"/>
              <a:t>Pesquisa -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9B005-4549-313D-E16E-D5C99CDD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2"/>
            <a:ext cx="5084428" cy="4700501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Ao realizar uma pesquisa através da barra de pesquisa que se encontra no topo da página, são apresentados os filmes e utilizadores que incluem no nome a palavra pesquisada.</a:t>
            </a:r>
          </a:p>
          <a:p>
            <a:pPr algn="just"/>
            <a:r>
              <a:rPr lang="pt-PT" sz="2000" dirty="0"/>
              <a:t>Os filmes são apresentados com a capa do filme, o nome e a descrição, enquanto que os utilizadores são apresentados apenas com o nome e o número de reviews publicadas.</a:t>
            </a:r>
          </a:p>
          <a:p>
            <a:pPr algn="just"/>
            <a:r>
              <a:rPr lang="pt-PT" sz="2000" dirty="0"/>
              <a:t>Por baixo dos filmes e utilizadores existe uma opção para obter todas as correspondências, visto que o número  de filmes e utilizadores que são apresentados é limitado.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F568DE-FDE2-8110-A814-66583088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5066"/>
            <a:ext cx="5679817" cy="483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4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31EC7-1D18-2B2B-D19E-2C9E6D32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pt-PT" dirty="0"/>
              <a:t>Pesquisa -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6770F-F5B9-2F2C-A0EF-C2898AD5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4581088" cy="4708890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 pesquisa na aplicação móvel é idêntica á da página web e é também feita através da barra de pesquisa que neste caso se encontra no canto superior direito do ecrã.</a:t>
            </a:r>
          </a:p>
          <a:p>
            <a:pPr algn="just"/>
            <a:r>
              <a:rPr lang="pt-PT" sz="2000" dirty="0"/>
              <a:t>Devida à diferença de arquitetura dos dois dispositivos, na aplicação móvel o utilizador precisa de dar scroll para puder visualizar os utilizadores pesquisados.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21920A-7194-8007-7E9D-B8A538D1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60" y="1175657"/>
            <a:ext cx="6119819" cy="51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F825-2B1E-3A8B-078D-13D42A97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de Filme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5C35F-3975-8CCA-860D-050D3468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9670"/>
            <a:ext cx="10515600" cy="1503205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000" dirty="0"/>
              <a:t>Ao escolher um filme é reencaminhado para esta página, que mostra o cartaz do filme e algumas informações, tais como, o título, direção, roteiristas, gênero, descrição e a nota média do filme (de 1 a 5 estrelas), de acordo com as votações dos utilizadores.</a:t>
            </a:r>
          </a:p>
          <a:p>
            <a:pPr algn="just"/>
            <a:r>
              <a:rPr lang="pt-PT" sz="2000" dirty="0"/>
              <a:t>Em baixo das informações pode ser visto o espaço das reviews, publicadas pelos utilizadores, e a opção “ver mais”.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00BA2E-A9A0-C7B4-D05B-A6284359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93" y="1105082"/>
            <a:ext cx="5324296" cy="36771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733D40-89AB-BA0D-B983-4ABB8B36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36" y="1437771"/>
            <a:ext cx="568016" cy="2939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C30F57-74E1-5E24-4E78-F1714BA9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51" y="793861"/>
            <a:ext cx="2447012" cy="39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9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6C687-073A-A887-8B8A-4C70DBE2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de Filme com Login Efetuado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D916F-493D-FC56-67DC-2FD0753F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358"/>
            <a:ext cx="10515600" cy="172089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sz="2000" dirty="0"/>
              <a:t>Se o utilizador tiver sessão iniciada terá mais algumas opções, tais como, puder adicionar o filme à sua watchlist, dar upvote ou downvote a reviews de outros utilizadores, terá acesso a um botão para escrever uma review e no caso da já ter publicado uma review deste filme, puderá editar ou eliminar essa mesma review.</a:t>
            </a:r>
          </a:p>
          <a:p>
            <a:pPr algn="just"/>
            <a:r>
              <a:rPr lang="pt-PT" sz="2000" dirty="0"/>
              <a:t>As reviews são organizadas por número de upvotes de forma descendente, ou seja, a review com mais upvotes aparece em primeiro. Se tiver publicado uma review, essa review vai aparecer em primeiro para o próprio utilizador, para facilitar o acesso aos botões “editar” e ”eliminar”.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BA805D-B70D-8995-D236-240E362B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10" y="1114451"/>
            <a:ext cx="5285991" cy="36421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252943A-0993-DE36-270E-4028D423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806" y="556926"/>
            <a:ext cx="2445278" cy="419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1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46A1A-F199-F005-CE77-8F44B2A2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697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de Review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E0E7D7-E1EF-4781-145E-8278CC3C5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2387"/>
            <a:ext cx="10515600" cy="15681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sz="2000" dirty="0"/>
              <a:t>Ao clicar no botão “escrever review” é reencaminhado para esta página. Aqui é apresentado o título do filme e um formulário para escrever a sua review, que inclui, a sua avaliação (de 1 a 5 estrelas), o título da sua review e a sua crítica ao filme. Todos estes parâmetros são obrigatórios para puder publicar a review.</a:t>
            </a:r>
          </a:p>
          <a:p>
            <a:pPr algn="just"/>
            <a:r>
              <a:rPr lang="pt-PT" sz="2000" dirty="0"/>
              <a:t>Na página web aparece ainda o cartaz do filme e um botão para voltar à página do filme, estas opções não aparecem na aplicação móvel devido à falta de espaço.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8BEBE2-D102-655E-9538-0907FDED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7016"/>
            <a:ext cx="5394820" cy="37089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26BBA5-B8B7-BF32-E136-27A17BE5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55" y="729502"/>
            <a:ext cx="2424175" cy="40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49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6CCE-84E8-B9FF-730C-A9E3F9FD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699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de Utilizador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EAE50D-841B-589F-6C55-F6D499AE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5339"/>
            <a:ext cx="10515600" cy="1317072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Esta é a página apresentada quando abre o perfil de outro utilizador. É apresentado o nome do utilizador e as reviews que o mesmo publicou.</a:t>
            </a:r>
          </a:p>
          <a:p>
            <a:pPr algn="just"/>
            <a:r>
              <a:rPr lang="pt-PT" sz="2000" dirty="0"/>
              <a:t>Se tiver com sessão iniciada é apresentado também um botão que permite seguir ou deixar de seguir o utilizador.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F9507A-4B80-825F-A382-EDC462CE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1809"/>
            <a:ext cx="6032383" cy="37900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86651A-5F02-E5FC-487A-FFFD867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268" y="805902"/>
            <a:ext cx="2491188" cy="40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1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3C597-4FDF-D8A6-6856-50D526A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D6B60-08E2-E5E7-F45D-D40DE162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3713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2000" dirty="0">
                <a:hlinkClick r:id="rId2" action="ppaction://hlinksldjump"/>
              </a:rPr>
              <a:t>Sobre a plataforma</a:t>
            </a:r>
            <a:endParaRPr lang="pt-PT" sz="2000" dirty="0"/>
          </a:p>
          <a:p>
            <a:pPr algn="just"/>
            <a:r>
              <a:rPr lang="pt-PT" sz="2000" dirty="0">
                <a:hlinkClick r:id="rId3" action="ppaction://hlinksldjump"/>
              </a:rPr>
              <a:t>SiteMap</a:t>
            </a:r>
            <a:endParaRPr lang="pt-PT" sz="2000" dirty="0"/>
          </a:p>
          <a:p>
            <a:pPr algn="just"/>
            <a:r>
              <a:rPr lang="pt-PT" sz="2000" dirty="0">
                <a:hlinkClick r:id="rId4" action="ppaction://hlinksldjump"/>
              </a:rPr>
              <a:t>Página Inicial</a:t>
            </a:r>
            <a:endParaRPr lang="pt-PT" sz="2000" dirty="0"/>
          </a:p>
          <a:p>
            <a:pPr algn="just"/>
            <a:r>
              <a:rPr lang="pt-PT" sz="2000" dirty="0">
                <a:hlinkClick r:id="rId5" action="ppaction://hlinksldjump"/>
              </a:rPr>
              <a:t>Login</a:t>
            </a:r>
            <a:endParaRPr lang="pt-PT" sz="2000" dirty="0"/>
          </a:p>
          <a:p>
            <a:pPr algn="just"/>
            <a:r>
              <a:rPr lang="pt-PT" sz="2000" dirty="0">
                <a:hlinkClick r:id="rId6" action="ppaction://hlinksldjump"/>
              </a:rPr>
              <a:t>Registar</a:t>
            </a:r>
            <a:endParaRPr lang="pt-PT" sz="2000" dirty="0"/>
          </a:p>
          <a:p>
            <a:pPr algn="just"/>
            <a:r>
              <a:rPr lang="pt-PT" sz="2000" dirty="0">
                <a:hlinkClick r:id="rId7" action="ppaction://hlinksldjump"/>
              </a:rPr>
              <a:t>Página Inicial com Login Efetuado</a:t>
            </a:r>
            <a:endParaRPr lang="pt-PT" sz="2000" dirty="0"/>
          </a:p>
          <a:p>
            <a:pPr algn="just"/>
            <a:r>
              <a:rPr lang="pt-PT" sz="2000" dirty="0">
                <a:hlinkClick r:id="rId8" action="ppaction://hlinksldjump"/>
              </a:rPr>
              <a:t>Opções de Navegação</a:t>
            </a:r>
            <a:endParaRPr lang="pt-PT" sz="2000" dirty="0"/>
          </a:p>
          <a:p>
            <a:pPr algn="just"/>
            <a:r>
              <a:rPr lang="pt-PT" sz="2000" dirty="0">
                <a:hlinkClick r:id="rId9" action="ppaction://hlinksldjump"/>
              </a:rPr>
              <a:t>Todos os Filmes</a:t>
            </a:r>
            <a:endParaRPr lang="pt-PT" sz="2000" dirty="0"/>
          </a:p>
          <a:p>
            <a:pPr algn="just"/>
            <a:r>
              <a:rPr lang="pt-PT" sz="2000" dirty="0">
                <a:hlinkClick r:id="rId10" action="ppaction://hlinksldjump"/>
              </a:rPr>
              <a:t>Pesquisa</a:t>
            </a:r>
            <a:r>
              <a:rPr lang="pt-PT" sz="2000" dirty="0"/>
              <a:t> </a:t>
            </a:r>
          </a:p>
          <a:p>
            <a:pPr algn="just"/>
            <a:r>
              <a:rPr lang="pt-PT" sz="2000" dirty="0">
                <a:hlinkClick r:id="rId11" action="ppaction://hlinksldjump"/>
              </a:rPr>
              <a:t>Página de Filme</a:t>
            </a:r>
            <a:endParaRPr lang="pt-PT" sz="2000" dirty="0"/>
          </a:p>
          <a:p>
            <a:pPr algn="just"/>
            <a:r>
              <a:rPr lang="pt-PT" sz="2000" dirty="0">
                <a:hlinkClick r:id="rId12" action="ppaction://hlinksldjump"/>
              </a:rPr>
              <a:t>Página de Filme com Login Efetuado</a:t>
            </a:r>
            <a:endParaRPr lang="pt-PT" sz="2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59A85A1-AFA0-FE8C-557D-3C1C6445A827}"/>
              </a:ext>
            </a:extLst>
          </p:cNvPr>
          <p:cNvSpPr txBox="1">
            <a:spLocks/>
          </p:cNvSpPr>
          <p:nvPr/>
        </p:nvSpPr>
        <p:spPr>
          <a:xfrm>
            <a:off x="5486401" y="1825625"/>
            <a:ext cx="4329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>
                <a:hlinkClick r:id="rId13" action="ppaction://hlinksldjump"/>
              </a:rPr>
              <a:t>Página de Review</a:t>
            </a:r>
            <a:endParaRPr lang="pt-PT" sz="2000" dirty="0"/>
          </a:p>
          <a:p>
            <a:pPr algn="just"/>
            <a:r>
              <a:rPr lang="pt-PT" sz="2000" dirty="0">
                <a:hlinkClick r:id="rId14" action="ppaction://hlinksldjump"/>
              </a:rPr>
              <a:t>Página de Utilizador</a:t>
            </a:r>
            <a:endParaRPr lang="pt-PT" sz="2000" dirty="0"/>
          </a:p>
          <a:p>
            <a:pPr algn="just"/>
            <a:r>
              <a:rPr lang="pt-PT" sz="2000" dirty="0">
                <a:hlinkClick r:id="rId15" action="ppaction://hlinksldjump"/>
              </a:rPr>
              <a:t>Perfil do Utilizador</a:t>
            </a:r>
            <a:endParaRPr lang="pt-PT" sz="2000" dirty="0"/>
          </a:p>
          <a:p>
            <a:pPr algn="just"/>
            <a:r>
              <a:rPr lang="pt-PT" sz="2000" dirty="0">
                <a:hlinkClick r:id="rId16" action="ppaction://hlinksldjump"/>
              </a:rPr>
              <a:t>Seguindo</a:t>
            </a:r>
            <a:endParaRPr lang="pt-PT" sz="2000" dirty="0"/>
          </a:p>
          <a:p>
            <a:pPr algn="just"/>
            <a:r>
              <a:rPr lang="pt-PT" sz="2000" dirty="0">
                <a:hlinkClick r:id="rId17" action="ppaction://hlinksldjump"/>
              </a:rPr>
              <a:t>Watchlist</a:t>
            </a:r>
            <a:endParaRPr lang="pt-PT" sz="2000" dirty="0"/>
          </a:p>
          <a:p>
            <a:pPr algn="just"/>
            <a:r>
              <a:rPr lang="pt-PT" sz="2000" dirty="0">
                <a:hlinkClick r:id="rId18" action="ppaction://hlinksldjump"/>
              </a:rPr>
              <a:t>Notificações</a:t>
            </a:r>
            <a:endParaRPr lang="pt-PT" sz="2000" dirty="0"/>
          </a:p>
          <a:p>
            <a:pPr algn="just"/>
            <a:r>
              <a:rPr lang="pt-PT" sz="2000" dirty="0">
                <a:hlinkClick r:id="rId19" action="ppaction://hlinksldjump"/>
              </a:rPr>
              <a:t>Definições</a:t>
            </a:r>
            <a:endParaRPr lang="pt-PT" sz="2000" dirty="0"/>
          </a:p>
          <a:p>
            <a:pPr algn="just"/>
            <a:r>
              <a:rPr lang="pt-PT" sz="2000" dirty="0">
                <a:hlinkClick r:id="rId20" action="ppaction://hlinksldjump"/>
              </a:rPr>
              <a:t>Segurança</a:t>
            </a:r>
            <a:endParaRPr lang="pt-PT" sz="2000" dirty="0"/>
          </a:p>
          <a:p>
            <a:pPr algn="just"/>
            <a:r>
              <a:rPr lang="pt-PT" sz="2000" dirty="0">
                <a:hlinkClick r:id="rId21" action="ppaction://hlinksldjump"/>
              </a:rPr>
              <a:t>Ferramentas utilizadas</a:t>
            </a:r>
            <a:endParaRPr lang="pt-PT" sz="2000" dirty="0"/>
          </a:p>
          <a:p>
            <a:pPr algn="just"/>
            <a:r>
              <a:rPr lang="pt-PT" sz="2000" dirty="0">
                <a:hlinkClick r:id="rId22" action="ppaction://hlinksldjump"/>
              </a:rPr>
              <a:t>Conclusão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156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EE4CE-864B-0A53-A1F9-0D4B8EAE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220"/>
          </a:xfrm>
        </p:spPr>
        <p:txBody>
          <a:bodyPr>
            <a:normAutofit fontScale="90000"/>
          </a:bodyPr>
          <a:lstStyle/>
          <a:p>
            <a:r>
              <a:rPr lang="pt-PT" dirty="0"/>
              <a:t>Perfil do Uilizador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68BED-2AA4-D7EE-D9DA-EF073193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19"/>
            <a:ext cx="10515600" cy="1090569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Ao abrir o seu perfil é apresentado o nome de utilizador e as suas reviews. A partir do perfil o utilizador tem a oportunidade de editar ou eliminar as suas reviews.</a:t>
            </a:r>
          </a:p>
          <a:p>
            <a:pPr algn="just"/>
            <a:r>
              <a:rPr lang="pt-PT" sz="2000" dirty="0"/>
              <a:t>É também possível ver quantos utilizadores segue e aceder à página “seguindo”.</a:t>
            </a:r>
          </a:p>
          <a:p>
            <a:pPr marL="0" indent="0" algn="just">
              <a:buNone/>
            </a:pPr>
            <a:endParaRPr lang="pt-PT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E5CAD3-35E7-169B-014B-C920D418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6"/>
            <a:ext cx="6224217" cy="39174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F7928EF-00C5-C550-3690-301905CA2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287" y="741815"/>
            <a:ext cx="2623506" cy="43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5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EC287-CB59-FB29-C508-84301CE5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56"/>
          </a:xfrm>
        </p:spPr>
        <p:txBody>
          <a:bodyPr>
            <a:normAutofit fontScale="90000"/>
          </a:bodyPr>
          <a:lstStyle/>
          <a:p>
            <a:r>
              <a:rPr lang="pt-PT" dirty="0"/>
              <a:t>Seguindo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31C997-4372-F5EC-5E52-9B82B100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0506"/>
            <a:ext cx="10515600" cy="1392368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Ao carregar na hyperligação “seguindo” da página “perfil”, o utilizador será reencaminhado para esta página onde pode ver todos os utilizadores que segue, aceder aos seus perfis e pode também deixar de  seguir os utilizadores.</a:t>
            </a:r>
          </a:p>
          <a:p>
            <a:pPr algn="just"/>
            <a:r>
              <a:rPr lang="pt-PT" sz="2000" dirty="0"/>
              <a:t>Na página web existe também um botão que permite voltar à página de perfil.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7D08F8-61CF-1DE0-906A-1DBF8590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65" y="1218081"/>
            <a:ext cx="6532790" cy="33525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36A84F-E702-E18B-034C-C166CB759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635" y="691504"/>
            <a:ext cx="2557498" cy="415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0F6E-9D01-FB3E-5B6C-959FEDFC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r>
              <a:rPr lang="pt-PT" dirty="0"/>
              <a:t>Watchlist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75679-0BCF-733A-7955-C6BBD4F1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618"/>
            <a:ext cx="10515600" cy="1249960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Na página “watchlist” o utilizador pode encontrar todos os filmes que adicionou à mesma.</a:t>
            </a:r>
          </a:p>
          <a:p>
            <a:pPr algn="just"/>
            <a:r>
              <a:rPr lang="pt-PT" sz="2000" dirty="0"/>
              <a:t>Nesta página é apresentado o cartaz do filme, o título e a descrição. Existe também a opção de remover filmes da lista assim que já os tenha visto.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5AC680-6A66-A425-2F9C-9F884E7E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532" y="817065"/>
            <a:ext cx="2378365" cy="41258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2DD8E8-52C9-1F0E-7901-BBB61DAD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0" y="1002211"/>
            <a:ext cx="5485340" cy="38361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771A94-EBC3-E8B6-98F9-FA875791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194" y="1854535"/>
            <a:ext cx="960786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2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DED90-3AB1-5A65-71D0-793AF1BC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47"/>
          </a:xfrm>
        </p:spPr>
        <p:txBody>
          <a:bodyPr>
            <a:normAutofit fontScale="90000"/>
          </a:bodyPr>
          <a:lstStyle/>
          <a:p>
            <a:r>
              <a:rPr lang="pt-PT" dirty="0"/>
              <a:t>Notificações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1F7C9-40FD-F0FF-5F6B-21FB8C670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9838"/>
            <a:ext cx="10515600" cy="15687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2000" dirty="0"/>
              <a:t>Sempre que um utilizador que o utilizador segue publica uma nova review, é recebida uma notificação dessa review.</a:t>
            </a:r>
          </a:p>
          <a:p>
            <a:pPr algn="just"/>
            <a:r>
              <a:rPr lang="pt-PT" sz="2000" dirty="0"/>
              <a:t>Nesta página o utilizador tem acesso a todas as notificações que ainda não foram limpas e pode ir diretamente para a review do utilizador ao carregar na notificação, após isto a notificação é limpa.</a:t>
            </a:r>
          </a:p>
          <a:p>
            <a:pPr algn="just"/>
            <a:r>
              <a:rPr lang="pt-PT" sz="2000" dirty="0"/>
              <a:t>Existe também um botão para limpar todas as notificações existentes.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6184F-52DC-9855-F664-EF2BF31B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115343"/>
            <a:ext cx="6434721" cy="35819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D814E54-C63A-127D-3BF2-3246CBA0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151" y="812772"/>
            <a:ext cx="2418533" cy="39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65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F6AE-6A3D-A1B9-D416-6C6A92EF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560"/>
          </a:xfrm>
        </p:spPr>
        <p:txBody>
          <a:bodyPr>
            <a:normAutofit fontScale="90000"/>
          </a:bodyPr>
          <a:lstStyle/>
          <a:p>
            <a:r>
              <a:rPr lang="pt-PT" dirty="0"/>
              <a:t>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F5A7A-DA24-BCC3-E233-070EA91D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3670"/>
            <a:ext cx="10515600" cy="190430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PT" sz="1900" dirty="0"/>
              <a:t>Na página de definições da conta o utilizador pode alterar o seu nome de utilizador, alterar a password e eliminar a conta. Para alterar o nome basta digitar o novo nome e carregar “confirmar”. Se nenhum utilizador já usar esse nome, o nome de utilizador é alterado.</a:t>
            </a:r>
          </a:p>
          <a:p>
            <a:pPr algn="just"/>
            <a:r>
              <a:rPr lang="pt-PT" sz="1900" dirty="0"/>
              <a:t>Para alterar a password o utilizador precisa digitar a password atual, seguido pela nova password e confirmar a nova password. Se a nova password cumprir com os requisitos, a password é alterada.</a:t>
            </a:r>
          </a:p>
          <a:p>
            <a:pPr algn="just"/>
            <a:r>
              <a:rPr lang="pt-PT" sz="1900" dirty="0"/>
              <a:t>Ao carregar no botão “eliminar conta” aparece um pop-up para confirmar se pretende mesmo proceder com a eliminação da conta. Ao pressionar “sim” a conta é eliminada. O mesmo acontece na aplicação móvel.</a:t>
            </a:r>
          </a:p>
          <a:p>
            <a:pPr algn="just"/>
            <a:endParaRPr lang="pt-PT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6B727C-DF78-864B-25F6-CB10D4381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4" y="1027819"/>
            <a:ext cx="5579378" cy="36123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FAB707B-29D2-263F-A892-5A4A1FFD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505" y="811261"/>
            <a:ext cx="2370005" cy="38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6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4D0B-E8CB-270B-1656-01BD13B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75831-44E1-F730-436B-A207AA6C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Para aumentar a segurança da plataforma, implementei as seguintes medidas:</a:t>
            </a:r>
          </a:p>
          <a:p>
            <a:r>
              <a:rPr lang="pt-PT" sz="2400" dirty="0"/>
              <a:t>A password precisar cumprir com os seguintes requisitos:</a:t>
            </a:r>
          </a:p>
          <a:p>
            <a:pPr lvl="1"/>
            <a:r>
              <a:rPr lang="pt-PT" sz="2000" dirty="0"/>
              <a:t>Utilização de letras maiúsculas, minúsculas e números.</a:t>
            </a:r>
          </a:p>
          <a:p>
            <a:pPr lvl="1"/>
            <a:r>
              <a:rPr lang="pt-PT" sz="2000" dirty="0"/>
              <a:t>Mínimo de 10 caracteres.</a:t>
            </a:r>
            <a:endParaRPr lang="pt-PT" sz="2400" dirty="0"/>
          </a:p>
          <a:p>
            <a:r>
              <a:rPr lang="pt-PT" sz="2400" dirty="0"/>
              <a:t>Utilizei o código “captcha” quando o utilizador inicia sessão.</a:t>
            </a:r>
          </a:p>
          <a:p>
            <a:pPr lvl="1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0049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4D0B-E8CB-270B-1656-01BD13B6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75831-44E1-F730-436B-A207AA6C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/>
              <a:t>Para fazer o sitemap utilizei o </a:t>
            </a:r>
            <a:r>
              <a:rPr lang="pt-PT" sz="2400" dirty="0">
                <a:hlinkClick r:id="rId2"/>
              </a:rPr>
              <a:t>Draw.io</a:t>
            </a:r>
            <a:r>
              <a:rPr lang="pt-PT" sz="2400" dirty="0"/>
              <a:t>.</a:t>
            </a:r>
          </a:p>
          <a:p>
            <a:r>
              <a:rPr lang="pt-PT" sz="2400" dirty="0"/>
              <a:t>Para fazer os wireframes da página web e aplicação utilizei o </a:t>
            </a:r>
            <a:r>
              <a:rPr lang="pt-PT" sz="2400" dirty="0">
                <a:hlinkClick r:id="rId3"/>
              </a:rPr>
              <a:t>MockFlow</a:t>
            </a:r>
            <a:r>
              <a:rPr lang="pt-P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35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A29B3-2B0F-8E75-FBE8-B129CA8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286A6-2168-118A-A922-EF1DC948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Ao longo do desenvolvimento deste projeto, coloquei em prova todo o conhecimento obtido durante as aulas e tive a motivação para pesquisar sobre conteúdo referente a este projeto.</a:t>
            </a:r>
          </a:p>
          <a:p>
            <a:pPr algn="just"/>
            <a:r>
              <a:rPr lang="pt-PT" sz="2400" dirty="0"/>
              <a:t>Com a finalização deste projeto posso concluir que consigo observar melhor as diferenças entre dispositivos móveis e fixos.</a:t>
            </a:r>
          </a:p>
        </p:txBody>
      </p:sp>
    </p:spTree>
    <p:extLst>
      <p:ext uri="{BB962C8B-B14F-4D97-AF65-F5344CB8AC3E}">
        <p14:creationId xmlns:p14="http://schemas.microsoft.com/office/powerpoint/2010/main" val="35214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46DE5-AF9A-4F7D-E242-8EB4D192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 a plataforma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2A1E9-DEDC-2D38-1425-10DF23B3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b="0" i="0" u="none" strike="noStrike" dirty="0">
                <a:effectLst/>
                <a:ea typeface="Verdana" panose="020B0604030504040204" pitchFamily="34" charset="0"/>
                <a:cs typeface="Arial" panose="020B0604020202020204" pitchFamily="34" charset="0"/>
              </a:rPr>
              <a:t>Esta plataforma tem como objetivo permitir ao utilizador dar uma nota e escrever reviews (críticas) de filmes que assistiu, adicionar filmes a uma “</a:t>
            </a:r>
            <a:r>
              <a:rPr lang="pt-BR" sz="2000" b="0" i="0" u="none" strike="noStrike" dirty="0" err="1">
                <a:effectLst/>
                <a:ea typeface="Verdana" panose="020B0604030504040204" pitchFamily="34" charset="0"/>
                <a:cs typeface="Arial" panose="020B0604020202020204" pitchFamily="34" charset="0"/>
              </a:rPr>
              <a:t>watchlist</a:t>
            </a:r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” que é uma lista de filmes que o utilizador pretende assistir e</a:t>
            </a:r>
            <a:r>
              <a:rPr lang="pt-BR" sz="2000" b="0" i="0" u="none" strike="noStrike" dirty="0">
                <a:effectLst/>
                <a:ea typeface="Verdana" panose="020B0604030504040204" pitchFamily="34" charset="0"/>
                <a:cs typeface="Arial" panose="020B0604020202020204" pitchFamily="34" charset="0"/>
              </a:rPr>
              <a:t> ver reviews </a:t>
            </a:r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que</a:t>
            </a:r>
            <a:r>
              <a:rPr lang="pt-BR" sz="2000" b="0" i="0" u="none" strike="noStrike" dirty="0">
                <a:effectLst/>
                <a:ea typeface="Verdana" panose="020B0604030504040204" pitchFamily="34" charset="0"/>
                <a:cs typeface="Arial" panose="020B0604020202020204" pitchFamily="34" charset="0"/>
              </a:rPr>
              <a:t> outros utilizadores escreveram.</a:t>
            </a:r>
          </a:p>
          <a:p>
            <a:pPr algn="just"/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Existe </a:t>
            </a:r>
            <a:r>
              <a:rPr lang="pt-BR" sz="2000" b="0" i="0" u="none" strike="noStrike" dirty="0">
                <a:effectLst/>
                <a:ea typeface="Verdana" panose="020B0604030504040204" pitchFamily="34" charset="0"/>
                <a:cs typeface="Arial" panose="020B0604020202020204" pitchFamily="34" charset="0"/>
              </a:rPr>
              <a:t>também uma opção para seguir outros utilizadores, para que seja notificado sempre que </a:t>
            </a:r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os mesmos publiquem uma nova review (crítica). </a:t>
            </a:r>
          </a:p>
          <a:p>
            <a:pPr algn="just"/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Esta plataforma terá registo, login e algumas opções de conta, tais como, a alteração do nome de utilizador, alteração da </a:t>
            </a:r>
            <a:r>
              <a:rPr lang="pt-BR" sz="2000" dirty="0" err="1"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 e opção para apagar a conta.</a:t>
            </a:r>
          </a:p>
          <a:p>
            <a:pPr algn="just"/>
            <a:r>
              <a:rPr lang="pt-BR" sz="2000" dirty="0">
                <a:ea typeface="Verdana" panose="020B0604030504040204" pitchFamily="34" charset="0"/>
                <a:cs typeface="Arial" panose="020B0604020202020204" pitchFamily="34" charset="0"/>
              </a:rPr>
              <a:t>Tanto a aplicação mobile como a página web desta plataforma terão as mesmas funcionalidades.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32183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E9FDF-3BA4-2A92-F535-E0D1CB4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SiteMap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81C45-8E60-2BC7-D5EC-86E08D5A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4508241" cy="4406886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Quando um utilizador acede à plataforma, entra na página inicial, onde pode ver os filmes mais populares e os últimos lançamentos na plataforma.</a:t>
            </a:r>
          </a:p>
          <a:p>
            <a:pPr algn="just"/>
            <a:r>
              <a:rPr lang="pt-PT" sz="1800" dirty="0"/>
              <a:t>A partir da página incial o utilizador tem a opção de realizar uma pesquisa de filmes ou outros utilizadores, utilizando a barra de pesquisa ou as diversas categorias.</a:t>
            </a:r>
          </a:p>
          <a:p>
            <a:pPr algn="just"/>
            <a:r>
              <a:rPr lang="pt-PT" sz="1800" dirty="0"/>
              <a:t>Se o utilizador escolher a opção de ver todos os filmes, terá também a opção de escolha de diversos filtros para facilitar a sua pesquisa.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BBB8E70-B820-84DF-95BD-B1D23DF9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97" y="592137"/>
            <a:ext cx="5884401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E9FDF-3BA4-2A92-F535-E0D1CB4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SiteMap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81C45-8E60-2BC7-D5EC-86E08D5A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4508241" cy="4406886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Ao selecionar um filme, será mostrada a sua página, onde são apresentadas informações sobre o filme como, o título,  direção, roteiristas, gênero e uma descrição.</a:t>
            </a:r>
          </a:p>
          <a:p>
            <a:pPr algn="just"/>
            <a:r>
              <a:rPr lang="pt-PT" sz="1800" dirty="0"/>
              <a:t>Nesta mesma página é também apresentada a nota média do filme, de acordo com as votações dos utilizadores, e as reviews podem ser encontradas no fundo da página. Existe também a opção escrever a sua própria review e adicionar o filme á sua watchlist.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pt-PT" sz="1800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BBB8E70-B820-84DF-95BD-B1D23DF9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97" y="592137"/>
            <a:ext cx="5884401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E9FDF-3BA4-2A92-F535-E0D1CB4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SiteMap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81C45-8E60-2BC7-D5EC-86E08D5A6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077"/>
            <a:ext cx="4508241" cy="4406886"/>
          </a:xfrm>
        </p:spPr>
        <p:txBody>
          <a:bodyPr>
            <a:normAutofit/>
          </a:bodyPr>
          <a:lstStyle/>
          <a:p>
            <a:pPr algn="just"/>
            <a:r>
              <a:rPr lang="pt-PT" sz="1800" dirty="0"/>
              <a:t>A partir de qualquer página e a qualquer momento o utilizador pode fazer login, ou criar a sua conta.</a:t>
            </a:r>
          </a:p>
          <a:p>
            <a:pPr algn="just"/>
            <a:r>
              <a:rPr lang="pt-PT" sz="1800" dirty="0"/>
              <a:t>Depois de fazer login na sua conta, terá acesso à página de perfil, onde o utilizador pode ver as suas reviews, os utilizadores que segue, a sua watchlist, as notificações e as definições de conta.</a:t>
            </a:r>
          </a:p>
          <a:p>
            <a:pPr algn="just"/>
            <a:r>
              <a:rPr lang="pt-PT" sz="1800" dirty="0"/>
              <a:t>Pode também visitar a página de perfil de outros utilizadores, onde pode ver as suas reviews e tem a opção de seguir o utilizador.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pt-PT" sz="1800" dirty="0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BBBB8E70-B820-84DF-95BD-B1D23DF9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97" y="592137"/>
            <a:ext cx="5884401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4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620C4-30C6-7687-4F28-5C74BDFA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Inicial -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AD35B-CEA9-C369-D128-68008201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5025705" cy="4767613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Ao entrar na plataforma é apresentada a página inicial aio utilizador.</a:t>
            </a:r>
          </a:p>
          <a:p>
            <a:pPr algn="just"/>
            <a:r>
              <a:rPr lang="pt-PT" sz="2000" dirty="0"/>
              <a:t>Na página web, no topo da página existe uma barra de pesquisa e á direita o botão de login. </a:t>
            </a:r>
          </a:p>
          <a:p>
            <a:pPr algn="just"/>
            <a:r>
              <a:rPr lang="pt-PT" sz="2000" dirty="0"/>
              <a:t>Em baixo da barra de pesquisa é possivel ver algumas opções de navegação, sendo estas, “todos os filmes”, “mais populares”, “últimos lançamentos” e “melhores avaliados”. </a:t>
            </a:r>
          </a:p>
          <a:p>
            <a:pPr algn="just"/>
            <a:r>
              <a:rPr lang="pt-PT" sz="2000" dirty="0"/>
              <a:t>Após isso existe uma apresentação dos 5 filmes mais populares na plataforma e dos últimos lançamentos.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C8DB4C-D5C6-962C-1C87-DB70C7CA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33850"/>
            <a:ext cx="5513480" cy="43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9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620C4-30C6-7687-4F28-5C74BDFA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 fontScale="90000"/>
          </a:bodyPr>
          <a:lstStyle/>
          <a:p>
            <a:r>
              <a:rPr lang="pt-PT" dirty="0"/>
              <a:t>Página Inicial -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AD35B-CEA9-C369-D128-680082010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517"/>
            <a:ext cx="5352875" cy="4742446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Na aplicação móvel, é apresentada a mesma informação que existe na página web, mas grande parte dessa informação encontra-se dentro de um menu que pode ser acessado no canto superior esquerdo. Esta alteração encontra-se devido á diferença de arquitetura dos dispositivos.</a:t>
            </a:r>
          </a:p>
          <a:p>
            <a:pPr algn="just"/>
            <a:r>
              <a:rPr lang="pt-PT" sz="2000" dirty="0"/>
              <a:t>A apresentação dos 5 filmes mais populares na plataforma e dos últimos lançamentos vem com um slider para o utilizador ter maior facilidade de navegação . </a:t>
            </a:r>
          </a:p>
          <a:p>
            <a:pPr algn="just"/>
            <a:r>
              <a:rPr lang="pt-PT" sz="2000" dirty="0"/>
              <a:t>Ao abrir o menu aparece o botão de login e as mesmas opções de navegação da página web. No fundo do menu existe um botão para fechar o menu.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EF522CB-167F-4DB7-E8C6-312EF331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21" y="1411734"/>
            <a:ext cx="2304658" cy="40524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F8BE9B-76D1-9182-9EE0-8FB7F4E9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447" y="1411734"/>
            <a:ext cx="2304658" cy="40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5259C-AD47-47AA-6F6E-963201B9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08"/>
          </a:xfrm>
        </p:spPr>
        <p:txBody>
          <a:bodyPr>
            <a:normAutofit fontScale="90000"/>
          </a:bodyPr>
          <a:lstStyle/>
          <a:p>
            <a:r>
              <a:rPr lang="pt-PT" dirty="0"/>
              <a:t>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2134F-E723-4B0E-3A58-DCB9F9EA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pt-PT" sz="2000" dirty="0"/>
              <a:t>Ao utilizar o botão “Login” o utilizador será reencaminhado para esta página onde poderá fazer login na plataforma com a sua conta, introduzindo o seu email e password. </a:t>
            </a:r>
          </a:p>
          <a:p>
            <a:pPr algn="just"/>
            <a:r>
              <a:rPr lang="pt-PT" sz="2000" dirty="0"/>
              <a:t>Caso não tenha conta pode escolher a opção “Registe-se agora” e será reencaminhado para a página de registo.</a:t>
            </a:r>
          </a:p>
          <a:p>
            <a:pPr marL="0" indent="0">
              <a:buNone/>
            </a:pPr>
            <a:endParaRPr lang="pt-PT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7DCD3B-9212-38BF-E434-C4272C2A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020" y="418954"/>
            <a:ext cx="2422146" cy="42893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F7450A6-68FF-985D-CD59-46E50895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07841"/>
            <a:ext cx="6192774" cy="3600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EC225F-C3C3-24C9-B148-A8F63BF8F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075" y="3451087"/>
            <a:ext cx="882383" cy="324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7C48103-C2C4-E358-D78F-97AEE9B9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569" y="3179779"/>
            <a:ext cx="678729" cy="2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33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1393</TotalTime>
  <Words>2027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Tema do Office 2013 - 2022</vt:lpstr>
      <vt:lpstr>Moview</vt:lpstr>
      <vt:lpstr>Índice</vt:lpstr>
      <vt:lpstr>Sobre a plataforma</vt:lpstr>
      <vt:lpstr>SiteMap</vt:lpstr>
      <vt:lpstr>SiteMap</vt:lpstr>
      <vt:lpstr>SiteMap</vt:lpstr>
      <vt:lpstr>Página Inicial - Web</vt:lpstr>
      <vt:lpstr>Página Inicial - Aplicação</vt:lpstr>
      <vt:lpstr>Login</vt:lpstr>
      <vt:lpstr>Apresentação do PowerPoint</vt:lpstr>
      <vt:lpstr>Página Inicial com Login Efetuado</vt:lpstr>
      <vt:lpstr>Opções de Navegação</vt:lpstr>
      <vt:lpstr>Todos os Filmes</vt:lpstr>
      <vt:lpstr>Pesquisa - Web</vt:lpstr>
      <vt:lpstr>Pesquisa - Aplicação</vt:lpstr>
      <vt:lpstr>Página de Filme</vt:lpstr>
      <vt:lpstr>Página de Filme com Login Efetuado</vt:lpstr>
      <vt:lpstr>Página de Review</vt:lpstr>
      <vt:lpstr>Página de Utilizador</vt:lpstr>
      <vt:lpstr>Perfil do Uilizador</vt:lpstr>
      <vt:lpstr>Seguindo</vt:lpstr>
      <vt:lpstr>Watchlist</vt:lpstr>
      <vt:lpstr>Notificações</vt:lpstr>
      <vt:lpstr>Definições</vt:lpstr>
      <vt:lpstr>Segurança</vt:lpstr>
      <vt:lpstr>Ferramentas utilizadas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Rafael Tavares Fernandes</dc:creator>
  <cp:lastModifiedBy>Diogo Rafael Tavares Fernandes</cp:lastModifiedBy>
  <cp:revision>53</cp:revision>
  <dcterms:created xsi:type="dcterms:W3CDTF">2024-01-07T06:12:59Z</dcterms:created>
  <dcterms:modified xsi:type="dcterms:W3CDTF">2024-01-10T11:40:20Z</dcterms:modified>
</cp:coreProperties>
</file>