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57" r:id="rId5"/>
    <p:sldId id="258" r:id="rId6"/>
    <p:sldId id="275" r:id="rId7"/>
    <p:sldId id="276" r:id="rId8"/>
    <p:sldId id="260" r:id="rId9"/>
    <p:sldId id="263" r:id="rId10"/>
    <p:sldId id="288" r:id="rId11"/>
    <p:sldId id="262" r:id="rId12"/>
    <p:sldId id="264" r:id="rId13"/>
    <p:sldId id="268" r:id="rId14"/>
    <p:sldId id="265" r:id="rId15"/>
    <p:sldId id="269" r:id="rId16"/>
    <p:sldId id="266" r:id="rId17"/>
    <p:sldId id="270" r:id="rId18"/>
    <p:sldId id="267" r:id="rId19"/>
    <p:sldId id="280" r:id="rId20"/>
    <p:sldId id="282" r:id="rId21"/>
    <p:sldId id="281" r:id="rId22"/>
    <p:sldId id="283" r:id="rId23"/>
    <p:sldId id="284" r:id="rId24"/>
    <p:sldId id="286" r:id="rId25"/>
    <p:sldId id="285" r:id="rId26"/>
    <p:sldId id="287" r:id="rId27"/>
    <p:sldId id="289" r:id="rId28"/>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FFFFCC"/>
    <a:srgbClr val="9EAEBC"/>
    <a:srgbClr val="D9D381"/>
    <a:srgbClr val="99CCFF"/>
    <a:srgbClr val="9999FF"/>
    <a:srgbClr val="FFFFFF"/>
    <a:srgbClr val="A29E00"/>
    <a:srgbClr val="FF7C80"/>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4660"/>
  </p:normalViewPr>
  <p:slideViewPr>
    <p:cSldViewPr snapToGrid="0">
      <p:cViewPr varScale="1">
        <p:scale>
          <a:sx n="74" d="100"/>
          <a:sy n="74" d="100"/>
        </p:scale>
        <p:origin x="4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1B4D80-9746-4597-CF8C-D9138986E7F6}"/>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6D397C3E-D3BA-3EA9-561F-B038B523B4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E55158AA-F97D-4399-89EE-56232B084416}"/>
              </a:ext>
            </a:extLst>
          </p:cNvPr>
          <p:cNvSpPr>
            <a:spLocks noGrp="1"/>
          </p:cNvSpPr>
          <p:nvPr>
            <p:ph type="dt" sz="half" idx="10"/>
          </p:nvPr>
        </p:nvSpPr>
        <p:spPr/>
        <p:txBody>
          <a:bodyPr/>
          <a:lstStyle/>
          <a:p>
            <a:fld id="{8A5F86A3-CDE1-4CFD-9EF5-5C1E2ACB428B}" type="datetimeFigureOut">
              <a:rPr lang="pt-PT" smtClean="0"/>
              <a:t>09/01/2024</a:t>
            </a:fld>
            <a:endParaRPr lang="pt-PT"/>
          </a:p>
        </p:txBody>
      </p:sp>
      <p:sp>
        <p:nvSpPr>
          <p:cNvPr id="5" name="Marcador de Posição do Rodapé 4">
            <a:extLst>
              <a:ext uri="{FF2B5EF4-FFF2-40B4-BE49-F238E27FC236}">
                <a16:creationId xmlns:a16="http://schemas.microsoft.com/office/drawing/2014/main" id="{A1B97990-7556-541C-3A51-2DF589BC6597}"/>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2F57BDC7-DBC8-5EA3-225D-C2598927E3F4}"/>
              </a:ext>
            </a:extLst>
          </p:cNvPr>
          <p:cNvSpPr>
            <a:spLocks noGrp="1"/>
          </p:cNvSpPr>
          <p:nvPr>
            <p:ph type="sldNum" sz="quarter" idx="12"/>
          </p:nvPr>
        </p:nvSpPr>
        <p:spPr/>
        <p:txBody>
          <a:bodyPr/>
          <a:lstStyle/>
          <a:p>
            <a:fld id="{E85441E9-6C17-444A-9AD6-86DE98A3B562}" type="slidenum">
              <a:rPr lang="pt-PT" smtClean="0"/>
              <a:t>‹nº›</a:t>
            </a:fld>
            <a:endParaRPr lang="pt-PT"/>
          </a:p>
        </p:txBody>
      </p:sp>
    </p:spTree>
    <p:extLst>
      <p:ext uri="{BB962C8B-B14F-4D97-AF65-F5344CB8AC3E}">
        <p14:creationId xmlns:p14="http://schemas.microsoft.com/office/powerpoint/2010/main" val="3202088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11F64-5A3F-F5E3-CFB1-B0081FF7BC9D}"/>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5E6A21F5-39B4-0538-D296-0B5D58D5B917}"/>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38D8E1C6-ACD6-C70E-42AF-033EA9686BF1}"/>
              </a:ext>
            </a:extLst>
          </p:cNvPr>
          <p:cNvSpPr>
            <a:spLocks noGrp="1"/>
          </p:cNvSpPr>
          <p:nvPr>
            <p:ph type="dt" sz="half" idx="10"/>
          </p:nvPr>
        </p:nvSpPr>
        <p:spPr/>
        <p:txBody>
          <a:bodyPr/>
          <a:lstStyle/>
          <a:p>
            <a:fld id="{8A5F86A3-CDE1-4CFD-9EF5-5C1E2ACB428B}" type="datetimeFigureOut">
              <a:rPr lang="pt-PT" smtClean="0"/>
              <a:t>09/01/2024</a:t>
            </a:fld>
            <a:endParaRPr lang="pt-PT"/>
          </a:p>
        </p:txBody>
      </p:sp>
      <p:sp>
        <p:nvSpPr>
          <p:cNvPr id="5" name="Marcador de Posição do Rodapé 4">
            <a:extLst>
              <a:ext uri="{FF2B5EF4-FFF2-40B4-BE49-F238E27FC236}">
                <a16:creationId xmlns:a16="http://schemas.microsoft.com/office/drawing/2014/main" id="{609DE3DF-8232-6EBE-6CEC-AD7FBAC4A9D2}"/>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ECC29A3F-6E17-BC8B-1752-8C11226E0BD1}"/>
              </a:ext>
            </a:extLst>
          </p:cNvPr>
          <p:cNvSpPr>
            <a:spLocks noGrp="1"/>
          </p:cNvSpPr>
          <p:nvPr>
            <p:ph type="sldNum" sz="quarter" idx="12"/>
          </p:nvPr>
        </p:nvSpPr>
        <p:spPr/>
        <p:txBody>
          <a:bodyPr/>
          <a:lstStyle/>
          <a:p>
            <a:fld id="{E85441E9-6C17-444A-9AD6-86DE98A3B562}" type="slidenum">
              <a:rPr lang="pt-PT" smtClean="0"/>
              <a:t>‹nº›</a:t>
            </a:fld>
            <a:endParaRPr lang="pt-PT"/>
          </a:p>
        </p:txBody>
      </p:sp>
    </p:spTree>
    <p:extLst>
      <p:ext uri="{BB962C8B-B14F-4D97-AF65-F5344CB8AC3E}">
        <p14:creationId xmlns:p14="http://schemas.microsoft.com/office/powerpoint/2010/main" val="1152340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6FB444E-F957-DBF2-B152-C3A800116667}"/>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B9072F09-3367-2DAB-BA0D-C58905C81BA3}"/>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52D11CC2-EAB3-92E3-0E6E-D4696287D832}"/>
              </a:ext>
            </a:extLst>
          </p:cNvPr>
          <p:cNvSpPr>
            <a:spLocks noGrp="1"/>
          </p:cNvSpPr>
          <p:nvPr>
            <p:ph type="dt" sz="half" idx="10"/>
          </p:nvPr>
        </p:nvSpPr>
        <p:spPr/>
        <p:txBody>
          <a:bodyPr/>
          <a:lstStyle/>
          <a:p>
            <a:fld id="{8A5F86A3-CDE1-4CFD-9EF5-5C1E2ACB428B}" type="datetimeFigureOut">
              <a:rPr lang="pt-PT" smtClean="0"/>
              <a:t>09/01/2024</a:t>
            </a:fld>
            <a:endParaRPr lang="pt-PT"/>
          </a:p>
        </p:txBody>
      </p:sp>
      <p:sp>
        <p:nvSpPr>
          <p:cNvPr id="5" name="Marcador de Posição do Rodapé 4">
            <a:extLst>
              <a:ext uri="{FF2B5EF4-FFF2-40B4-BE49-F238E27FC236}">
                <a16:creationId xmlns:a16="http://schemas.microsoft.com/office/drawing/2014/main" id="{96D36F66-D095-9916-58B3-3978FC0FD07A}"/>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7166460D-3AD1-2F7E-5E25-4E8DB6A004D9}"/>
              </a:ext>
            </a:extLst>
          </p:cNvPr>
          <p:cNvSpPr>
            <a:spLocks noGrp="1"/>
          </p:cNvSpPr>
          <p:nvPr>
            <p:ph type="sldNum" sz="quarter" idx="12"/>
          </p:nvPr>
        </p:nvSpPr>
        <p:spPr/>
        <p:txBody>
          <a:bodyPr/>
          <a:lstStyle/>
          <a:p>
            <a:fld id="{E85441E9-6C17-444A-9AD6-86DE98A3B562}" type="slidenum">
              <a:rPr lang="pt-PT" smtClean="0"/>
              <a:t>‹nº›</a:t>
            </a:fld>
            <a:endParaRPr lang="pt-PT"/>
          </a:p>
        </p:txBody>
      </p:sp>
    </p:spTree>
    <p:extLst>
      <p:ext uri="{BB962C8B-B14F-4D97-AF65-F5344CB8AC3E}">
        <p14:creationId xmlns:p14="http://schemas.microsoft.com/office/powerpoint/2010/main" val="1114416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F9CA4B-E048-EF84-B5A4-9355277BA35F}"/>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F5F266AC-39F1-D902-3E28-72A64D729C3D}"/>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A615850A-D330-C4EF-4C81-BAEF24D9F57E}"/>
              </a:ext>
            </a:extLst>
          </p:cNvPr>
          <p:cNvSpPr>
            <a:spLocks noGrp="1"/>
          </p:cNvSpPr>
          <p:nvPr>
            <p:ph type="dt" sz="half" idx="10"/>
          </p:nvPr>
        </p:nvSpPr>
        <p:spPr/>
        <p:txBody>
          <a:bodyPr/>
          <a:lstStyle/>
          <a:p>
            <a:fld id="{8A5F86A3-CDE1-4CFD-9EF5-5C1E2ACB428B}" type="datetimeFigureOut">
              <a:rPr lang="pt-PT" smtClean="0"/>
              <a:t>09/01/2024</a:t>
            </a:fld>
            <a:endParaRPr lang="pt-PT"/>
          </a:p>
        </p:txBody>
      </p:sp>
      <p:sp>
        <p:nvSpPr>
          <p:cNvPr id="5" name="Marcador de Posição do Rodapé 4">
            <a:extLst>
              <a:ext uri="{FF2B5EF4-FFF2-40B4-BE49-F238E27FC236}">
                <a16:creationId xmlns:a16="http://schemas.microsoft.com/office/drawing/2014/main" id="{71385D8F-EE4C-DD23-07B2-2D3FE66ECCA3}"/>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D62DCA59-EDBA-72EE-689F-F58AE5C2F97B}"/>
              </a:ext>
            </a:extLst>
          </p:cNvPr>
          <p:cNvSpPr>
            <a:spLocks noGrp="1"/>
          </p:cNvSpPr>
          <p:nvPr>
            <p:ph type="sldNum" sz="quarter" idx="12"/>
          </p:nvPr>
        </p:nvSpPr>
        <p:spPr/>
        <p:txBody>
          <a:bodyPr/>
          <a:lstStyle/>
          <a:p>
            <a:fld id="{E85441E9-6C17-444A-9AD6-86DE98A3B562}" type="slidenum">
              <a:rPr lang="pt-PT" smtClean="0"/>
              <a:t>‹nº›</a:t>
            </a:fld>
            <a:endParaRPr lang="pt-PT"/>
          </a:p>
        </p:txBody>
      </p:sp>
    </p:spTree>
    <p:extLst>
      <p:ext uri="{BB962C8B-B14F-4D97-AF65-F5344CB8AC3E}">
        <p14:creationId xmlns:p14="http://schemas.microsoft.com/office/powerpoint/2010/main" val="538650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037E7E-ADBF-1997-85A2-1455E06DAA21}"/>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910563C2-5A68-A876-20E4-09A807B49A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0D88F2C2-822D-F115-BE73-5DD16BAE5D2D}"/>
              </a:ext>
            </a:extLst>
          </p:cNvPr>
          <p:cNvSpPr>
            <a:spLocks noGrp="1"/>
          </p:cNvSpPr>
          <p:nvPr>
            <p:ph type="dt" sz="half" idx="10"/>
          </p:nvPr>
        </p:nvSpPr>
        <p:spPr/>
        <p:txBody>
          <a:bodyPr/>
          <a:lstStyle/>
          <a:p>
            <a:fld id="{8A5F86A3-CDE1-4CFD-9EF5-5C1E2ACB428B}" type="datetimeFigureOut">
              <a:rPr lang="pt-PT" smtClean="0"/>
              <a:t>09/01/2024</a:t>
            </a:fld>
            <a:endParaRPr lang="pt-PT"/>
          </a:p>
        </p:txBody>
      </p:sp>
      <p:sp>
        <p:nvSpPr>
          <p:cNvPr id="5" name="Marcador de Posição do Rodapé 4">
            <a:extLst>
              <a:ext uri="{FF2B5EF4-FFF2-40B4-BE49-F238E27FC236}">
                <a16:creationId xmlns:a16="http://schemas.microsoft.com/office/drawing/2014/main" id="{71D572AC-E894-03FE-38C3-F5B3A9A17E6E}"/>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2847998-90F4-D436-3D3B-1E4F42598EF1}"/>
              </a:ext>
            </a:extLst>
          </p:cNvPr>
          <p:cNvSpPr>
            <a:spLocks noGrp="1"/>
          </p:cNvSpPr>
          <p:nvPr>
            <p:ph type="sldNum" sz="quarter" idx="12"/>
          </p:nvPr>
        </p:nvSpPr>
        <p:spPr/>
        <p:txBody>
          <a:bodyPr/>
          <a:lstStyle/>
          <a:p>
            <a:fld id="{E85441E9-6C17-444A-9AD6-86DE98A3B562}" type="slidenum">
              <a:rPr lang="pt-PT" smtClean="0"/>
              <a:t>‹nº›</a:t>
            </a:fld>
            <a:endParaRPr lang="pt-PT"/>
          </a:p>
        </p:txBody>
      </p:sp>
    </p:spTree>
    <p:extLst>
      <p:ext uri="{BB962C8B-B14F-4D97-AF65-F5344CB8AC3E}">
        <p14:creationId xmlns:p14="http://schemas.microsoft.com/office/powerpoint/2010/main" val="2623605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BC7FF6-F0B7-46C2-C4B4-F3D36C98076A}"/>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E97829EA-48DF-6B4C-54B6-876CEB3B1D97}"/>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6785AE50-8E5D-149F-700B-9E983C2BFADC}"/>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DFBA454C-1FE4-C989-9638-9FB13A87763F}"/>
              </a:ext>
            </a:extLst>
          </p:cNvPr>
          <p:cNvSpPr>
            <a:spLocks noGrp="1"/>
          </p:cNvSpPr>
          <p:nvPr>
            <p:ph type="dt" sz="half" idx="10"/>
          </p:nvPr>
        </p:nvSpPr>
        <p:spPr/>
        <p:txBody>
          <a:bodyPr/>
          <a:lstStyle/>
          <a:p>
            <a:fld id="{8A5F86A3-CDE1-4CFD-9EF5-5C1E2ACB428B}" type="datetimeFigureOut">
              <a:rPr lang="pt-PT" smtClean="0"/>
              <a:t>09/01/2024</a:t>
            </a:fld>
            <a:endParaRPr lang="pt-PT"/>
          </a:p>
        </p:txBody>
      </p:sp>
      <p:sp>
        <p:nvSpPr>
          <p:cNvPr id="6" name="Marcador de Posição do Rodapé 5">
            <a:extLst>
              <a:ext uri="{FF2B5EF4-FFF2-40B4-BE49-F238E27FC236}">
                <a16:creationId xmlns:a16="http://schemas.microsoft.com/office/drawing/2014/main" id="{12C34DC8-0EDB-ECDB-1B45-9B95789599DA}"/>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C2991F5B-CBCA-E725-987C-3CB1E0D5DCCE}"/>
              </a:ext>
            </a:extLst>
          </p:cNvPr>
          <p:cNvSpPr>
            <a:spLocks noGrp="1"/>
          </p:cNvSpPr>
          <p:nvPr>
            <p:ph type="sldNum" sz="quarter" idx="12"/>
          </p:nvPr>
        </p:nvSpPr>
        <p:spPr/>
        <p:txBody>
          <a:bodyPr/>
          <a:lstStyle/>
          <a:p>
            <a:fld id="{E85441E9-6C17-444A-9AD6-86DE98A3B562}" type="slidenum">
              <a:rPr lang="pt-PT" smtClean="0"/>
              <a:t>‹nº›</a:t>
            </a:fld>
            <a:endParaRPr lang="pt-PT"/>
          </a:p>
        </p:txBody>
      </p:sp>
    </p:spTree>
    <p:extLst>
      <p:ext uri="{BB962C8B-B14F-4D97-AF65-F5344CB8AC3E}">
        <p14:creationId xmlns:p14="http://schemas.microsoft.com/office/powerpoint/2010/main" val="653442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A2BF22-6E61-6096-214A-24045416E6E2}"/>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667A7C08-DE3E-A2CC-CB1E-A4CDE16BF7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66869B8F-BD48-E9D0-0779-71F7ABAFE64D}"/>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19A07EC9-255B-D963-1297-C0765CFF32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512203C9-7439-3DE6-5A0B-DECB2432899B}"/>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DEC4291F-1995-0A4F-8E5A-02B07755DC4F}"/>
              </a:ext>
            </a:extLst>
          </p:cNvPr>
          <p:cNvSpPr>
            <a:spLocks noGrp="1"/>
          </p:cNvSpPr>
          <p:nvPr>
            <p:ph type="dt" sz="half" idx="10"/>
          </p:nvPr>
        </p:nvSpPr>
        <p:spPr/>
        <p:txBody>
          <a:bodyPr/>
          <a:lstStyle/>
          <a:p>
            <a:fld id="{8A5F86A3-CDE1-4CFD-9EF5-5C1E2ACB428B}" type="datetimeFigureOut">
              <a:rPr lang="pt-PT" smtClean="0"/>
              <a:t>09/01/2024</a:t>
            </a:fld>
            <a:endParaRPr lang="pt-PT"/>
          </a:p>
        </p:txBody>
      </p:sp>
      <p:sp>
        <p:nvSpPr>
          <p:cNvPr id="8" name="Marcador de Posição do Rodapé 7">
            <a:extLst>
              <a:ext uri="{FF2B5EF4-FFF2-40B4-BE49-F238E27FC236}">
                <a16:creationId xmlns:a16="http://schemas.microsoft.com/office/drawing/2014/main" id="{283498EB-E2D0-0BDF-4B9A-77DF27F1CAA7}"/>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2C835412-44FA-E6B5-F76F-FAD601E1D62A}"/>
              </a:ext>
            </a:extLst>
          </p:cNvPr>
          <p:cNvSpPr>
            <a:spLocks noGrp="1"/>
          </p:cNvSpPr>
          <p:nvPr>
            <p:ph type="sldNum" sz="quarter" idx="12"/>
          </p:nvPr>
        </p:nvSpPr>
        <p:spPr/>
        <p:txBody>
          <a:bodyPr/>
          <a:lstStyle/>
          <a:p>
            <a:fld id="{E85441E9-6C17-444A-9AD6-86DE98A3B562}" type="slidenum">
              <a:rPr lang="pt-PT" smtClean="0"/>
              <a:t>‹nº›</a:t>
            </a:fld>
            <a:endParaRPr lang="pt-PT"/>
          </a:p>
        </p:txBody>
      </p:sp>
    </p:spTree>
    <p:extLst>
      <p:ext uri="{BB962C8B-B14F-4D97-AF65-F5344CB8AC3E}">
        <p14:creationId xmlns:p14="http://schemas.microsoft.com/office/powerpoint/2010/main" val="2539851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A3EB2-4A19-BD1D-CE5A-541930C2E798}"/>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434D282A-B0EC-9418-C6D7-C7F72318CC4C}"/>
              </a:ext>
            </a:extLst>
          </p:cNvPr>
          <p:cNvSpPr>
            <a:spLocks noGrp="1"/>
          </p:cNvSpPr>
          <p:nvPr>
            <p:ph type="dt" sz="half" idx="10"/>
          </p:nvPr>
        </p:nvSpPr>
        <p:spPr/>
        <p:txBody>
          <a:bodyPr/>
          <a:lstStyle/>
          <a:p>
            <a:fld id="{8A5F86A3-CDE1-4CFD-9EF5-5C1E2ACB428B}" type="datetimeFigureOut">
              <a:rPr lang="pt-PT" smtClean="0"/>
              <a:t>09/01/2024</a:t>
            </a:fld>
            <a:endParaRPr lang="pt-PT"/>
          </a:p>
        </p:txBody>
      </p:sp>
      <p:sp>
        <p:nvSpPr>
          <p:cNvPr id="4" name="Marcador de Posição do Rodapé 3">
            <a:extLst>
              <a:ext uri="{FF2B5EF4-FFF2-40B4-BE49-F238E27FC236}">
                <a16:creationId xmlns:a16="http://schemas.microsoft.com/office/drawing/2014/main" id="{80A8F2F5-F3A2-CCD8-943D-57D392B93D70}"/>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DFCB5FFE-FA0E-A687-5BDF-63619D1ABB3B}"/>
              </a:ext>
            </a:extLst>
          </p:cNvPr>
          <p:cNvSpPr>
            <a:spLocks noGrp="1"/>
          </p:cNvSpPr>
          <p:nvPr>
            <p:ph type="sldNum" sz="quarter" idx="12"/>
          </p:nvPr>
        </p:nvSpPr>
        <p:spPr/>
        <p:txBody>
          <a:bodyPr/>
          <a:lstStyle/>
          <a:p>
            <a:fld id="{E85441E9-6C17-444A-9AD6-86DE98A3B562}" type="slidenum">
              <a:rPr lang="pt-PT" smtClean="0"/>
              <a:t>‹nº›</a:t>
            </a:fld>
            <a:endParaRPr lang="pt-PT"/>
          </a:p>
        </p:txBody>
      </p:sp>
    </p:spTree>
    <p:extLst>
      <p:ext uri="{BB962C8B-B14F-4D97-AF65-F5344CB8AC3E}">
        <p14:creationId xmlns:p14="http://schemas.microsoft.com/office/powerpoint/2010/main" val="1403070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87EACADD-B0ED-C857-63CC-6BDF2E256079}"/>
              </a:ext>
            </a:extLst>
          </p:cNvPr>
          <p:cNvSpPr>
            <a:spLocks noGrp="1"/>
          </p:cNvSpPr>
          <p:nvPr>
            <p:ph type="dt" sz="half" idx="10"/>
          </p:nvPr>
        </p:nvSpPr>
        <p:spPr/>
        <p:txBody>
          <a:bodyPr/>
          <a:lstStyle/>
          <a:p>
            <a:fld id="{8A5F86A3-CDE1-4CFD-9EF5-5C1E2ACB428B}" type="datetimeFigureOut">
              <a:rPr lang="pt-PT" smtClean="0"/>
              <a:t>09/01/2024</a:t>
            </a:fld>
            <a:endParaRPr lang="pt-PT"/>
          </a:p>
        </p:txBody>
      </p:sp>
      <p:sp>
        <p:nvSpPr>
          <p:cNvPr id="3" name="Marcador de Posição do Rodapé 2">
            <a:extLst>
              <a:ext uri="{FF2B5EF4-FFF2-40B4-BE49-F238E27FC236}">
                <a16:creationId xmlns:a16="http://schemas.microsoft.com/office/drawing/2014/main" id="{0500211A-BAB3-8772-F01B-A18A3D6BE0F4}"/>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97C091C8-7AEA-030E-5810-E9A2467555C8}"/>
              </a:ext>
            </a:extLst>
          </p:cNvPr>
          <p:cNvSpPr>
            <a:spLocks noGrp="1"/>
          </p:cNvSpPr>
          <p:nvPr>
            <p:ph type="sldNum" sz="quarter" idx="12"/>
          </p:nvPr>
        </p:nvSpPr>
        <p:spPr/>
        <p:txBody>
          <a:bodyPr/>
          <a:lstStyle/>
          <a:p>
            <a:fld id="{E85441E9-6C17-444A-9AD6-86DE98A3B562}" type="slidenum">
              <a:rPr lang="pt-PT" smtClean="0"/>
              <a:t>‹nº›</a:t>
            </a:fld>
            <a:endParaRPr lang="pt-PT"/>
          </a:p>
        </p:txBody>
      </p:sp>
    </p:spTree>
    <p:extLst>
      <p:ext uri="{BB962C8B-B14F-4D97-AF65-F5344CB8AC3E}">
        <p14:creationId xmlns:p14="http://schemas.microsoft.com/office/powerpoint/2010/main" val="91758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5E7657-E39B-2A87-461C-606F616260AC}"/>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2C14600D-A726-3ECD-81B7-792371C14A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F315F029-94BF-7DF3-CE0D-3248B0BE5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2DB0B3E3-E271-AB00-55EC-104F9F6E2123}"/>
              </a:ext>
            </a:extLst>
          </p:cNvPr>
          <p:cNvSpPr>
            <a:spLocks noGrp="1"/>
          </p:cNvSpPr>
          <p:nvPr>
            <p:ph type="dt" sz="half" idx="10"/>
          </p:nvPr>
        </p:nvSpPr>
        <p:spPr/>
        <p:txBody>
          <a:bodyPr/>
          <a:lstStyle/>
          <a:p>
            <a:fld id="{8A5F86A3-CDE1-4CFD-9EF5-5C1E2ACB428B}" type="datetimeFigureOut">
              <a:rPr lang="pt-PT" smtClean="0"/>
              <a:t>09/01/2024</a:t>
            </a:fld>
            <a:endParaRPr lang="pt-PT"/>
          </a:p>
        </p:txBody>
      </p:sp>
      <p:sp>
        <p:nvSpPr>
          <p:cNvPr id="6" name="Marcador de Posição do Rodapé 5">
            <a:extLst>
              <a:ext uri="{FF2B5EF4-FFF2-40B4-BE49-F238E27FC236}">
                <a16:creationId xmlns:a16="http://schemas.microsoft.com/office/drawing/2014/main" id="{8215BD30-D0F1-CB19-44E5-CC0CB0528390}"/>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7CFA5A1A-751E-C008-7520-CFD11F0D1FD2}"/>
              </a:ext>
            </a:extLst>
          </p:cNvPr>
          <p:cNvSpPr>
            <a:spLocks noGrp="1"/>
          </p:cNvSpPr>
          <p:nvPr>
            <p:ph type="sldNum" sz="quarter" idx="12"/>
          </p:nvPr>
        </p:nvSpPr>
        <p:spPr/>
        <p:txBody>
          <a:bodyPr/>
          <a:lstStyle/>
          <a:p>
            <a:fld id="{E85441E9-6C17-444A-9AD6-86DE98A3B562}" type="slidenum">
              <a:rPr lang="pt-PT" smtClean="0"/>
              <a:t>‹nº›</a:t>
            </a:fld>
            <a:endParaRPr lang="pt-PT"/>
          </a:p>
        </p:txBody>
      </p:sp>
    </p:spTree>
    <p:extLst>
      <p:ext uri="{BB962C8B-B14F-4D97-AF65-F5344CB8AC3E}">
        <p14:creationId xmlns:p14="http://schemas.microsoft.com/office/powerpoint/2010/main" val="1228592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708424-3171-A52C-E655-F51159B04759}"/>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FE6A91C4-53AA-2E0C-D60F-35264DDDD4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BCD25515-BC5B-754B-3C60-A6E76CE1A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1A6820E0-3D78-9564-44C7-E4C2068A1E00}"/>
              </a:ext>
            </a:extLst>
          </p:cNvPr>
          <p:cNvSpPr>
            <a:spLocks noGrp="1"/>
          </p:cNvSpPr>
          <p:nvPr>
            <p:ph type="dt" sz="half" idx="10"/>
          </p:nvPr>
        </p:nvSpPr>
        <p:spPr/>
        <p:txBody>
          <a:bodyPr/>
          <a:lstStyle/>
          <a:p>
            <a:fld id="{8A5F86A3-CDE1-4CFD-9EF5-5C1E2ACB428B}" type="datetimeFigureOut">
              <a:rPr lang="pt-PT" smtClean="0"/>
              <a:t>09/01/2024</a:t>
            </a:fld>
            <a:endParaRPr lang="pt-PT"/>
          </a:p>
        </p:txBody>
      </p:sp>
      <p:sp>
        <p:nvSpPr>
          <p:cNvPr id="6" name="Marcador de Posição do Rodapé 5">
            <a:extLst>
              <a:ext uri="{FF2B5EF4-FFF2-40B4-BE49-F238E27FC236}">
                <a16:creationId xmlns:a16="http://schemas.microsoft.com/office/drawing/2014/main" id="{CBD192AD-A0AF-0F11-D685-4C0D4D2C9ED9}"/>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D372B590-5625-53A9-185F-2979A562DD9E}"/>
              </a:ext>
            </a:extLst>
          </p:cNvPr>
          <p:cNvSpPr>
            <a:spLocks noGrp="1"/>
          </p:cNvSpPr>
          <p:nvPr>
            <p:ph type="sldNum" sz="quarter" idx="12"/>
          </p:nvPr>
        </p:nvSpPr>
        <p:spPr/>
        <p:txBody>
          <a:bodyPr/>
          <a:lstStyle/>
          <a:p>
            <a:fld id="{E85441E9-6C17-444A-9AD6-86DE98A3B562}" type="slidenum">
              <a:rPr lang="pt-PT" smtClean="0"/>
              <a:t>‹nº›</a:t>
            </a:fld>
            <a:endParaRPr lang="pt-PT"/>
          </a:p>
        </p:txBody>
      </p:sp>
    </p:spTree>
    <p:extLst>
      <p:ext uri="{BB962C8B-B14F-4D97-AF65-F5344CB8AC3E}">
        <p14:creationId xmlns:p14="http://schemas.microsoft.com/office/powerpoint/2010/main" val="3113262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17E46B2C-4EFD-8443-DE5E-72902B1B4C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F7B78C2-92FE-A19A-015A-E8D91EC3E3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28213DDC-AAF2-5853-1D24-80DAEB9FEE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5F86A3-CDE1-4CFD-9EF5-5C1E2ACB428B}" type="datetimeFigureOut">
              <a:rPr lang="pt-PT" smtClean="0"/>
              <a:t>09/01/2024</a:t>
            </a:fld>
            <a:endParaRPr lang="pt-PT"/>
          </a:p>
        </p:txBody>
      </p:sp>
      <p:sp>
        <p:nvSpPr>
          <p:cNvPr id="5" name="Marcador de Posição do Rodapé 4">
            <a:extLst>
              <a:ext uri="{FF2B5EF4-FFF2-40B4-BE49-F238E27FC236}">
                <a16:creationId xmlns:a16="http://schemas.microsoft.com/office/drawing/2014/main" id="{4E74ACBA-D6C5-082F-0469-9E0835DBE0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0D4C2E0E-BDA0-F832-097C-97D32BEE8A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85441E9-6C17-444A-9AD6-86DE98A3B562}" type="slidenum">
              <a:rPr lang="pt-PT" smtClean="0"/>
              <a:t>‹nº›</a:t>
            </a:fld>
            <a:endParaRPr lang="pt-PT"/>
          </a:p>
        </p:txBody>
      </p:sp>
    </p:spTree>
    <p:extLst>
      <p:ext uri="{BB962C8B-B14F-4D97-AF65-F5344CB8AC3E}">
        <p14:creationId xmlns:p14="http://schemas.microsoft.com/office/powerpoint/2010/main" val="564579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t.wikipedia.org/wiki/Website_wireframe"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pt.wikipedia.org/wiki/Website_wireframe" TargetMode="External"/><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hyperlink" Target="https://pt.wikipedia.org/wiki/Sitemap"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hyperlink" Target="https://mockflow.com/" TargetMode="External"/><Relationship Id="rId5" Type="http://schemas.openxmlformats.org/officeDocument/2006/relationships/hyperlink" Target="https://www.drawio.com/"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t.wikipedia.org/wiki/Sitemap"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Custom Travel Photo Albums | With Maps &amp; Timelines | Journi">
            <a:extLst>
              <a:ext uri="{FF2B5EF4-FFF2-40B4-BE49-F238E27FC236}">
                <a16:creationId xmlns:a16="http://schemas.microsoft.com/office/drawing/2014/main" id="{6A9667F0-BE40-69AB-3050-6A5A07CC1F47}"/>
              </a:ext>
            </a:extLst>
          </p:cNvPr>
          <p:cNvPicPr>
            <a:picLocks noChangeAspect="1" noChangeArrowheads="1"/>
          </p:cNvPicPr>
          <p:nvPr/>
        </p:nvPicPr>
        <p:blipFill rotWithShape="1">
          <a:blip r:embed="rId2">
            <a:alphaModFix amt="20000"/>
            <a:extLst>
              <a:ext uri="{28A0092B-C50C-407E-A947-70E740481C1C}">
                <a14:useLocalDpi xmlns:a14="http://schemas.microsoft.com/office/drawing/2010/main" val="0"/>
              </a:ext>
            </a:extLst>
          </a:blip>
          <a:srcRect t="6179" r="567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D500FC32-1024-ACBF-2BFF-97A04E768C87}"/>
              </a:ext>
            </a:extLst>
          </p:cNvPr>
          <p:cNvPicPr>
            <a:picLocks noChangeAspect="1"/>
          </p:cNvPicPr>
          <p:nvPr/>
        </p:nvPicPr>
        <p:blipFill rotWithShape="1">
          <a:blip r:embed="rId3"/>
          <a:srcRect l="7829" t="357" r="7657" b="-357"/>
          <a:stretch/>
        </p:blipFill>
        <p:spPr>
          <a:xfrm>
            <a:off x="9289159" y="2669623"/>
            <a:ext cx="1762929" cy="1857308"/>
          </a:xfrm>
          <a:prstGeom prst="rect">
            <a:avLst/>
          </a:prstGeom>
          <a:ln w="28575">
            <a:solidFill>
              <a:srgbClr val="FFFFCC"/>
            </a:solidFill>
          </a:ln>
        </p:spPr>
      </p:pic>
      <p:pic>
        <p:nvPicPr>
          <p:cNvPr id="5" name="Picture 12" descr="Instituto Politécnico da Maia - IPMAIA">
            <a:extLst>
              <a:ext uri="{FF2B5EF4-FFF2-40B4-BE49-F238E27FC236}">
                <a16:creationId xmlns:a16="http://schemas.microsoft.com/office/drawing/2014/main" id="{F330B67E-317C-494C-2AD9-16551002E075}"/>
              </a:ext>
            </a:extLst>
          </p:cNvPr>
          <p:cNvPicPr>
            <a:picLocks noChangeAspect="1" noChangeArrowheads="1"/>
          </p:cNvPicPr>
          <p:nvPr/>
        </p:nvPicPr>
        <p:blipFill>
          <a:blip r:embed="rId4">
            <a:biLevel thresh="25000"/>
            <a:extLst>
              <a:ext uri="{BEBA8EAE-BF5A-486C-A8C5-ECC9F3942E4B}">
                <a14:imgProps xmlns:a14="http://schemas.microsoft.com/office/drawing/2010/main">
                  <a14:imgLayer r:embed="rId5">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10482477" y="65880"/>
            <a:ext cx="1597381" cy="644683"/>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3E922555-072A-E8C6-28D6-7F618EAC6A13}"/>
              </a:ext>
            </a:extLst>
          </p:cNvPr>
          <p:cNvSpPr txBox="1"/>
          <p:nvPr/>
        </p:nvSpPr>
        <p:spPr>
          <a:xfrm>
            <a:off x="3940377" y="6538580"/>
            <a:ext cx="4311245" cy="276999"/>
          </a:xfrm>
          <a:prstGeom prst="rect">
            <a:avLst/>
          </a:prstGeom>
          <a:noFill/>
        </p:spPr>
        <p:txBody>
          <a:bodyPr wrap="none" rtlCol="0">
            <a:spAutoFit/>
          </a:bodyPr>
          <a:lstStyle/>
          <a:p>
            <a:r>
              <a:rPr lang="pt-PT" sz="1200" dirty="0">
                <a:solidFill>
                  <a:schemeClr val="bg1"/>
                </a:solidFill>
                <a:latin typeface="Arial" panose="020B0604020202020204" pitchFamily="34" charset="0"/>
                <a:cs typeface="Arial" panose="020B0604020202020204" pitchFamily="34" charset="0"/>
              </a:rPr>
              <a:t>Arquitetura de Informação para a Web e Dispositivos Móveis</a:t>
            </a:r>
          </a:p>
        </p:txBody>
      </p:sp>
      <p:pic>
        <p:nvPicPr>
          <p:cNvPr id="1026" name="Picture 2" descr="Travel Regular">
            <a:extLst>
              <a:ext uri="{FF2B5EF4-FFF2-40B4-BE49-F238E27FC236}">
                <a16:creationId xmlns:a16="http://schemas.microsoft.com/office/drawing/2014/main" id="{5F1999F0-2A97-2ACB-985E-45DC8DA71D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4056" y="388222"/>
            <a:ext cx="5519391" cy="644683"/>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E70AC9EE-BE42-9BE1-6B3B-4C8D0F5410DC}"/>
              </a:ext>
            </a:extLst>
          </p:cNvPr>
          <p:cNvSpPr txBox="1"/>
          <p:nvPr/>
        </p:nvSpPr>
        <p:spPr>
          <a:xfrm>
            <a:off x="431692" y="1476311"/>
            <a:ext cx="4153776" cy="307777"/>
          </a:xfrm>
          <a:prstGeom prst="rect">
            <a:avLst/>
          </a:prstGeom>
          <a:noFill/>
        </p:spPr>
        <p:txBody>
          <a:bodyPr wrap="square" rtlCol="0">
            <a:spAutoFit/>
          </a:bodyPr>
          <a:lstStyle/>
          <a:p>
            <a:r>
              <a:rPr lang="pt-PT" sz="1400" dirty="0">
                <a:solidFill>
                  <a:schemeClr val="bg1"/>
                </a:solidFill>
                <a:latin typeface="Arial" panose="020B0604020202020204" pitchFamily="34" charset="0"/>
                <a:cs typeface="Arial" panose="020B0604020202020204" pitchFamily="34" charset="0"/>
              </a:rPr>
              <a:t>Filipa </a:t>
            </a:r>
            <a:r>
              <a:rPr lang="pt-PT" sz="1400" dirty="0" err="1">
                <a:solidFill>
                  <a:schemeClr val="bg1"/>
                </a:solidFill>
                <a:latin typeface="Arial" panose="020B0604020202020204" pitchFamily="34" charset="0"/>
                <a:cs typeface="Arial" panose="020B0604020202020204" pitchFamily="34" charset="0"/>
              </a:rPr>
              <a:t>Andrez</a:t>
            </a:r>
            <a:r>
              <a:rPr lang="pt-PT" sz="1400" dirty="0">
                <a:solidFill>
                  <a:schemeClr val="bg1"/>
                </a:solidFill>
                <a:latin typeface="Arial" panose="020B0604020202020204" pitchFamily="34" charset="0"/>
                <a:cs typeface="Arial" panose="020B0604020202020204" pitchFamily="34" charset="0"/>
              </a:rPr>
              <a:t>    A042620    Janeiro    2024 </a:t>
            </a:r>
          </a:p>
        </p:txBody>
      </p:sp>
      <p:sp>
        <p:nvSpPr>
          <p:cNvPr id="11" name="Retângulo 10">
            <a:extLst>
              <a:ext uri="{FF2B5EF4-FFF2-40B4-BE49-F238E27FC236}">
                <a16:creationId xmlns:a16="http://schemas.microsoft.com/office/drawing/2014/main" id="{4F9CF248-959F-9ACF-2AF6-056229377CCB}"/>
              </a:ext>
            </a:extLst>
          </p:cNvPr>
          <p:cNvSpPr/>
          <p:nvPr/>
        </p:nvSpPr>
        <p:spPr>
          <a:xfrm>
            <a:off x="952979" y="2274838"/>
            <a:ext cx="6974696" cy="2806120"/>
          </a:xfrm>
          <a:prstGeom prst="rect">
            <a:avLst/>
          </a:prstGeom>
          <a:solidFill>
            <a:srgbClr val="9EAEBC"/>
          </a:solidFill>
          <a:ln>
            <a:solidFill>
              <a:srgbClr val="FFFFC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7" name="CaixaDeTexto 6">
            <a:extLst>
              <a:ext uri="{FF2B5EF4-FFF2-40B4-BE49-F238E27FC236}">
                <a16:creationId xmlns:a16="http://schemas.microsoft.com/office/drawing/2014/main" id="{9E90F1B2-0ED4-B9EB-4E17-6E919B38B3C7}"/>
              </a:ext>
            </a:extLst>
          </p:cNvPr>
          <p:cNvSpPr txBox="1"/>
          <p:nvPr/>
        </p:nvSpPr>
        <p:spPr>
          <a:xfrm>
            <a:off x="1388501" y="2660997"/>
            <a:ext cx="6125106" cy="2062103"/>
          </a:xfrm>
          <a:prstGeom prst="rect">
            <a:avLst/>
          </a:prstGeom>
          <a:noFill/>
          <a:ln w="19050">
            <a:noFill/>
          </a:ln>
        </p:spPr>
        <p:txBody>
          <a:bodyPr wrap="square" rtlCol="0">
            <a:spAutoFit/>
          </a:bodyPr>
          <a:lstStyle/>
          <a:p>
            <a:pPr algn="just"/>
            <a:r>
              <a:rPr lang="pt-PT" sz="1600" dirty="0">
                <a:solidFill>
                  <a:schemeClr val="bg1"/>
                </a:solidFill>
                <a:latin typeface="Arial" panose="020B0604020202020204" pitchFamily="34" charset="0"/>
                <a:cs typeface="Arial" panose="020B0604020202020204" pitchFamily="34" charset="0"/>
              </a:rPr>
              <a:t>No âmbito da unidade curricular de Arquitetura de Informação para a Web e Dispositivos Móveis, foi-me proposta a realização de um relatório, no qual o principal objetivo é o planeamento de uma plataforma escolhida por mim, que seja trabalhada tanto para a versão para a web como para a versão para aplicação móvel e que respeite as diferenças que existem entre ambas. Para uma melhor visualização da ideia vai ser mostrado o respetivo </a:t>
            </a:r>
            <a:r>
              <a:rPr lang="pt-PT" sz="1600" dirty="0" err="1">
                <a:solidFill>
                  <a:schemeClr val="bg1"/>
                </a:solidFill>
                <a:latin typeface="Arial" panose="020B0604020202020204" pitchFamily="34" charset="0"/>
                <a:cs typeface="Arial" panose="020B0604020202020204" pitchFamily="34" charset="0"/>
              </a:rPr>
              <a:t>sitemap</a:t>
            </a:r>
            <a:r>
              <a:rPr lang="pt-PT" sz="1600" dirty="0">
                <a:solidFill>
                  <a:schemeClr val="bg1"/>
                </a:solidFill>
                <a:latin typeface="Arial" panose="020B0604020202020204" pitchFamily="34" charset="0"/>
                <a:cs typeface="Arial" panose="020B0604020202020204" pitchFamily="34" charset="0"/>
              </a:rPr>
              <a:t> e as respetivas </a:t>
            </a:r>
            <a:r>
              <a:rPr lang="pt-PT" sz="1600" dirty="0" err="1">
                <a:solidFill>
                  <a:schemeClr val="bg1"/>
                </a:solidFill>
                <a:latin typeface="Arial" panose="020B0604020202020204" pitchFamily="34" charset="0"/>
                <a:cs typeface="Arial" panose="020B0604020202020204" pitchFamily="34" charset="0"/>
              </a:rPr>
              <a:t>wireframes</a:t>
            </a:r>
            <a:r>
              <a:rPr lang="pt-PT" sz="1600" dirty="0">
                <a:solidFill>
                  <a:schemeClr val="bg1"/>
                </a:solidFill>
                <a:latin typeface="Arial" panose="020B0604020202020204" pitchFamily="34" charset="0"/>
                <a:cs typeface="Arial" panose="020B0604020202020204" pitchFamily="34" charset="0"/>
              </a:rPr>
              <a:t>.  </a:t>
            </a:r>
            <a:endParaRPr lang="pt-PT" sz="1600" dirty="0">
              <a:solidFill>
                <a:srgbClr val="FF0000"/>
              </a:solidFill>
              <a:latin typeface="Arial" panose="020B0604020202020204" pitchFamily="34" charset="0"/>
              <a:cs typeface="Arial" panose="020B0604020202020204" pitchFamily="34" charset="0"/>
            </a:endParaRPr>
          </a:p>
        </p:txBody>
      </p:sp>
      <p:sp>
        <p:nvSpPr>
          <p:cNvPr id="2" name="CaixaDeTexto 1">
            <a:extLst>
              <a:ext uri="{FF2B5EF4-FFF2-40B4-BE49-F238E27FC236}">
                <a16:creationId xmlns:a16="http://schemas.microsoft.com/office/drawing/2014/main" id="{2CCD7666-7420-338F-4C7E-F81DF26E7932}"/>
              </a:ext>
            </a:extLst>
          </p:cNvPr>
          <p:cNvSpPr txBox="1"/>
          <p:nvPr/>
        </p:nvSpPr>
        <p:spPr>
          <a:xfrm>
            <a:off x="271303" y="1208807"/>
            <a:ext cx="372534" cy="646331"/>
          </a:xfrm>
          <a:prstGeom prst="rect">
            <a:avLst/>
          </a:prstGeom>
          <a:noFill/>
        </p:spPr>
        <p:txBody>
          <a:bodyPr wrap="square" rtlCol="0">
            <a:spAutoFit/>
          </a:bodyPr>
          <a:lstStyle/>
          <a:p>
            <a:r>
              <a:rPr lang="pt-PT" sz="3600" b="1" dirty="0">
                <a:solidFill>
                  <a:schemeClr val="bg1"/>
                </a:solidFill>
                <a:latin typeface="Aharoni" panose="020F0502020204030204" pitchFamily="2" charset="-79"/>
                <a:cs typeface="Aharoni" panose="020F0502020204030204" pitchFamily="2" charset="-79"/>
              </a:rPr>
              <a:t>. </a:t>
            </a:r>
          </a:p>
        </p:txBody>
      </p:sp>
      <p:sp>
        <p:nvSpPr>
          <p:cNvPr id="8" name="CaixaDeTexto 7">
            <a:extLst>
              <a:ext uri="{FF2B5EF4-FFF2-40B4-BE49-F238E27FC236}">
                <a16:creationId xmlns:a16="http://schemas.microsoft.com/office/drawing/2014/main" id="{9758CF5A-17D8-A146-18FB-BB1EFA08D713}"/>
              </a:ext>
            </a:extLst>
          </p:cNvPr>
          <p:cNvSpPr txBox="1"/>
          <p:nvPr/>
        </p:nvSpPr>
        <p:spPr>
          <a:xfrm>
            <a:off x="1504980" y="1201479"/>
            <a:ext cx="372534" cy="646331"/>
          </a:xfrm>
          <a:prstGeom prst="rect">
            <a:avLst/>
          </a:prstGeom>
          <a:noFill/>
        </p:spPr>
        <p:txBody>
          <a:bodyPr wrap="square" rtlCol="0">
            <a:spAutoFit/>
          </a:bodyPr>
          <a:lstStyle/>
          <a:p>
            <a:r>
              <a:rPr lang="pt-PT" sz="3600" b="1" dirty="0">
                <a:solidFill>
                  <a:schemeClr val="bg1"/>
                </a:solidFill>
                <a:latin typeface="Aharoni" panose="020F0502020204030204" pitchFamily="2" charset="-79"/>
                <a:cs typeface="Aharoni" panose="020F0502020204030204" pitchFamily="2" charset="-79"/>
              </a:rPr>
              <a:t>. </a:t>
            </a:r>
          </a:p>
        </p:txBody>
      </p:sp>
      <p:sp>
        <p:nvSpPr>
          <p:cNvPr id="9" name="CaixaDeTexto 8">
            <a:extLst>
              <a:ext uri="{FF2B5EF4-FFF2-40B4-BE49-F238E27FC236}">
                <a16:creationId xmlns:a16="http://schemas.microsoft.com/office/drawing/2014/main" id="{07C727AE-156A-A0E8-8CAA-39EDBE5C0071}"/>
              </a:ext>
            </a:extLst>
          </p:cNvPr>
          <p:cNvSpPr txBox="1"/>
          <p:nvPr/>
        </p:nvSpPr>
        <p:spPr>
          <a:xfrm>
            <a:off x="2402260" y="1196275"/>
            <a:ext cx="372534" cy="646331"/>
          </a:xfrm>
          <a:prstGeom prst="rect">
            <a:avLst/>
          </a:prstGeom>
          <a:noFill/>
        </p:spPr>
        <p:txBody>
          <a:bodyPr wrap="square" rtlCol="0">
            <a:spAutoFit/>
          </a:bodyPr>
          <a:lstStyle/>
          <a:p>
            <a:r>
              <a:rPr lang="pt-PT" sz="3600" b="1" dirty="0">
                <a:solidFill>
                  <a:schemeClr val="bg1"/>
                </a:solidFill>
                <a:latin typeface="Aharoni" panose="020F0502020204030204" pitchFamily="2" charset="-79"/>
                <a:cs typeface="Aharoni" panose="020F0502020204030204" pitchFamily="2" charset="-79"/>
              </a:rPr>
              <a:t>. </a:t>
            </a:r>
          </a:p>
        </p:txBody>
      </p:sp>
      <p:sp>
        <p:nvSpPr>
          <p:cNvPr id="10" name="CaixaDeTexto 9">
            <a:extLst>
              <a:ext uri="{FF2B5EF4-FFF2-40B4-BE49-F238E27FC236}">
                <a16:creationId xmlns:a16="http://schemas.microsoft.com/office/drawing/2014/main" id="{E618FF66-F7A5-A2AF-F566-E55E0804D6DB}"/>
              </a:ext>
            </a:extLst>
          </p:cNvPr>
          <p:cNvSpPr txBox="1"/>
          <p:nvPr/>
        </p:nvSpPr>
        <p:spPr>
          <a:xfrm>
            <a:off x="3187601" y="1205922"/>
            <a:ext cx="372534" cy="646331"/>
          </a:xfrm>
          <a:prstGeom prst="rect">
            <a:avLst/>
          </a:prstGeom>
          <a:noFill/>
        </p:spPr>
        <p:txBody>
          <a:bodyPr wrap="square" rtlCol="0">
            <a:spAutoFit/>
          </a:bodyPr>
          <a:lstStyle/>
          <a:p>
            <a:r>
              <a:rPr lang="pt-PT" sz="3600" b="1" dirty="0">
                <a:solidFill>
                  <a:schemeClr val="bg1"/>
                </a:solidFill>
                <a:latin typeface="Aharoni" panose="020F0502020204030204" pitchFamily="2" charset="-79"/>
                <a:cs typeface="Aharoni" panose="020F0502020204030204" pitchFamily="2" charset="-79"/>
              </a:rPr>
              <a:t>. </a:t>
            </a:r>
          </a:p>
        </p:txBody>
      </p:sp>
      <p:pic>
        <p:nvPicPr>
          <p:cNvPr id="2050" name="Picture 2" descr="Travel Regular">
            <a:extLst>
              <a:ext uri="{FF2B5EF4-FFF2-40B4-BE49-F238E27FC236}">
                <a16:creationId xmlns:a16="http://schemas.microsoft.com/office/drawing/2014/main" id="{D940132A-52C2-A5C3-0B75-582139F2EB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820" y="1226903"/>
            <a:ext cx="797341" cy="194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92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2EBAD194-3C6E-052A-1916-43F5DEF4C8DF}"/>
              </a:ext>
            </a:extLst>
          </p:cNvPr>
          <p:cNvSpPr txBox="1"/>
          <p:nvPr/>
        </p:nvSpPr>
        <p:spPr>
          <a:xfrm>
            <a:off x="1151808" y="1428494"/>
            <a:ext cx="9888384" cy="4801314"/>
          </a:xfrm>
          <a:prstGeom prst="rect">
            <a:avLst/>
          </a:prstGeom>
          <a:noFill/>
        </p:spPr>
        <p:txBody>
          <a:bodyPr wrap="square" rtlCol="0">
            <a:spAutoFit/>
          </a:bodyPr>
          <a:lstStyle/>
          <a:p>
            <a:pPr algn="just"/>
            <a:r>
              <a:rPr lang="pt-PT" dirty="0">
                <a:solidFill>
                  <a:schemeClr val="bg1"/>
                </a:solidFill>
                <a:latin typeface="Arial" panose="020B0604020202020204" pitchFamily="34" charset="0"/>
                <a:cs typeface="Arial" panose="020B0604020202020204" pitchFamily="34" charset="0"/>
              </a:rPr>
              <a:t>Este é o </a:t>
            </a:r>
            <a:r>
              <a:rPr lang="pt-PT" dirty="0" err="1">
                <a:solidFill>
                  <a:schemeClr val="bg1"/>
                </a:solidFill>
                <a:latin typeface="Arial" panose="020B0604020202020204" pitchFamily="34" charset="0"/>
                <a:cs typeface="Arial" panose="020B0604020202020204" pitchFamily="34" charset="0"/>
              </a:rPr>
              <a:t>sitemap</a:t>
            </a:r>
            <a:r>
              <a:rPr lang="pt-PT" dirty="0">
                <a:solidFill>
                  <a:schemeClr val="bg1"/>
                </a:solidFill>
                <a:latin typeface="Arial" panose="020B0604020202020204" pitchFamily="34" charset="0"/>
                <a:cs typeface="Arial" panose="020B0604020202020204" pitchFamily="34" charset="0"/>
              </a:rPr>
              <a:t> tanto da versão para a web como da versão para dispositivos móveis. Para começar, quando se abre a plataforma aparece uma página inicial onde para o acesso ao conteúdo é necessário iniciar sessão, caso o utilizador não tenha conta é obrigado a criar uma. Após iniciar sessão leva-nos para uma página onde tem um menu com as opções “Mapa” (essa própria página), “Álbuns Criados”, “Criar Novo Álbum”, “Ajuda”, “Perfil”, “Pesquisa”. Estas opções estão representadas de forma diferente na versão web e na versão móvel, como iremos ver mais à frente.  </a:t>
            </a:r>
          </a:p>
          <a:p>
            <a:pPr algn="just"/>
            <a:r>
              <a:rPr lang="pt-PT" dirty="0">
                <a:solidFill>
                  <a:schemeClr val="bg1"/>
                </a:solidFill>
                <a:latin typeface="Arial" panose="020B0604020202020204" pitchFamily="34" charset="0"/>
                <a:cs typeface="Arial" panose="020B0604020202020204" pitchFamily="34" charset="0"/>
              </a:rPr>
              <a:t>Na opção “Mapa” podemos selecionar no mapa os locais e após isso é reencaminhado automaticamente para a opção de “Adicionar Conteúdo”, dentro de “Criar Álbum”. Nos “Álbuns Criados” é possível abrir todos, apenas os favoritos ou então os álbuns organizados por localização ou data, o utilizador pode também editar os álbuns. Quando se clica em “Criar Álbum” aparece uma opção para digitar o destino geral e após isso pode-se adicionar o conteúdo. Dentro de “Ajuda” podemos aceder a “Ajuda e Suporte”, a “Contacte-nos” e às “Políticas e Termos de uso”. No “Perfil” do utilizador é possível aceder aos “Amigos” aos álbuns “Favoritos” (que reencaminha para a página dos “Favoritos” nos “Álbuns Criados”), a “Configurações” e “Terminar sessão”.</a:t>
            </a:r>
          </a:p>
          <a:p>
            <a:pPr algn="just"/>
            <a:r>
              <a:rPr lang="pt-PT" dirty="0">
                <a:solidFill>
                  <a:schemeClr val="bg1"/>
                </a:solidFill>
                <a:latin typeface="Arial" panose="020B0604020202020204" pitchFamily="34" charset="0"/>
                <a:cs typeface="Arial" panose="020B0604020202020204" pitchFamily="34" charset="0"/>
              </a:rPr>
              <a:t>Relativamente à “Pesquisa” esta serve para o utilizador encontrar a informação que procura.</a:t>
            </a:r>
          </a:p>
        </p:txBody>
      </p:sp>
      <p:pic>
        <p:nvPicPr>
          <p:cNvPr id="2" name="Picture 2" descr="Travel Regular">
            <a:extLst>
              <a:ext uri="{FF2B5EF4-FFF2-40B4-BE49-F238E27FC236}">
                <a16:creationId xmlns:a16="http://schemas.microsoft.com/office/drawing/2014/main" id="{8718B7C8-A26E-FD9D-8A7F-DBAFBE44F8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06" y="276694"/>
            <a:ext cx="1412245" cy="527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29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3042AD6C-E396-8917-4278-3E64313DFA42}"/>
              </a:ext>
            </a:extLst>
          </p:cNvPr>
          <p:cNvSpPr txBox="1"/>
          <p:nvPr/>
        </p:nvSpPr>
        <p:spPr>
          <a:xfrm>
            <a:off x="2378014" y="4218319"/>
            <a:ext cx="7435970" cy="1754326"/>
          </a:xfrm>
          <a:prstGeom prst="rect">
            <a:avLst/>
          </a:prstGeom>
          <a:noFill/>
        </p:spPr>
        <p:txBody>
          <a:bodyPr wrap="square" rtlCol="0">
            <a:spAutoFit/>
          </a:bodyPr>
          <a:lstStyle/>
          <a:p>
            <a:pPr algn="ctr"/>
            <a:r>
              <a:rPr lang="pt-PT" dirty="0">
                <a:solidFill>
                  <a:schemeClr val="bg1"/>
                </a:solidFill>
                <a:latin typeface="Arial" panose="020B0604020202020204" pitchFamily="34" charset="0"/>
                <a:cs typeface="Arial" panose="020B0604020202020204" pitchFamily="34" charset="0"/>
              </a:rPr>
              <a:t>Um </a:t>
            </a:r>
            <a:r>
              <a:rPr lang="pt-PT" dirty="0" err="1">
                <a:solidFill>
                  <a:schemeClr val="bg1"/>
                </a:solidFill>
                <a:latin typeface="Arial" panose="020B0604020202020204" pitchFamily="34" charset="0"/>
                <a:cs typeface="Arial" panose="020B0604020202020204" pitchFamily="34" charset="0"/>
              </a:rPr>
              <a:t>wireframe</a:t>
            </a:r>
            <a:r>
              <a:rPr lang="pt-PT" dirty="0">
                <a:solidFill>
                  <a:schemeClr val="bg1"/>
                </a:solidFill>
                <a:latin typeface="Arial" panose="020B0604020202020204" pitchFamily="34" charset="0"/>
                <a:cs typeface="Arial" panose="020B0604020202020204" pitchFamily="34" charset="0"/>
              </a:rPr>
              <a:t> “é um protótipo usado no design de interfaces para sugerir a estrutura de um sítio web e os relacionamentos entre as suas páginas”, resumidamente “é um desenho básico de uma interface”. </a:t>
            </a:r>
            <a:r>
              <a:rPr lang="pt-PT" dirty="0">
                <a:solidFill>
                  <a:srgbClr val="FFFF0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Mais </a:t>
            </a:r>
            <a:r>
              <a:rPr lang="pt-PT" dirty="0" err="1">
                <a:solidFill>
                  <a:srgbClr val="FFFF0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Info</a:t>
            </a:r>
            <a:r>
              <a:rPr lang="pt-PT" dirty="0">
                <a:solidFill>
                  <a:srgbClr val="FFFF0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 wikipedia.org.</a:t>
            </a:r>
            <a:endParaRPr lang="pt-PT" dirty="0">
              <a:solidFill>
                <a:srgbClr val="FFFF00"/>
              </a:solidFill>
              <a:latin typeface="Arial" panose="020B0604020202020204" pitchFamily="34" charset="0"/>
              <a:cs typeface="Arial" panose="020B0604020202020204" pitchFamily="34" charset="0"/>
            </a:endParaRPr>
          </a:p>
          <a:p>
            <a:pPr algn="just"/>
            <a:endParaRPr lang="pt-PT" dirty="0">
              <a:solidFill>
                <a:schemeClr val="bg1"/>
              </a:solidFill>
              <a:latin typeface="Arial" panose="020B0604020202020204" pitchFamily="34" charset="0"/>
              <a:cs typeface="Arial" panose="020B0604020202020204" pitchFamily="34" charset="0"/>
            </a:endParaRPr>
          </a:p>
          <a:p>
            <a:pPr algn="just"/>
            <a:endParaRPr lang="pt-PT" dirty="0">
              <a:solidFill>
                <a:schemeClr val="bg1"/>
              </a:solidFill>
              <a:latin typeface="Arial" panose="020B0604020202020204" pitchFamily="34" charset="0"/>
              <a:cs typeface="Arial" panose="020B0604020202020204" pitchFamily="34" charset="0"/>
            </a:endParaRPr>
          </a:p>
        </p:txBody>
      </p:sp>
      <p:pic>
        <p:nvPicPr>
          <p:cNvPr id="2052" name="Picture 4" descr="Travel Regular">
            <a:extLst>
              <a:ext uri="{FF2B5EF4-FFF2-40B4-BE49-F238E27FC236}">
                <a16:creationId xmlns:a16="http://schemas.microsoft.com/office/drawing/2014/main" id="{7CA52A0E-1725-B2CB-F5A2-FDCB67452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1068" y="2067284"/>
            <a:ext cx="7109863" cy="1952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657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descr="Uma imagem com texto, Telemóvel, captura de ecrã, Dispositivo móvel&#10;&#10;Descrição gerada automaticamente">
            <a:extLst>
              <a:ext uri="{FF2B5EF4-FFF2-40B4-BE49-F238E27FC236}">
                <a16:creationId xmlns:a16="http://schemas.microsoft.com/office/drawing/2014/main" id="{4975B116-5029-13A4-534E-4F94422B78D2}"/>
              </a:ext>
            </a:extLst>
          </p:cNvPr>
          <p:cNvPicPr>
            <a:picLocks noChangeAspect="1"/>
          </p:cNvPicPr>
          <p:nvPr/>
        </p:nvPicPr>
        <p:blipFill rotWithShape="1">
          <a:blip r:embed="rId3">
            <a:extLst>
              <a:ext uri="{28A0092B-C50C-407E-A947-70E740481C1C}">
                <a14:useLocalDpi xmlns:a14="http://schemas.microsoft.com/office/drawing/2010/main" val="0"/>
              </a:ext>
            </a:extLst>
          </a:blip>
          <a:srcRect l="5307" t="939" r="56195" b="1631"/>
          <a:stretch/>
        </p:blipFill>
        <p:spPr>
          <a:xfrm>
            <a:off x="8481203" y="815191"/>
            <a:ext cx="2691442" cy="5365631"/>
          </a:xfrm>
          <a:prstGeom prst="roundRect">
            <a:avLst/>
          </a:prstGeom>
        </p:spPr>
      </p:pic>
      <p:pic>
        <p:nvPicPr>
          <p:cNvPr id="7" name="Imagem 6" descr="Uma imagem com texto, captura de ecrã, Tipo de letra, diagrama&#10;&#10;Descrição gerada automaticamente">
            <a:extLst>
              <a:ext uri="{FF2B5EF4-FFF2-40B4-BE49-F238E27FC236}">
                <a16:creationId xmlns:a16="http://schemas.microsoft.com/office/drawing/2014/main" id="{62FD3B09-B535-8FF1-36C7-89D944FAD77B}"/>
              </a:ext>
            </a:extLst>
          </p:cNvPr>
          <p:cNvPicPr>
            <a:picLocks noChangeAspect="1"/>
          </p:cNvPicPr>
          <p:nvPr/>
        </p:nvPicPr>
        <p:blipFill rotWithShape="1">
          <a:blip r:embed="rId4">
            <a:extLst>
              <a:ext uri="{28A0092B-C50C-407E-A947-70E740481C1C}">
                <a14:useLocalDpi xmlns:a14="http://schemas.microsoft.com/office/drawing/2010/main" val="0"/>
              </a:ext>
            </a:extLst>
          </a:blip>
          <a:srcRect l="807" t="945" r="1139" b="2145"/>
          <a:stretch/>
        </p:blipFill>
        <p:spPr>
          <a:xfrm>
            <a:off x="672666" y="1425366"/>
            <a:ext cx="7135871" cy="4404068"/>
          </a:xfrm>
          <a:prstGeom prst="rect">
            <a:avLst/>
          </a:prstGeom>
        </p:spPr>
      </p:pic>
      <p:pic>
        <p:nvPicPr>
          <p:cNvPr id="4098" name="Picture 2" descr="Travel Regular">
            <a:extLst>
              <a:ext uri="{FF2B5EF4-FFF2-40B4-BE49-F238E27FC236}">
                <a16:creationId xmlns:a16="http://schemas.microsoft.com/office/drawing/2014/main" id="{9E54FEEB-DDFA-136A-2A2F-63062E9919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160" y="296641"/>
            <a:ext cx="2247900" cy="590550"/>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B4167616-BBC1-950E-683E-CF0A22D5C6C1}"/>
              </a:ext>
            </a:extLst>
          </p:cNvPr>
          <p:cNvSpPr txBox="1"/>
          <p:nvPr/>
        </p:nvSpPr>
        <p:spPr>
          <a:xfrm>
            <a:off x="2986468" y="1044489"/>
            <a:ext cx="2508266" cy="923330"/>
          </a:xfrm>
          <a:prstGeom prst="rect">
            <a:avLst/>
          </a:prstGeom>
          <a:noFill/>
        </p:spPr>
        <p:txBody>
          <a:bodyPr wrap="square" rtlCol="0">
            <a:spAutoFit/>
          </a:bodyPr>
          <a:lstStyle/>
          <a:p>
            <a:pPr algn="ctr"/>
            <a:r>
              <a:rPr lang="pt-PT" sz="1600" b="1" i="0" dirty="0">
                <a:effectLst/>
                <a:latin typeface="Arial" panose="020B0604020202020204" pitchFamily="34" charset="0"/>
                <a:cs typeface="Arial" panose="020B0604020202020204" pitchFamily="34" charset="0"/>
              </a:rPr>
              <a:t>Web</a:t>
            </a:r>
          </a:p>
          <a:p>
            <a:endParaRPr lang="pt-PT" dirty="0">
              <a:solidFill>
                <a:srgbClr val="333333"/>
              </a:solidFill>
              <a:latin typeface="Lucida Grande"/>
            </a:endParaRPr>
          </a:p>
          <a:p>
            <a:endParaRPr lang="pt-PT" b="0" i="0" dirty="0">
              <a:solidFill>
                <a:srgbClr val="333333"/>
              </a:solidFill>
              <a:effectLst/>
              <a:latin typeface="Lucida Grande"/>
            </a:endParaRPr>
          </a:p>
        </p:txBody>
      </p:sp>
      <p:sp>
        <p:nvSpPr>
          <p:cNvPr id="9" name="CaixaDeTexto 8">
            <a:extLst>
              <a:ext uri="{FF2B5EF4-FFF2-40B4-BE49-F238E27FC236}">
                <a16:creationId xmlns:a16="http://schemas.microsoft.com/office/drawing/2014/main" id="{4639C1B4-AAD3-E2E1-623B-1941331967C3}"/>
              </a:ext>
            </a:extLst>
          </p:cNvPr>
          <p:cNvSpPr txBox="1"/>
          <p:nvPr/>
        </p:nvSpPr>
        <p:spPr>
          <a:xfrm>
            <a:off x="8551875" y="425526"/>
            <a:ext cx="2508266" cy="615553"/>
          </a:xfrm>
          <a:prstGeom prst="rect">
            <a:avLst/>
          </a:prstGeom>
          <a:noFill/>
        </p:spPr>
        <p:txBody>
          <a:bodyPr wrap="square" rtlCol="0">
            <a:spAutoFit/>
          </a:bodyPr>
          <a:lstStyle/>
          <a:p>
            <a:pPr algn="ctr"/>
            <a:r>
              <a:rPr lang="pt-PT" sz="1600" b="1" dirty="0">
                <a:solidFill>
                  <a:srgbClr val="333333"/>
                </a:solidFill>
                <a:latin typeface="Arial" panose="020B0604020202020204" pitchFamily="34" charset="0"/>
                <a:cs typeface="Arial" panose="020B0604020202020204" pitchFamily="34" charset="0"/>
              </a:rPr>
              <a:t>Mobile</a:t>
            </a:r>
            <a:endParaRPr lang="pt-PT" dirty="0">
              <a:solidFill>
                <a:srgbClr val="333333"/>
              </a:solidFill>
              <a:latin typeface="Lucida Grande"/>
            </a:endParaRPr>
          </a:p>
          <a:p>
            <a:endParaRPr lang="pt-PT" b="0" i="0" dirty="0">
              <a:solidFill>
                <a:srgbClr val="333333"/>
              </a:solidFill>
              <a:effectLst/>
              <a:latin typeface="Lucida Grande"/>
            </a:endParaRPr>
          </a:p>
        </p:txBody>
      </p:sp>
    </p:spTree>
    <p:extLst>
      <p:ext uri="{BB962C8B-B14F-4D97-AF65-F5344CB8AC3E}">
        <p14:creationId xmlns:p14="http://schemas.microsoft.com/office/powerpoint/2010/main" val="3181588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C8793EA2-243C-196A-BE3F-502A89695068}"/>
              </a:ext>
            </a:extLst>
          </p:cNvPr>
          <p:cNvSpPr txBox="1"/>
          <p:nvPr/>
        </p:nvSpPr>
        <p:spPr>
          <a:xfrm>
            <a:off x="1151808" y="1997838"/>
            <a:ext cx="9888384" cy="2308324"/>
          </a:xfrm>
          <a:prstGeom prst="rect">
            <a:avLst/>
          </a:prstGeom>
          <a:noFill/>
        </p:spPr>
        <p:txBody>
          <a:bodyPr wrap="square" rtlCol="0">
            <a:spAutoFit/>
          </a:bodyPr>
          <a:lstStyle/>
          <a:p>
            <a:pPr algn="just"/>
            <a:r>
              <a:rPr lang="pt-PT" dirty="0">
                <a:solidFill>
                  <a:schemeClr val="bg1"/>
                </a:solidFill>
                <a:latin typeface="Arial" panose="020B0604020202020204" pitchFamily="34" charset="0"/>
                <a:cs typeface="Arial" panose="020B0604020202020204" pitchFamily="34" charset="0"/>
              </a:rPr>
              <a:t>Tanto na versão para a web como na versão mobile a primeira página que aparece, quando se abre a plataforma é a página para o início da sessão. Nesta plataforma é necessário criar uma conta e iniciar sessão para conseguir utilizá-la. Para isso pode ser utilizado o e-mail ou o nome de utilizador e a password que foram usados para criar a conta, ou então iniciar sessão através da conta do Facebook, do Google ou da Apple, ao utilizar essas contas o utilizador aceita automaticamente a utilização de dados dessas plataformas. Nesta página encontra-se também o nome da plataforma (“</a:t>
            </a:r>
            <a:r>
              <a:rPr lang="pt-PT" dirty="0" err="1">
                <a:solidFill>
                  <a:schemeClr val="bg1"/>
                </a:solidFill>
                <a:latin typeface="Arial" panose="020B0604020202020204" pitchFamily="34" charset="0"/>
                <a:cs typeface="Arial" panose="020B0604020202020204" pitchFamily="34" charset="0"/>
              </a:rPr>
              <a:t>MemoryMap</a:t>
            </a:r>
            <a:r>
              <a:rPr lang="pt-PT" dirty="0">
                <a:solidFill>
                  <a:schemeClr val="bg1"/>
                </a:solidFill>
                <a:latin typeface="Arial" panose="020B0604020202020204" pitchFamily="34" charset="0"/>
                <a:cs typeface="Arial" panose="020B0604020202020204" pitchFamily="34" charset="0"/>
              </a:rPr>
              <a:t>”) e o mapa da mesma como fundo. </a:t>
            </a:r>
          </a:p>
          <a:p>
            <a:pPr algn="ctr"/>
            <a:endParaRPr lang="pt-PT"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4073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descr="Uma imagem com texto, captura de ecrã, ecrã, software&#10;&#10;Descrição gerada automaticamente">
            <a:extLst>
              <a:ext uri="{FF2B5EF4-FFF2-40B4-BE49-F238E27FC236}">
                <a16:creationId xmlns:a16="http://schemas.microsoft.com/office/drawing/2014/main" id="{E233BE2A-D688-447D-4BD4-080E049694F0}"/>
              </a:ext>
            </a:extLst>
          </p:cNvPr>
          <p:cNvPicPr>
            <a:picLocks noChangeAspect="1"/>
          </p:cNvPicPr>
          <p:nvPr/>
        </p:nvPicPr>
        <p:blipFill rotWithShape="1">
          <a:blip r:embed="rId3">
            <a:extLst>
              <a:ext uri="{28A0092B-C50C-407E-A947-70E740481C1C}">
                <a14:useLocalDpi xmlns:a14="http://schemas.microsoft.com/office/drawing/2010/main" val="0"/>
              </a:ext>
            </a:extLst>
          </a:blip>
          <a:srcRect l="618" t="1214" r="949" b="1531"/>
          <a:stretch/>
        </p:blipFill>
        <p:spPr>
          <a:xfrm>
            <a:off x="733246" y="1587260"/>
            <a:ext cx="6804180" cy="4218317"/>
          </a:xfrm>
          <a:prstGeom prst="rect">
            <a:avLst/>
          </a:prstGeom>
        </p:spPr>
      </p:pic>
      <p:pic>
        <p:nvPicPr>
          <p:cNvPr id="7" name="Imagem 6" descr="Uma imagem com texto, captura de ecrã, Telemóvel, Dispositivo móvel&#10;&#10;Descrição gerada automaticamente">
            <a:extLst>
              <a:ext uri="{FF2B5EF4-FFF2-40B4-BE49-F238E27FC236}">
                <a16:creationId xmlns:a16="http://schemas.microsoft.com/office/drawing/2014/main" id="{2F6A8470-3796-74F6-2AE2-06255E1039D9}"/>
              </a:ext>
            </a:extLst>
          </p:cNvPr>
          <p:cNvPicPr>
            <a:picLocks noChangeAspect="1"/>
          </p:cNvPicPr>
          <p:nvPr/>
        </p:nvPicPr>
        <p:blipFill rotWithShape="1">
          <a:blip r:embed="rId4">
            <a:extLst>
              <a:ext uri="{28A0092B-C50C-407E-A947-70E740481C1C}">
                <a14:useLocalDpi xmlns:a14="http://schemas.microsoft.com/office/drawing/2010/main" val="0"/>
              </a:ext>
            </a:extLst>
          </a:blip>
          <a:srcRect l="10695" t="1997" r="13472" b="1841"/>
          <a:stretch/>
        </p:blipFill>
        <p:spPr>
          <a:xfrm>
            <a:off x="8712680" y="910078"/>
            <a:ext cx="2590799" cy="5331124"/>
          </a:xfrm>
          <a:prstGeom prst="roundRect">
            <a:avLst/>
          </a:prstGeom>
        </p:spPr>
      </p:pic>
      <p:pic>
        <p:nvPicPr>
          <p:cNvPr id="5122" name="Picture 2" descr="Travel Regular">
            <a:extLst>
              <a:ext uri="{FF2B5EF4-FFF2-40B4-BE49-F238E27FC236}">
                <a16:creationId xmlns:a16="http://schemas.microsoft.com/office/drawing/2014/main" id="{BF4A39D6-6144-EF4A-F0C3-72923A6B43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226" y="382078"/>
            <a:ext cx="2000250" cy="495300"/>
          </a:xfrm>
          <a:prstGeom prst="rect">
            <a:avLst/>
          </a:prstGeom>
          <a:noFill/>
          <a:extLst>
            <a:ext uri="{909E8E84-426E-40DD-AFC4-6F175D3DCCD1}">
              <a14:hiddenFill xmlns:a14="http://schemas.microsoft.com/office/drawing/2010/main">
                <a:solidFill>
                  <a:srgbClr val="FFFFFF"/>
                </a:solidFill>
              </a14:hiddenFill>
            </a:ext>
          </a:extLst>
        </p:spPr>
      </p:pic>
      <p:sp>
        <p:nvSpPr>
          <p:cNvPr id="8" name="CaixaDeTexto 7">
            <a:extLst>
              <a:ext uri="{FF2B5EF4-FFF2-40B4-BE49-F238E27FC236}">
                <a16:creationId xmlns:a16="http://schemas.microsoft.com/office/drawing/2014/main" id="{27510E09-B9A8-D903-5BFA-0CB0AACA8675}"/>
              </a:ext>
            </a:extLst>
          </p:cNvPr>
          <p:cNvSpPr txBox="1"/>
          <p:nvPr/>
        </p:nvSpPr>
        <p:spPr>
          <a:xfrm>
            <a:off x="2881203" y="1125595"/>
            <a:ext cx="2508266" cy="923330"/>
          </a:xfrm>
          <a:prstGeom prst="rect">
            <a:avLst/>
          </a:prstGeom>
          <a:noFill/>
        </p:spPr>
        <p:txBody>
          <a:bodyPr wrap="square" rtlCol="0">
            <a:spAutoFit/>
          </a:bodyPr>
          <a:lstStyle/>
          <a:p>
            <a:pPr algn="ctr"/>
            <a:r>
              <a:rPr lang="pt-PT" sz="1600" b="1" i="0" dirty="0">
                <a:effectLst/>
                <a:latin typeface="Arial" panose="020B0604020202020204" pitchFamily="34" charset="0"/>
                <a:cs typeface="Arial" panose="020B0604020202020204" pitchFamily="34" charset="0"/>
              </a:rPr>
              <a:t>Web</a:t>
            </a:r>
          </a:p>
          <a:p>
            <a:endParaRPr lang="pt-PT" dirty="0">
              <a:solidFill>
                <a:srgbClr val="333333"/>
              </a:solidFill>
              <a:latin typeface="Lucida Grande"/>
            </a:endParaRPr>
          </a:p>
          <a:p>
            <a:endParaRPr lang="pt-PT" b="0" i="0" dirty="0">
              <a:solidFill>
                <a:srgbClr val="333333"/>
              </a:solidFill>
              <a:effectLst/>
              <a:latin typeface="Lucida Grande"/>
            </a:endParaRPr>
          </a:p>
        </p:txBody>
      </p:sp>
      <p:sp>
        <p:nvSpPr>
          <p:cNvPr id="9" name="CaixaDeTexto 8">
            <a:extLst>
              <a:ext uri="{FF2B5EF4-FFF2-40B4-BE49-F238E27FC236}">
                <a16:creationId xmlns:a16="http://schemas.microsoft.com/office/drawing/2014/main" id="{A27F01AB-A447-CA1C-65D6-5E1F20E812FE}"/>
              </a:ext>
            </a:extLst>
          </p:cNvPr>
          <p:cNvSpPr txBox="1"/>
          <p:nvPr/>
        </p:nvSpPr>
        <p:spPr>
          <a:xfrm>
            <a:off x="8712680" y="510042"/>
            <a:ext cx="2508266" cy="615553"/>
          </a:xfrm>
          <a:prstGeom prst="rect">
            <a:avLst/>
          </a:prstGeom>
          <a:noFill/>
        </p:spPr>
        <p:txBody>
          <a:bodyPr wrap="square" rtlCol="0">
            <a:spAutoFit/>
          </a:bodyPr>
          <a:lstStyle/>
          <a:p>
            <a:pPr algn="ctr"/>
            <a:r>
              <a:rPr lang="pt-PT" sz="1600" b="1" dirty="0">
                <a:solidFill>
                  <a:srgbClr val="333333"/>
                </a:solidFill>
                <a:latin typeface="Arial" panose="020B0604020202020204" pitchFamily="34" charset="0"/>
                <a:cs typeface="Arial" panose="020B0604020202020204" pitchFamily="34" charset="0"/>
              </a:rPr>
              <a:t>Mobile</a:t>
            </a:r>
            <a:endParaRPr lang="pt-PT" dirty="0">
              <a:solidFill>
                <a:srgbClr val="333333"/>
              </a:solidFill>
              <a:latin typeface="Lucida Grande"/>
            </a:endParaRPr>
          </a:p>
          <a:p>
            <a:endParaRPr lang="pt-PT" b="0" i="0" dirty="0">
              <a:solidFill>
                <a:srgbClr val="333333"/>
              </a:solidFill>
              <a:effectLst/>
              <a:latin typeface="Lucida Grande"/>
            </a:endParaRPr>
          </a:p>
        </p:txBody>
      </p:sp>
    </p:spTree>
    <p:extLst>
      <p:ext uri="{BB962C8B-B14F-4D97-AF65-F5344CB8AC3E}">
        <p14:creationId xmlns:p14="http://schemas.microsoft.com/office/powerpoint/2010/main" val="2823791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0D8AA5F7-DF93-82AA-C394-3191791C03B5}"/>
              </a:ext>
            </a:extLst>
          </p:cNvPr>
          <p:cNvSpPr txBox="1"/>
          <p:nvPr/>
        </p:nvSpPr>
        <p:spPr>
          <a:xfrm>
            <a:off x="1229446" y="1720839"/>
            <a:ext cx="9888384" cy="3139321"/>
          </a:xfrm>
          <a:prstGeom prst="rect">
            <a:avLst/>
          </a:prstGeom>
          <a:noFill/>
        </p:spPr>
        <p:txBody>
          <a:bodyPr wrap="square" rtlCol="0">
            <a:spAutoFit/>
          </a:bodyPr>
          <a:lstStyle/>
          <a:p>
            <a:pPr algn="just"/>
            <a:r>
              <a:rPr lang="pt-PT" dirty="0">
                <a:solidFill>
                  <a:schemeClr val="bg1"/>
                </a:solidFill>
                <a:latin typeface="Arial" panose="020B0604020202020204" pitchFamily="34" charset="0"/>
                <a:cs typeface="Arial" panose="020B0604020202020204" pitchFamily="34" charset="0"/>
              </a:rPr>
              <a:t>Para quem não possuir uma conta e não quiser utilizar/não tiver conta do </a:t>
            </a:r>
            <a:r>
              <a:rPr lang="pt-PT" dirty="0" err="1">
                <a:solidFill>
                  <a:schemeClr val="bg1"/>
                </a:solidFill>
                <a:latin typeface="Arial" panose="020B0604020202020204" pitchFamily="34" charset="0"/>
                <a:cs typeface="Arial" panose="020B0604020202020204" pitchFamily="34" charset="0"/>
              </a:rPr>
              <a:t>facebook</a:t>
            </a:r>
            <a:r>
              <a:rPr lang="pt-PT" dirty="0">
                <a:solidFill>
                  <a:schemeClr val="bg1"/>
                </a:solidFill>
                <a:latin typeface="Arial" panose="020B0604020202020204" pitchFamily="34" charset="0"/>
                <a:cs typeface="Arial" panose="020B0604020202020204" pitchFamily="34" charset="0"/>
              </a:rPr>
              <a:t>/google/</a:t>
            </a:r>
            <a:r>
              <a:rPr lang="pt-PT" dirty="0" err="1">
                <a:solidFill>
                  <a:schemeClr val="bg1"/>
                </a:solidFill>
                <a:latin typeface="Arial" panose="020B0604020202020204" pitchFamily="34" charset="0"/>
                <a:cs typeface="Arial" panose="020B0604020202020204" pitchFamily="34" charset="0"/>
              </a:rPr>
              <a:t>apple</a:t>
            </a:r>
            <a:r>
              <a:rPr lang="pt-PT" dirty="0">
                <a:solidFill>
                  <a:schemeClr val="bg1"/>
                </a:solidFill>
                <a:latin typeface="Arial" panose="020B0604020202020204" pitchFamily="34" charset="0"/>
                <a:cs typeface="Arial" panose="020B0604020202020204" pitchFamily="34" charset="0"/>
              </a:rPr>
              <a:t>, clica no botão “criar conta” da página inicial e esse direciona o utilizador para a página de criar conta. Tem um espaço para o utilizador colocar o nome, o e-mail, a password e para confirmar a mesma. O conteúdo dessa página é igual tanto na versão para a web como na versão mobile, apenas a informação é dada de forma mais reduzida na versão mobile, pelo facto do ecrã ser mais pequeno. </a:t>
            </a:r>
          </a:p>
          <a:p>
            <a:pPr algn="just"/>
            <a:r>
              <a:rPr lang="pt-PT" dirty="0">
                <a:solidFill>
                  <a:schemeClr val="bg1"/>
                </a:solidFill>
                <a:latin typeface="Arial" panose="020B0604020202020204" pitchFamily="34" charset="0"/>
                <a:cs typeface="Arial" panose="020B0604020202020204" pitchFamily="34" charset="0"/>
              </a:rPr>
              <a:t>Por fim podemos ver que é alertado que ao criar a conta, o utilizador está a aceitar os termos e condições da plataforma, e para além disso pode consultar a política de privacidade da mesma, que é um documento que dá informação sobre como essa plataforma vai armazenar, utilizar e proteger os dados fornecidos pelos utilizadores por exemplo qual a finalidade dos dados, a segurança e proteção dos mesmos, os direitos dos utilizadores. </a:t>
            </a:r>
            <a:endParaRPr lang="pt-PT"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5991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Travel Regular">
            <a:extLst>
              <a:ext uri="{FF2B5EF4-FFF2-40B4-BE49-F238E27FC236}">
                <a16:creationId xmlns:a16="http://schemas.microsoft.com/office/drawing/2014/main" id="{BE720CC5-88A6-BF3D-171F-C922A435F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979" y="261128"/>
            <a:ext cx="2705100" cy="590550"/>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9159C3FA-5425-634F-5201-A20CBB8C11D4}"/>
              </a:ext>
            </a:extLst>
          </p:cNvPr>
          <p:cNvSpPr txBox="1"/>
          <p:nvPr/>
        </p:nvSpPr>
        <p:spPr>
          <a:xfrm>
            <a:off x="8625991" y="515606"/>
            <a:ext cx="2508266" cy="615553"/>
          </a:xfrm>
          <a:prstGeom prst="rect">
            <a:avLst/>
          </a:prstGeom>
          <a:noFill/>
        </p:spPr>
        <p:txBody>
          <a:bodyPr wrap="square" rtlCol="0">
            <a:spAutoFit/>
          </a:bodyPr>
          <a:lstStyle/>
          <a:p>
            <a:pPr algn="ctr"/>
            <a:r>
              <a:rPr lang="pt-PT" sz="1600" b="1" dirty="0">
                <a:solidFill>
                  <a:srgbClr val="333333"/>
                </a:solidFill>
                <a:latin typeface="Arial" panose="020B0604020202020204" pitchFamily="34" charset="0"/>
                <a:cs typeface="Arial" panose="020B0604020202020204" pitchFamily="34" charset="0"/>
              </a:rPr>
              <a:t>Mobile</a:t>
            </a:r>
            <a:endParaRPr lang="pt-PT" dirty="0">
              <a:solidFill>
                <a:srgbClr val="333333"/>
              </a:solidFill>
              <a:latin typeface="Lucida Grande"/>
            </a:endParaRPr>
          </a:p>
          <a:p>
            <a:endParaRPr lang="pt-PT" b="0" i="0" dirty="0">
              <a:solidFill>
                <a:srgbClr val="333333"/>
              </a:solidFill>
              <a:effectLst/>
              <a:latin typeface="Lucida Grande"/>
            </a:endParaRPr>
          </a:p>
        </p:txBody>
      </p:sp>
      <p:sp>
        <p:nvSpPr>
          <p:cNvPr id="7" name="CaixaDeTexto 6">
            <a:extLst>
              <a:ext uri="{FF2B5EF4-FFF2-40B4-BE49-F238E27FC236}">
                <a16:creationId xmlns:a16="http://schemas.microsoft.com/office/drawing/2014/main" id="{0E26EE5B-2D76-C00A-27EB-475C7AD86B29}"/>
              </a:ext>
            </a:extLst>
          </p:cNvPr>
          <p:cNvSpPr txBox="1"/>
          <p:nvPr/>
        </p:nvSpPr>
        <p:spPr>
          <a:xfrm>
            <a:off x="2881203" y="1246361"/>
            <a:ext cx="2508266" cy="923330"/>
          </a:xfrm>
          <a:prstGeom prst="rect">
            <a:avLst/>
          </a:prstGeom>
          <a:noFill/>
        </p:spPr>
        <p:txBody>
          <a:bodyPr wrap="square" rtlCol="0">
            <a:spAutoFit/>
          </a:bodyPr>
          <a:lstStyle/>
          <a:p>
            <a:pPr algn="ctr"/>
            <a:r>
              <a:rPr lang="pt-PT" sz="1600" b="1" i="0" dirty="0">
                <a:effectLst/>
                <a:latin typeface="Arial" panose="020B0604020202020204" pitchFamily="34" charset="0"/>
                <a:cs typeface="Arial" panose="020B0604020202020204" pitchFamily="34" charset="0"/>
              </a:rPr>
              <a:t>Web</a:t>
            </a:r>
          </a:p>
          <a:p>
            <a:endParaRPr lang="pt-PT" dirty="0">
              <a:solidFill>
                <a:srgbClr val="333333"/>
              </a:solidFill>
              <a:latin typeface="Lucida Grande"/>
            </a:endParaRPr>
          </a:p>
          <a:p>
            <a:endParaRPr lang="pt-PT" b="0" i="0" dirty="0">
              <a:solidFill>
                <a:srgbClr val="333333"/>
              </a:solidFill>
              <a:effectLst/>
              <a:latin typeface="Lucida Grande"/>
            </a:endParaRPr>
          </a:p>
        </p:txBody>
      </p:sp>
      <p:pic>
        <p:nvPicPr>
          <p:cNvPr id="26" name="Imagem 25" descr="Uma imagem com file, texto, diagrama, captura de ecrã&#10;&#10;Descrição gerada automaticamente">
            <a:extLst>
              <a:ext uri="{FF2B5EF4-FFF2-40B4-BE49-F238E27FC236}">
                <a16:creationId xmlns:a16="http://schemas.microsoft.com/office/drawing/2014/main" id="{454401D8-9F9C-355D-9BCA-EB5B5BA82099}"/>
              </a:ext>
            </a:extLst>
          </p:cNvPr>
          <p:cNvPicPr>
            <a:picLocks noChangeAspect="1"/>
          </p:cNvPicPr>
          <p:nvPr/>
        </p:nvPicPr>
        <p:blipFill rotWithShape="1">
          <a:blip r:embed="rId4">
            <a:extLst>
              <a:ext uri="{28A0092B-C50C-407E-A947-70E740481C1C}">
                <a14:useLocalDpi xmlns:a14="http://schemas.microsoft.com/office/drawing/2010/main" val="0"/>
              </a:ext>
            </a:extLst>
          </a:blip>
          <a:srcRect l="1015" t="1443" r="1814" b="2250"/>
          <a:stretch/>
        </p:blipFill>
        <p:spPr>
          <a:xfrm>
            <a:off x="855244" y="1676543"/>
            <a:ext cx="6797197" cy="4202530"/>
          </a:xfrm>
          <a:prstGeom prst="rect">
            <a:avLst/>
          </a:prstGeom>
        </p:spPr>
      </p:pic>
      <p:pic>
        <p:nvPicPr>
          <p:cNvPr id="9" name="Imagem 8" descr="Uma imagem com captura de ecrã, texto, file, Telemóvel&#10;&#10;Descrição gerada automaticamente">
            <a:extLst>
              <a:ext uri="{FF2B5EF4-FFF2-40B4-BE49-F238E27FC236}">
                <a16:creationId xmlns:a16="http://schemas.microsoft.com/office/drawing/2014/main" id="{E3968589-7215-694D-D35C-552F0AC8DD21}"/>
              </a:ext>
            </a:extLst>
          </p:cNvPr>
          <p:cNvPicPr>
            <a:picLocks noChangeAspect="1"/>
          </p:cNvPicPr>
          <p:nvPr/>
        </p:nvPicPr>
        <p:blipFill rotWithShape="1">
          <a:blip r:embed="rId5">
            <a:extLst>
              <a:ext uri="{28A0092B-C50C-407E-A947-70E740481C1C}">
                <a14:useLocalDpi xmlns:a14="http://schemas.microsoft.com/office/drawing/2010/main" val="0"/>
              </a:ext>
            </a:extLst>
          </a:blip>
          <a:srcRect l="11714" t="3716" r="8005" b="2186"/>
          <a:stretch/>
        </p:blipFill>
        <p:spPr>
          <a:xfrm>
            <a:off x="8531102" y="851678"/>
            <a:ext cx="2686543" cy="5459394"/>
          </a:xfrm>
          <a:prstGeom prst="roundRect">
            <a:avLst/>
          </a:prstGeom>
        </p:spPr>
      </p:pic>
      <p:sp>
        <p:nvSpPr>
          <p:cNvPr id="10" name="Retângulo 9">
            <a:extLst>
              <a:ext uri="{FF2B5EF4-FFF2-40B4-BE49-F238E27FC236}">
                <a16:creationId xmlns:a16="http://schemas.microsoft.com/office/drawing/2014/main" id="{1FF3F89F-5B5B-D186-1CA0-74594FD0C69B}"/>
              </a:ext>
            </a:extLst>
          </p:cNvPr>
          <p:cNvSpPr/>
          <p:nvPr/>
        </p:nvSpPr>
        <p:spPr>
          <a:xfrm>
            <a:off x="1644773" y="1940943"/>
            <a:ext cx="2478653" cy="431321"/>
          </a:xfrm>
          <a:prstGeom prst="rect">
            <a:avLst/>
          </a:prstGeom>
          <a:noFill/>
          <a:ln w="38100">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tângulo 10">
            <a:extLst>
              <a:ext uri="{FF2B5EF4-FFF2-40B4-BE49-F238E27FC236}">
                <a16:creationId xmlns:a16="http://schemas.microsoft.com/office/drawing/2014/main" id="{BF4556DD-9D1E-1752-B14C-00C79ABB4E5C}"/>
              </a:ext>
            </a:extLst>
          </p:cNvPr>
          <p:cNvSpPr/>
          <p:nvPr/>
        </p:nvSpPr>
        <p:spPr>
          <a:xfrm>
            <a:off x="8638353" y="5138467"/>
            <a:ext cx="1471806" cy="431321"/>
          </a:xfrm>
          <a:prstGeom prst="rect">
            <a:avLst/>
          </a:prstGeom>
          <a:noFill/>
          <a:ln w="38100">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11">
            <a:extLst>
              <a:ext uri="{FF2B5EF4-FFF2-40B4-BE49-F238E27FC236}">
                <a16:creationId xmlns:a16="http://schemas.microsoft.com/office/drawing/2014/main" id="{17A1978C-04E8-AAD0-29A4-3A3BA6446E1A}"/>
              </a:ext>
            </a:extLst>
          </p:cNvPr>
          <p:cNvSpPr/>
          <p:nvPr/>
        </p:nvSpPr>
        <p:spPr>
          <a:xfrm>
            <a:off x="4192855" y="1940942"/>
            <a:ext cx="474036" cy="431321"/>
          </a:xfrm>
          <a:prstGeom prst="rect">
            <a:avLst/>
          </a:prstGeom>
          <a:noFill/>
          <a:ln w="3810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84895B82-4432-AE0F-C7D9-AECB6D2CCAAA}"/>
              </a:ext>
            </a:extLst>
          </p:cNvPr>
          <p:cNvSpPr/>
          <p:nvPr/>
        </p:nvSpPr>
        <p:spPr>
          <a:xfrm>
            <a:off x="10642969" y="1368723"/>
            <a:ext cx="474036" cy="431321"/>
          </a:xfrm>
          <a:prstGeom prst="rect">
            <a:avLst/>
          </a:prstGeom>
          <a:noFill/>
          <a:ln w="3810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5" name="Conexão: Ângulo Reto 14">
            <a:extLst>
              <a:ext uri="{FF2B5EF4-FFF2-40B4-BE49-F238E27FC236}">
                <a16:creationId xmlns:a16="http://schemas.microsoft.com/office/drawing/2014/main" id="{82B6506B-AF76-DD63-EE98-77F9D9F08CCF}"/>
              </a:ext>
            </a:extLst>
          </p:cNvPr>
          <p:cNvCxnSpPr>
            <a:stCxn id="12" idx="3"/>
            <a:endCxn id="13" idx="1"/>
          </p:cNvCxnSpPr>
          <p:nvPr/>
        </p:nvCxnSpPr>
        <p:spPr>
          <a:xfrm flipV="1">
            <a:off x="4666891" y="1584384"/>
            <a:ext cx="5976078" cy="572219"/>
          </a:xfrm>
          <a:prstGeom prst="bentConnector3">
            <a:avLst>
              <a:gd name="adj1" fmla="val 7417"/>
            </a:avLst>
          </a:prstGeom>
          <a:ln w="38100">
            <a:solidFill>
              <a:srgbClr val="FFC000"/>
            </a:solidFill>
            <a:prstDash val="sysDot"/>
          </a:ln>
        </p:spPr>
        <p:style>
          <a:lnRef idx="2">
            <a:schemeClr val="accent1"/>
          </a:lnRef>
          <a:fillRef idx="0">
            <a:schemeClr val="accent1"/>
          </a:fillRef>
          <a:effectRef idx="1">
            <a:schemeClr val="accent1"/>
          </a:effectRef>
          <a:fontRef idx="minor">
            <a:schemeClr val="tx1"/>
          </a:fontRef>
        </p:style>
      </p:cxnSp>
      <p:cxnSp>
        <p:nvCxnSpPr>
          <p:cNvPr id="17" name="Conexão: Ângulo Reto 16">
            <a:extLst>
              <a:ext uri="{FF2B5EF4-FFF2-40B4-BE49-F238E27FC236}">
                <a16:creationId xmlns:a16="http://schemas.microsoft.com/office/drawing/2014/main" id="{381A0CA2-16F4-B157-F3E9-102D667168D2}"/>
              </a:ext>
            </a:extLst>
          </p:cNvPr>
          <p:cNvCxnSpPr>
            <a:cxnSpLocks/>
            <a:stCxn id="10" idx="2"/>
            <a:endCxn id="11" idx="1"/>
          </p:cNvCxnSpPr>
          <p:nvPr/>
        </p:nvCxnSpPr>
        <p:spPr>
          <a:xfrm rot="16200000" flipH="1">
            <a:off x="4270294" y="986069"/>
            <a:ext cx="2981864" cy="5754253"/>
          </a:xfrm>
          <a:prstGeom prst="bentConnector2">
            <a:avLst/>
          </a:prstGeom>
          <a:ln w="38100">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9" name="Retângulo 18">
            <a:extLst>
              <a:ext uri="{FF2B5EF4-FFF2-40B4-BE49-F238E27FC236}">
                <a16:creationId xmlns:a16="http://schemas.microsoft.com/office/drawing/2014/main" id="{A47FE104-0B34-7F21-04BC-6E5883C92951}"/>
              </a:ext>
            </a:extLst>
          </p:cNvPr>
          <p:cNvSpPr/>
          <p:nvPr/>
        </p:nvSpPr>
        <p:spPr>
          <a:xfrm>
            <a:off x="10217410" y="5138467"/>
            <a:ext cx="899595" cy="431321"/>
          </a:xfrm>
          <a:prstGeom prst="rect">
            <a:avLst/>
          </a:prstGeom>
          <a:noFill/>
          <a:ln w="38100">
            <a:solidFill>
              <a:schemeClr val="accent5">
                <a:lumMod val="60000"/>
                <a:lumOff val="40000"/>
              </a:schemeClr>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0" name="Retângulo 19">
            <a:extLst>
              <a:ext uri="{FF2B5EF4-FFF2-40B4-BE49-F238E27FC236}">
                <a16:creationId xmlns:a16="http://schemas.microsoft.com/office/drawing/2014/main" id="{EC74CC82-E7BF-6B73-BAF5-5B9689982006}"/>
              </a:ext>
            </a:extLst>
          </p:cNvPr>
          <p:cNvSpPr/>
          <p:nvPr/>
        </p:nvSpPr>
        <p:spPr>
          <a:xfrm>
            <a:off x="5623180" y="1954030"/>
            <a:ext cx="1901931" cy="431321"/>
          </a:xfrm>
          <a:prstGeom prst="rect">
            <a:avLst/>
          </a:prstGeom>
          <a:noFill/>
          <a:ln w="38100">
            <a:solidFill>
              <a:schemeClr val="accent5">
                <a:lumMod val="60000"/>
                <a:lumOff val="40000"/>
              </a:schemeClr>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22" name="Conexão: Ângulo Reto 21">
            <a:extLst>
              <a:ext uri="{FF2B5EF4-FFF2-40B4-BE49-F238E27FC236}">
                <a16:creationId xmlns:a16="http://schemas.microsoft.com/office/drawing/2014/main" id="{4B9FC948-BE9C-749A-F83B-55FFCAB2976E}"/>
              </a:ext>
            </a:extLst>
          </p:cNvPr>
          <p:cNvCxnSpPr>
            <a:stCxn id="20" idx="2"/>
            <a:endCxn id="19" idx="0"/>
          </p:cNvCxnSpPr>
          <p:nvPr/>
        </p:nvCxnSpPr>
        <p:spPr>
          <a:xfrm rot="16200000" flipH="1">
            <a:off x="7244119" y="1715378"/>
            <a:ext cx="2753116" cy="4093062"/>
          </a:xfrm>
          <a:prstGeom prst="bentConnector3">
            <a:avLst/>
          </a:prstGeom>
          <a:ln w="38100">
            <a:solidFill>
              <a:schemeClr val="accent5">
                <a:lumMod val="60000"/>
                <a:lumOff val="40000"/>
              </a:schemeClr>
            </a:solidFill>
            <a:prstDash val="lgDash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4311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507D6431-9573-4692-9BDD-25900C5F3A6A}"/>
              </a:ext>
            </a:extLst>
          </p:cNvPr>
          <p:cNvSpPr txBox="1"/>
          <p:nvPr/>
        </p:nvSpPr>
        <p:spPr>
          <a:xfrm>
            <a:off x="1151808" y="959807"/>
            <a:ext cx="9888384" cy="5078313"/>
          </a:xfrm>
          <a:prstGeom prst="rect">
            <a:avLst/>
          </a:prstGeom>
          <a:noFill/>
        </p:spPr>
        <p:txBody>
          <a:bodyPr wrap="square" rtlCol="0">
            <a:spAutoFit/>
          </a:bodyPr>
          <a:lstStyle/>
          <a:p>
            <a:pPr algn="just"/>
            <a:r>
              <a:rPr lang="pt-PT" dirty="0">
                <a:solidFill>
                  <a:schemeClr val="bg1"/>
                </a:solidFill>
                <a:latin typeface="Arial" panose="020B0604020202020204" pitchFamily="34" charset="0"/>
                <a:cs typeface="Arial" panose="020B0604020202020204" pitchFamily="34" charset="0"/>
              </a:rPr>
              <a:t>Após se iniciar a sessão, podemos ver a página principal da plataforma. </a:t>
            </a:r>
          </a:p>
          <a:p>
            <a:pPr algn="just"/>
            <a:r>
              <a:rPr lang="pt-PT" dirty="0">
                <a:solidFill>
                  <a:schemeClr val="bg1"/>
                </a:solidFill>
                <a:latin typeface="Arial" panose="020B0604020202020204" pitchFamily="34" charset="0"/>
                <a:cs typeface="Arial" panose="020B0604020202020204" pitchFamily="34" charset="0"/>
              </a:rPr>
              <a:t>Na versão web a barra do menu encontra-se parte superior do ecrã e tem as opções de “Mapa”, “Álbuns Criados”, “Criar Novo Álbum” e “Ajuda”. A opção “Mapa” é equivalente à página principal, ou seja, quando se pretende voltar a esta página é necessário clicar na opção “Mapa”, coloquei este nome pelo facto de ser na página principal que se encontra o mapa onde se pode criar os álbuns e selecionar/visualizar os destinos já visitados. Para além disso, existe também o botão de “Perfil” e uma barra de Pesquisa para o utilizador encontrar o que procura, pode procurar também locais específicos do mapa através dessa barra de pesquisa e ao procurar o mapa amplia automaticamente para esse lugar, ou outro exemplo é de procurar pelo nome do álbum, para o encontrar mais facilmente. É exclusivo da versão web os botões de “+” e de “-” no canto superior direito do mapa, estes servem para ampliar e diminuir o mapa, enquanto que na versão móvel se utilizam os dedos no ecrã para ampliar e diminuir.</a:t>
            </a:r>
          </a:p>
          <a:p>
            <a:pPr algn="just"/>
            <a:r>
              <a:rPr lang="pt-PT" dirty="0">
                <a:solidFill>
                  <a:schemeClr val="bg1"/>
                </a:solidFill>
                <a:latin typeface="Arial" panose="020B0604020202020204" pitchFamily="34" charset="0"/>
                <a:cs typeface="Arial" panose="020B0604020202020204" pitchFamily="34" charset="0"/>
              </a:rPr>
              <a:t>Na versão mobile o menu encontra-se na parte inferior do ecrã para ser mais ergonómico para o utilizador e é representado com símbolos que correspondem a “Mapa”, “Álbuns Criados”, “Criar Novo Álbum”, “Pesquisa” e “Perfil”, a opção de ajuda encontra-se no canto superior direito e é representada através de um ícone. A utilização de símbolos é utilizada uma vez que o tamanho do ecrã é menor.</a:t>
            </a:r>
          </a:p>
          <a:p>
            <a:pPr algn="just"/>
            <a:endParaRPr lang="pt-PT"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2212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Travel Regular">
            <a:extLst>
              <a:ext uri="{FF2B5EF4-FFF2-40B4-BE49-F238E27FC236}">
                <a16:creationId xmlns:a16="http://schemas.microsoft.com/office/drawing/2014/main" id="{1F6F5A96-AC23-BEF9-DDAF-9A8EF095D9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553" y="310546"/>
            <a:ext cx="819150" cy="485775"/>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8DB9EF33-4ADE-C3E4-A8AE-58558FDD65DA}"/>
              </a:ext>
            </a:extLst>
          </p:cNvPr>
          <p:cNvSpPr txBox="1"/>
          <p:nvPr/>
        </p:nvSpPr>
        <p:spPr>
          <a:xfrm>
            <a:off x="2872577" y="1177354"/>
            <a:ext cx="2508266" cy="923330"/>
          </a:xfrm>
          <a:prstGeom prst="rect">
            <a:avLst/>
          </a:prstGeom>
          <a:noFill/>
        </p:spPr>
        <p:txBody>
          <a:bodyPr wrap="square" rtlCol="0">
            <a:spAutoFit/>
          </a:bodyPr>
          <a:lstStyle/>
          <a:p>
            <a:pPr algn="ctr"/>
            <a:r>
              <a:rPr lang="pt-PT" sz="1600" b="1" i="0" dirty="0">
                <a:effectLst/>
                <a:latin typeface="Arial" panose="020B0604020202020204" pitchFamily="34" charset="0"/>
                <a:cs typeface="Arial" panose="020B0604020202020204" pitchFamily="34" charset="0"/>
              </a:rPr>
              <a:t>Web</a:t>
            </a:r>
          </a:p>
          <a:p>
            <a:endParaRPr lang="pt-PT" dirty="0">
              <a:solidFill>
                <a:srgbClr val="333333"/>
              </a:solidFill>
              <a:latin typeface="Lucida Grande"/>
            </a:endParaRPr>
          </a:p>
          <a:p>
            <a:endParaRPr lang="pt-PT" b="0" i="0" dirty="0">
              <a:solidFill>
                <a:srgbClr val="333333"/>
              </a:solidFill>
              <a:effectLst/>
              <a:latin typeface="Lucida Grande"/>
            </a:endParaRPr>
          </a:p>
        </p:txBody>
      </p:sp>
      <p:sp>
        <p:nvSpPr>
          <p:cNvPr id="9" name="CaixaDeTexto 8">
            <a:extLst>
              <a:ext uri="{FF2B5EF4-FFF2-40B4-BE49-F238E27FC236}">
                <a16:creationId xmlns:a16="http://schemas.microsoft.com/office/drawing/2014/main" id="{8093AC76-0D9E-EC57-58B4-74CE56557EF2}"/>
              </a:ext>
            </a:extLst>
          </p:cNvPr>
          <p:cNvSpPr txBox="1"/>
          <p:nvPr/>
        </p:nvSpPr>
        <p:spPr>
          <a:xfrm>
            <a:off x="8634617" y="472476"/>
            <a:ext cx="2508266" cy="615553"/>
          </a:xfrm>
          <a:prstGeom prst="rect">
            <a:avLst/>
          </a:prstGeom>
          <a:noFill/>
        </p:spPr>
        <p:txBody>
          <a:bodyPr wrap="square" rtlCol="0">
            <a:spAutoFit/>
          </a:bodyPr>
          <a:lstStyle/>
          <a:p>
            <a:pPr algn="ctr"/>
            <a:r>
              <a:rPr lang="pt-PT" sz="1600" b="1" dirty="0">
                <a:solidFill>
                  <a:srgbClr val="333333"/>
                </a:solidFill>
                <a:latin typeface="Arial" panose="020B0604020202020204" pitchFamily="34" charset="0"/>
                <a:cs typeface="Arial" panose="020B0604020202020204" pitchFamily="34" charset="0"/>
              </a:rPr>
              <a:t>Mobile</a:t>
            </a:r>
            <a:endParaRPr lang="pt-PT" dirty="0">
              <a:solidFill>
                <a:srgbClr val="333333"/>
              </a:solidFill>
              <a:latin typeface="Lucida Grande"/>
            </a:endParaRPr>
          </a:p>
          <a:p>
            <a:endParaRPr lang="pt-PT" b="0" i="0" dirty="0">
              <a:solidFill>
                <a:srgbClr val="333333"/>
              </a:solidFill>
              <a:effectLst/>
              <a:latin typeface="Lucida Grande"/>
            </a:endParaRPr>
          </a:p>
        </p:txBody>
      </p:sp>
      <p:pic>
        <p:nvPicPr>
          <p:cNvPr id="15" name="Imagem 14" descr="Uma imagem com captura de ecrã, texto, diagrama, file&#10;&#10;Descrição gerada automaticamente">
            <a:extLst>
              <a:ext uri="{FF2B5EF4-FFF2-40B4-BE49-F238E27FC236}">
                <a16:creationId xmlns:a16="http://schemas.microsoft.com/office/drawing/2014/main" id="{43F93595-0AEC-FFC9-4B36-12BA5BE92C48}"/>
              </a:ext>
            </a:extLst>
          </p:cNvPr>
          <p:cNvPicPr>
            <a:picLocks noChangeAspect="1"/>
          </p:cNvPicPr>
          <p:nvPr/>
        </p:nvPicPr>
        <p:blipFill rotWithShape="1">
          <a:blip r:embed="rId4">
            <a:extLst>
              <a:ext uri="{28A0092B-C50C-407E-A947-70E740481C1C}">
                <a14:useLocalDpi xmlns:a14="http://schemas.microsoft.com/office/drawing/2010/main" val="0"/>
              </a:ext>
            </a:extLst>
          </a:blip>
          <a:srcRect l="1609" t="1245" r="1347" b="3441"/>
          <a:stretch/>
        </p:blipFill>
        <p:spPr>
          <a:xfrm>
            <a:off x="763509" y="1639019"/>
            <a:ext cx="6726402" cy="4166557"/>
          </a:xfrm>
          <a:prstGeom prst="rect">
            <a:avLst/>
          </a:prstGeom>
        </p:spPr>
      </p:pic>
      <p:pic>
        <p:nvPicPr>
          <p:cNvPr id="17" name="Imagem 16" descr="Uma imagem com captura de ecrã, texto, Telemóvel, aparelho&#10;&#10;Descrição gerada automaticamente">
            <a:extLst>
              <a:ext uri="{FF2B5EF4-FFF2-40B4-BE49-F238E27FC236}">
                <a16:creationId xmlns:a16="http://schemas.microsoft.com/office/drawing/2014/main" id="{F120B73F-ECE7-D59E-79E9-C45E66A3E778}"/>
              </a:ext>
            </a:extLst>
          </p:cNvPr>
          <p:cNvPicPr>
            <a:picLocks noChangeAspect="1"/>
          </p:cNvPicPr>
          <p:nvPr/>
        </p:nvPicPr>
        <p:blipFill rotWithShape="1">
          <a:blip r:embed="rId5">
            <a:extLst>
              <a:ext uri="{28A0092B-C50C-407E-A947-70E740481C1C}">
                <a14:useLocalDpi xmlns:a14="http://schemas.microsoft.com/office/drawing/2010/main" val="0"/>
              </a:ext>
            </a:extLst>
          </a:blip>
          <a:srcRect l="9602" t="2788" r="12950" b="2471"/>
          <a:stretch/>
        </p:blipFill>
        <p:spPr>
          <a:xfrm>
            <a:off x="8494554" y="796321"/>
            <a:ext cx="2788391" cy="5725119"/>
          </a:xfrm>
          <a:prstGeom prst="roundRect">
            <a:avLst/>
          </a:prstGeom>
        </p:spPr>
      </p:pic>
    </p:spTree>
    <p:extLst>
      <p:ext uri="{BB962C8B-B14F-4D97-AF65-F5344CB8AC3E}">
        <p14:creationId xmlns:p14="http://schemas.microsoft.com/office/powerpoint/2010/main" val="625044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5383F6D2-2A62-194B-BDF7-AD956E9F1DAE}"/>
              </a:ext>
            </a:extLst>
          </p:cNvPr>
          <p:cNvSpPr txBox="1"/>
          <p:nvPr/>
        </p:nvSpPr>
        <p:spPr>
          <a:xfrm>
            <a:off x="1151808" y="2551836"/>
            <a:ext cx="9888384" cy="2308324"/>
          </a:xfrm>
          <a:prstGeom prst="rect">
            <a:avLst/>
          </a:prstGeom>
          <a:noFill/>
        </p:spPr>
        <p:txBody>
          <a:bodyPr wrap="square" rtlCol="0">
            <a:spAutoFit/>
          </a:bodyPr>
          <a:lstStyle/>
          <a:p>
            <a:pPr algn="just"/>
            <a:r>
              <a:rPr lang="pt-PT" dirty="0">
                <a:solidFill>
                  <a:schemeClr val="bg1"/>
                </a:solidFill>
                <a:latin typeface="Arial" panose="020B0604020202020204" pitchFamily="34" charset="0"/>
                <a:cs typeface="Arial" panose="020B0604020202020204" pitchFamily="34" charset="0"/>
              </a:rPr>
              <a:t>Quando o utilizador se encontra noutra página ao clicar em “Mapa” regressa à página principal, que é a página onde se encontra o mapa do mundo. </a:t>
            </a:r>
          </a:p>
          <a:p>
            <a:pPr algn="just"/>
            <a:r>
              <a:rPr lang="pt-PT" dirty="0">
                <a:solidFill>
                  <a:schemeClr val="bg1"/>
                </a:solidFill>
                <a:latin typeface="Arial" panose="020B0604020202020204" pitchFamily="34" charset="0"/>
                <a:cs typeface="Arial" panose="020B0604020202020204" pitchFamily="34" charset="0"/>
              </a:rPr>
              <a:t>O utilizador pode navegar pelo mapa e clicar nos destinos pintados para visualizar os álbuns já criados pode também selecionar no mapa algum destino onde queira adicionar um novo álbum colocando um pino sobre esse local e a essa zona é pintada automaticamente. Após isso aparece uma nova janela de criar um novo álbum, janela essa que pode aparecer também se se clicar em “Criar Novo Álbum”. O utilizador pode também pesquisar diretamente na barra de pesquisa pelo nome do local que quer selecionar no mapa.</a:t>
            </a:r>
            <a:endParaRPr lang="pt-PT"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7673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7D7BBB17-0B3B-AC6D-875F-EE28E9FE9409}"/>
              </a:ext>
            </a:extLst>
          </p:cNvPr>
          <p:cNvSpPr txBox="1"/>
          <p:nvPr/>
        </p:nvSpPr>
        <p:spPr>
          <a:xfrm>
            <a:off x="734752" y="1203594"/>
            <a:ext cx="11179834" cy="4801314"/>
          </a:xfrm>
          <a:prstGeom prst="rect">
            <a:avLst/>
          </a:prstGeom>
          <a:noFill/>
        </p:spPr>
        <p:txBody>
          <a:bodyPr wrap="square" rtlCol="0">
            <a:spAutoFit/>
          </a:bodyPr>
          <a:lstStyle/>
          <a:p>
            <a:pPr marL="285750" indent="-285750" algn="just">
              <a:buFont typeface="Courier New" panose="02070309020205020404" pitchFamily="49" charset="0"/>
              <a:buChar char="o"/>
            </a:pPr>
            <a:r>
              <a:rPr lang="pt-PT" dirty="0">
                <a:solidFill>
                  <a:schemeClr val="bg1"/>
                </a:solidFill>
                <a:latin typeface="Arial" panose="020B0604020202020204" pitchFamily="34" charset="0"/>
                <a:cs typeface="Arial" panose="020B0604020202020204" pitchFamily="34" charset="0"/>
              </a:rPr>
              <a:t>Ferramentas Utilizadas</a:t>
            </a:r>
          </a:p>
          <a:p>
            <a:pPr marL="285750" indent="-285750" algn="just">
              <a:buFont typeface="Courier New" panose="02070309020205020404" pitchFamily="49" charset="0"/>
              <a:buChar char="o"/>
            </a:pPr>
            <a:r>
              <a:rPr lang="pt-PT" dirty="0">
                <a:solidFill>
                  <a:schemeClr val="bg1"/>
                </a:solidFill>
                <a:latin typeface="Arial" panose="020B0604020202020204" pitchFamily="34" charset="0"/>
                <a:cs typeface="Arial" panose="020B0604020202020204" pitchFamily="34" charset="0"/>
              </a:rPr>
              <a:t>Descrição da Plataforma</a:t>
            </a:r>
          </a:p>
          <a:p>
            <a:pPr marL="285750" indent="-285750" algn="just">
              <a:buFont typeface="Courier New" panose="02070309020205020404" pitchFamily="49" charset="0"/>
              <a:buChar char="o"/>
            </a:pPr>
            <a:r>
              <a:rPr lang="pt-PT" dirty="0">
                <a:solidFill>
                  <a:schemeClr val="bg1"/>
                </a:solidFill>
                <a:latin typeface="Arial" panose="020B0604020202020204" pitchFamily="34" charset="0"/>
                <a:cs typeface="Arial" panose="020B0604020202020204" pitchFamily="34" charset="0"/>
              </a:rPr>
              <a:t>Círculos da Arquitetura de Informação</a:t>
            </a:r>
          </a:p>
          <a:p>
            <a:pPr marL="285750" indent="-285750" algn="just">
              <a:buFont typeface="Courier New" panose="02070309020205020404" pitchFamily="49" charset="0"/>
              <a:buChar char="o"/>
            </a:pPr>
            <a:r>
              <a:rPr lang="pt-PT" dirty="0">
                <a:solidFill>
                  <a:schemeClr val="bg1"/>
                </a:solidFill>
                <a:latin typeface="Arial" panose="020B0604020202020204" pitchFamily="34" charset="0"/>
                <a:cs typeface="Arial" panose="020B0604020202020204" pitchFamily="34" charset="0"/>
              </a:rPr>
              <a:t>Acesso à Internet</a:t>
            </a:r>
          </a:p>
          <a:p>
            <a:pPr marL="285750" indent="-285750" algn="just">
              <a:buFont typeface="Courier New" panose="02070309020205020404" pitchFamily="49" charset="0"/>
              <a:buChar char="o"/>
            </a:pPr>
            <a:r>
              <a:rPr lang="pt-PT" dirty="0" err="1">
                <a:solidFill>
                  <a:schemeClr val="bg1"/>
                </a:solidFill>
                <a:latin typeface="Arial" panose="020B0604020202020204" pitchFamily="34" charset="0"/>
                <a:cs typeface="Arial" panose="020B0604020202020204" pitchFamily="34" charset="0"/>
              </a:rPr>
              <a:t>Sitemap</a:t>
            </a:r>
            <a:endParaRPr lang="pt-PT" dirty="0">
              <a:solidFill>
                <a:schemeClr val="bg1"/>
              </a:solidFill>
              <a:latin typeface="Arial" panose="020B0604020202020204" pitchFamily="34" charset="0"/>
              <a:cs typeface="Arial" panose="020B0604020202020204" pitchFamily="34" charset="0"/>
            </a:endParaRPr>
          </a:p>
          <a:p>
            <a:pPr marL="285750" indent="-285750" algn="just">
              <a:buFont typeface="Courier New" panose="02070309020205020404" pitchFamily="49" charset="0"/>
              <a:buChar char="o"/>
            </a:pPr>
            <a:r>
              <a:rPr lang="pt-PT" dirty="0" err="1">
                <a:solidFill>
                  <a:schemeClr val="bg1"/>
                </a:solidFill>
                <a:latin typeface="Arial" panose="020B0604020202020204" pitchFamily="34" charset="0"/>
                <a:cs typeface="Arial" panose="020B0604020202020204" pitchFamily="34" charset="0"/>
              </a:rPr>
              <a:t>Wireframe</a:t>
            </a:r>
            <a:endParaRPr lang="pt-PT" dirty="0">
              <a:solidFill>
                <a:schemeClr val="bg1"/>
              </a:solidFill>
              <a:latin typeface="Arial" panose="020B0604020202020204" pitchFamily="34" charset="0"/>
              <a:cs typeface="Arial" panose="020B0604020202020204" pitchFamily="34" charset="0"/>
            </a:endParaRPr>
          </a:p>
          <a:p>
            <a:pPr marL="742950" lvl="1" indent="-285750" algn="just">
              <a:buFont typeface="Courier New" panose="02070309020205020404" pitchFamily="49" charset="0"/>
              <a:buChar char="o"/>
            </a:pPr>
            <a:r>
              <a:rPr lang="pt-PT" dirty="0">
                <a:solidFill>
                  <a:schemeClr val="bg1"/>
                </a:solidFill>
                <a:latin typeface="Arial" panose="020B0604020202020204" pitchFamily="34" charset="0"/>
                <a:cs typeface="Arial" panose="020B0604020202020204" pitchFamily="34" charset="0"/>
              </a:rPr>
              <a:t>Página Inicial</a:t>
            </a:r>
          </a:p>
          <a:p>
            <a:pPr marL="742950" lvl="1" indent="-285750" algn="just">
              <a:buFont typeface="Courier New" panose="02070309020205020404" pitchFamily="49" charset="0"/>
              <a:buChar char="o"/>
            </a:pPr>
            <a:r>
              <a:rPr lang="pt-PT" dirty="0">
                <a:solidFill>
                  <a:schemeClr val="bg1"/>
                </a:solidFill>
                <a:latin typeface="Arial" panose="020B0604020202020204" pitchFamily="34" charset="0"/>
                <a:cs typeface="Arial" panose="020B0604020202020204" pitchFamily="34" charset="0"/>
              </a:rPr>
              <a:t>Criar Conta</a:t>
            </a:r>
          </a:p>
          <a:p>
            <a:pPr marL="742950" lvl="1" indent="-285750" algn="just">
              <a:buFont typeface="Courier New" panose="02070309020205020404" pitchFamily="49" charset="0"/>
              <a:buChar char="o"/>
            </a:pPr>
            <a:r>
              <a:rPr lang="pt-PT" dirty="0">
                <a:solidFill>
                  <a:schemeClr val="bg1"/>
                </a:solidFill>
                <a:latin typeface="Arial" panose="020B0604020202020204" pitchFamily="34" charset="0"/>
                <a:cs typeface="Arial" panose="020B0604020202020204" pitchFamily="34" charset="0"/>
              </a:rPr>
              <a:t>Página Principal</a:t>
            </a:r>
          </a:p>
          <a:p>
            <a:pPr marL="742950" lvl="1" indent="-285750" algn="just">
              <a:buFont typeface="Courier New" panose="02070309020205020404" pitchFamily="49" charset="0"/>
              <a:buChar char="o"/>
            </a:pPr>
            <a:r>
              <a:rPr lang="pt-PT" dirty="0">
                <a:solidFill>
                  <a:schemeClr val="bg1"/>
                </a:solidFill>
                <a:latin typeface="Arial" panose="020B0604020202020204" pitchFamily="34" charset="0"/>
                <a:cs typeface="Arial" panose="020B0604020202020204" pitchFamily="34" charset="0"/>
              </a:rPr>
              <a:t>Mapa</a:t>
            </a:r>
          </a:p>
          <a:p>
            <a:pPr marL="742950" lvl="1" indent="-285750" algn="just">
              <a:buFont typeface="Courier New" panose="02070309020205020404" pitchFamily="49" charset="0"/>
              <a:buChar char="o"/>
            </a:pPr>
            <a:r>
              <a:rPr lang="pt-PT" dirty="0">
                <a:solidFill>
                  <a:schemeClr val="bg1"/>
                </a:solidFill>
                <a:latin typeface="Arial" panose="020B0604020202020204" pitchFamily="34" charset="0"/>
                <a:cs typeface="Arial" panose="020B0604020202020204" pitchFamily="34" charset="0"/>
              </a:rPr>
              <a:t>Criar Novo Álbum</a:t>
            </a:r>
          </a:p>
          <a:p>
            <a:pPr marL="742950" lvl="1" indent="-285750" algn="just">
              <a:buFont typeface="Courier New" panose="02070309020205020404" pitchFamily="49" charset="0"/>
              <a:buChar char="o"/>
            </a:pPr>
            <a:r>
              <a:rPr lang="pt-PT" dirty="0">
                <a:solidFill>
                  <a:schemeClr val="bg1"/>
                </a:solidFill>
                <a:latin typeface="Arial" panose="020B0604020202020204" pitchFamily="34" charset="0"/>
                <a:cs typeface="Arial" panose="020B0604020202020204" pitchFamily="34" charset="0"/>
              </a:rPr>
              <a:t>Álbuns Criados</a:t>
            </a:r>
          </a:p>
          <a:p>
            <a:pPr marL="742950" lvl="1" indent="-285750" algn="just">
              <a:buFont typeface="Courier New" panose="02070309020205020404" pitchFamily="49" charset="0"/>
              <a:buChar char="o"/>
            </a:pPr>
            <a:r>
              <a:rPr lang="pt-PT" dirty="0">
                <a:solidFill>
                  <a:schemeClr val="bg1"/>
                </a:solidFill>
                <a:latin typeface="Arial" panose="020B0604020202020204" pitchFamily="34" charset="0"/>
                <a:cs typeface="Arial" panose="020B0604020202020204" pitchFamily="34" charset="0"/>
              </a:rPr>
              <a:t>Perfil</a:t>
            </a:r>
          </a:p>
          <a:p>
            <a:pPr marL="285750" indent="-285750" algn="just">
              <a:buFont typeface="Courier New" panose="02070309020205020404" pitchFamily="49" charset="0"/>
              <a:buChar char="o"/>
            </a:pPr>
            <a:r>
              <a:rPr lang="pt-PT" dirty="0">
                <a:solidFill>
                  <a:schemeClr val="bg1"/>
                </a:solidFill>
                <a:latin typeface="Arial" panose="020B0604020202020204" pitchFamily="34" charset="0"/>
                <a:cs typeface="Arial" panose="020B0604020202020204" pitchFamily="34" charset="0"/>
              </a:rPr>
              <a:t>Conclusão</a:t>
            </a:r>
          </a:p>
          <a:p>
            <a:pPr marL="285750" indent="-285750" algn="just">
              <a:buFont typeface="Courier New" panose="02070309020205020404" pitchFamily="49" charset="0"/>
              <a:buChar char="o"/>
            </a:pPr>
            <a:r>
              <a:rPr lang="pt-PT" dirty="0">
                <a:solidFill>
                  <a:schemeClr val="bg1"/>
                </a:solidFill>
                <a:latin typeface="Arial" panose="020B0604020202020204" pitchFamily="34" charset="0"/>
                <a:cs typeface="Arial" panose="020B0604020202020204" pitchFamily="34" charset="0"/>
              </a:rPr>
              <a:t>Referências</a:t>
            </a:r>
          </a:p>
          <a:p>
            <a:pPr algn="just"/>
            <a:endParaRPr lang="pt-PT" dirty="0">
              <a:solidFill>
                <a:schemeClr val="bg1"/>
              </a:solidFill>
              <a:latin typeface="Arial" panose="020B0604020202020204" pitchFamily="34" charset="0"/>
              <a:cs typeface="Arial" panose="020B0604020202020204" pitchFamily="34" charset="0"/>
            </a:endParaRPr>
          </a:p>
          <a:p>
            <a:pPr algn="just"/>
            <a:endParaRPr lang="pt-PT" dirty="0">
              <a:solidFill>
                <a:schemeClr val="bg1"/>
              </a:solidFill>
              <a:latin typeface="Arial" panose="020B0604020202020204" pitchFamily="34" charset="0"/>
              <a:cs typeface="Arial" panose="020B0604020202020204" pitchFamily="34" charset="0"/>
            </a:endParaRPr>
          </a:p>
        </p:txBody>
      </p:sp>
      <p:pic>
        <p:nvPicPr>
          <p:cNvPr id="2" name="Picture 2" descr="Travel Regular">
            <a:extLst>
              <a:ext uri="{FF2B5EF4-FFF2-40B4-BE49-F238E27FC236}">
                <a16:creationId xmlns:a16="http://schemas.microsoft.com/office/drawing/2014/main" id="{03CC9372-09AC-F675-D6E6-C763777B0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399" y="328380"/>
            <a:ext cx="1063319" cy="646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563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ravel Regular">
            <a:extLst>
              <a:ext uri="{FF2B5EF4-FFF2-40B4-BE49-F238E27FC236}">
                <a16:creationId xmlns:a16="http://schemas.microsoft.com/office/drawing/2014/main" id="{34C70CAA-B9B2-1DE3-5F12-79B61BB8E6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82" y="167407"/>
            <a:ext cx="3438525" cy="657225"/>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90F429B9-C72F-5B0E-7B1F-9F25C8E45DCC}"/>
              </a:ext>
            </a:extLst>
          </p:cNvPr>
          <p:cNvSpPr txBox="1"/>
          <p:nvPr/>
        </p:nvSpPr>
        <p:spPr>
          <a:xfrm>
            <a:off x="2872577" y="1177354"/>
            <a:ext cx="2508266" cy="923330"/>
          </a:xfrm>
          <a:prstGeom prst="rect">
            <a:avLst/>
          </a:prstGeom>
          <a:noFill/>
        </p:spPr>
        <p:txBody>
          <a:bodyPr wrap="square" rtlCol="0">
            <a:spAutoFit/>
          </a:bodyPr>
          <a:lstStyle/>
          <a:p>
            <a:pPr algn="ctr"/>
            <a:r>
              <a:rPr lang="pt-PT" sz="1600" b="1" i="0" dirty="0">
                <a:effectLst/>
                <a:latin typeface="Arial" panose="020B0604020202020204" pitchFamily="34" charset="0"/>
                <a:cs typeface="Arial" panose="020B0604020202020204" pitchFamily="34" charset="0"/>
              </a:rPr>
              <a:t>Web</a:t>
            </a:r>
          </a:p>
          <a:p>
            <a:endParaRPr lang="pt-PT" dirty="0">
              <a:solidFill>
                <a:srgbClr val="333333"/>
              </a:solidFill>
              <a:latin typeface="Lucida Grande"/>
            </a:endParaRPr>
          </a:p>
          <a:p>
            <a:endParaRPr lang="pt-PT" b="0" i="0" dirty="0">
              <a:solidFill>
                <a:srgbClr val="333333"/>
              </a:solidFill>
              <a:effectLst/>
              <a:latin typeface="Lucida Grande"/>
            </a:endParaRPr>
          </a:p>
        </p:txBody>
      </p:sp>
      <p:sp>
        <p:nvSpPr>
          <p:cNvPr id="4" name="CaixaDeTexto 3">
            <a:extLst>
              <a:ext uri="{FF2B5EF4-FFF2-40B4-BE49-F238E27FC236}">
                <a16:creationId xmlns:a16="http://schemas.microsoft.com/office/drawing/2014/main" id="{54FAD997-DBCA-4262-EBFA-7E350098D5E7}"/>
              </a:ext>
            </a:extLst>
          </p:cNvPr>
          <p:cNvSpPr txBox="1"/>
          <p:nvPr/>
        </p:nvSpPr>
        <p:spPr>
          <a:xfrm>
            <a:off x="8634617" y="472476"/>
            <a:ext cx="2508266" cy="615553"/>
          </a:xfrm>
          <a:prstGeom prst="rect">
            <a:avLst/>
          </a:prstGeom>
          <a:noFill/>
        </p:spPr>
        <p:txBody>
          <a:bodyPr wrap="square" rtlCol="0">
            <a:spAutoFit/>
          </a:bodyPr>
          <a:lstStyle/>
          <a:p>
            <a:pPr algn="ctr"/>
            <a:r>
              <a:rPr lang="pt-PT" sz="1600" b="1" dirty="0">
                <a:solidFill>
                  <a:srgbClr val="333333"/>
                </a:solidFill>
                <a:latin typeface="Arial" panose="020B0604020202020204" pitchFamily="34" charset="0"/>
                <a:cs typeface="Arial" panose="020B0604020202020204" pitchFamily="34" charset="0"/>
              </a:rPr>
              <a:t>Mobile</a:t>
            </a:r>
            <a:endParaRPr lang="pt-PT" dirty="0">
              <a:solidFill>
                <a:srgbClr val="333333"/>
              </a:solidFill>
              <a:latin typeface="Lucida Grande"/>
            </a:endParaRPr>
          </a:p>
          <a:p>
            <a:endParaRPr lang="pt-PT" b="0" i="0" dirty="0">
              <a:solidFill>
                <a:srgbClr val="333333"/>
              </a:solidFill>
              <a:effectLst/>
              <a:latin typeface="Lucida Grande"/>
            </a:endParaRPr>
          </a:p>
        </p:txBody>
      </p:sp>
      <p:pic>
        <p:nvPicPr>
          <p:cNvPr id="6" name="Imagem 5" descr="Uma imagem com texto, captura de ecrã, Telemóvel, Dispositivo móvel&#10;&#10;Descrição gerada automaticamente">
            <a:extLst>
              <a:ext uri="{FF2B5EF4-FFF2-40B4-BE49-F238E27FC236}">
                <a16:creationId xmlns:a16="http://schemas.microsoft.com/office/drawing/2014/main" id="{FF3BD60F-A845-02D0-8EC1-0E79E24396FA}"/>
              </a:ext>
            </a:extLst>
          </p:cNvPr>
          <p:cNvPicPr>
            <a:picLocks noChangeAspect="1"/>
          </p:cNvPicPr>
          <p:nvPr/>
        </p:nvPicPr>
        <p:blipFill rotWithShape="1">
          <a:blip r:embed="rId4">
            <a:extLst>
              <a:ext uri="{28A0092B-C50C-407E-A947-70E740481C1C}">
                <a14:useLocalDpi xmlns:a14="http://schemas.microsoft.com/office/drawing/2010/main" val="0"/>
              </a:ext>
            </a:extLst>
          </a:blip>
          <a:srcRect l="4522" t="3582" r="12020" b="3740"/>
          <a:stretch/>
        </p:blipFill>
        <p:spPr>
          <a:xfrm>
            <a:off x="8553103" y="853483"/>
            <a:ext cx="2671294" cy="5532041"/>
          </a:xfrm>
          <a:prstGeom prst="roundRect">
            <a:avLst/>
          </a:prstGeom>
        </p:spPr>
      </p:pic>
      <p:pic>
        <p:nvPicPr>
          <p:cNvPr id="8" name="Imagem 7" descr="Uma imagem com texto, captura de ecrã, número, Tipo de letra&#10;&#10;Descrição gerada automaticamente">
            <a:extLst>
              <a:ext uri="{FF2B5EF4-FFF2-40B4-BE49-F238E27FC236}">
                <a16:creationId xmlns:a16="http://schemas.microsoft.com/office/drawing/2014/main" id="{2A72C204-35F4-9FD2-DF91-5CA90B7D4307}"/>
              </a:ext>
            </a:extLst>
          </p:cNvPr>
          <p:cNvPicPr>
            <a:picLocks noChangeAspect="1"/>
          </p:cNvPicPr>
          <p:nvPr/>
        </p:nvPicPr>
        <p:blipFill rotWithShape="1">
          <a:blip r:embed="rId5">
            <a:extLst>
              <a:ext uri="{28A0092B-C50C-407E-A947-70E740481C1C}">
                <a14:useLocalDpi xmlns:a14="http://schemas.microsoft.com/office/drawing/2010/main" val="0"/>
              </a:ext>
            </a:extLst>
          </a:blip>
          <a:srcRect l="1209" t="2752" r="1635" b="1720"/>
          <a:stretch/>
        </p:blipFill>
        <p:spPr>
          <a:xfrm>
            <a:off x="731700" y="1613140"/>
            <a:ext cx="6853800" cy="4238706"/>
          </a:xfrm>
          <a:prstGeom prst="rect">
            <a:avLst/>
          </a:prstGeom>
        </p:spPr>
      </p:pic>
    </p:spTree>
    <p:extLst>
      <p:ext uri="{BB962C8B-B14F-4D97-AF65-F5344CB8AC3E}">
        <p14:creationId xmlns:p14="http://schemas.microsoft.com/office/powerpoint/2010/main" val="3630864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5383F6D2-2A62-194B-BDF7-AD956E9F1DAE}"/>
              </a:ext>
            </a:extLst>
          </p:cNvPr>
          <p:cNvSpPr txBox="1"/>
          <p:nvPr/>
        </p:nvSpPr>
        <p:spPr>
          <a:xfrm>
            <a:off x="1151808" y="740289"/>
            <a:ext cx="9888384" cy="6186309"/>
          </a:xfrm>
          <a:prstGeom prst="rect">
            <a:avLst/>
          </a:prstGeom>
          <a:noFill/>
        </p:spPr>
        <p:txBody>
          <a:bodyPr wrap="square" rtlCol="0">
            <a:spAutoFit/>
          </a:bodyPr>
          <a:lstStyle/>
          <a:p>
            <a:pPr algn="just"/>
            <a:r>
              <a:rPr lang="pt-PT" dirty="0">
                <a:solidFill>
                  <a:schemeClr val="bg1"/>
                </a:solidFill>
                <a:latin typeface="Arial" panose="020B0604020202020204" pitchFamily="34" charset="0"/>
                <a:cs typeface="Arial" panose="020B0604020202020204" pitchFamily="34" charset="0"/>
              </a:rPr>
              <a:t>Em relação a criar um novo álbum, tanto na versão móvel como na versão web se se clicar diretamente no menu em “Criar Novo Álbum” primeiro aparece uma mensagem a perguntar o destino geral por exemplo “Espanha” e após isso é que passa para a página falada anteriormente de “Criar Novo Álbum”, este método é utilizado para caso o utilizador não queira navegar no mapa e encontrar o local mas sim selecionar logo o sítio e criar o álbum mais diretamente.</a:t>
            </a:r>
          </a:p>
          <a:p>
            <a:pPr algn="just"/>
            <a:r>
              <a:rPr lang="pt-PT" dirty="0">
                <a:solidFill>
                  <a:schemeClr val="bg1"/>
                </a:solidFill>
                <a:latin typeface="Arial" panose="020B0604020202020204" pitchFamily="34" charset="0"/>
                <a:cs typeface="Arial" panose="020B0604020202020204" pitchFamily="34" charset="0"/>
              </a:rPr>
              <a:t>Em ambas as versões é possível adicionar o nome ao álbum, a localização específica, neste caso como escolhemos Espanha, a localização mais específica poderia ser Barcelona, para além disso pode-se adicionar fotos/vídeos/áudios/música.</a:t>
            </a:r>
          </a:p>
          <a:p>
            <a:pPr algn="just"/>
            <a:r>
              <a:rPr lang="pt-PT" dirty="0">
                <a:solidFill>
                  <a:schemeClr val="bg1"/>
                </a:solidFill>
                <a:latin typeface="Arial" panose="020B0604020202020204" pitchFamily="34" charset="0"/>
                <a:cs typeface="Arial" panose="020B0604020202020204" pitchFamily="34" charset="0"/>
              </a:rPr>
              <a:t>No caso da versão mobile a possibilidade da plataforma aceder à câmara e adicionar fotos do momento é exclusiva assim como a plataforma usar a localização de GPS para identificar o local mais específico. Se o utilizador quiser criar esse álbum tem de clicar em “guardar” se quiser cancelar apenas tem de voltar para trás na seta, que se encontra no canto superior esquerdo, enquanto que na versão web o utilizador tem uma opção de fechar para cancelar a criação do álbum.</a:t>
            </a:r>
          </a:p>
          <a:p>
            <a:pPr algn="just"/>
            <a:r>
              <a:rPr lang="pt-PT" dirty="0">
                <a:solidFill>
                  <a:schemeClr val="bg1"/>
                </a:solidFill>
                <a:latin typeface="Arial" panose="020B0604020202020204" pitchFamily="34" charset="0"/>
                <a:cs typeface="Arial" panose="020B0604020202020204" pitchFamily="34" charset="0"/>
              </a:rPr>
              <a:t>Não está representado mas na versão para a Web os conteúdos terão de ser descarregados para o dispositivo fixo para que  possam ser adicionados na plataforma ou então terão de ser descarregados em primeiro lugar na versão mobile, por exemplo as fotos diretamente da galeria.</a:t>
            </a:r>
          </a:p>
          <a:p>
            <a:pPr algn="just"/>
            <a:endParaRPr lang="pt-PT" dirty="0">
              <a:solidFill>
                <a:schemeClr val="bg1"/>
              </a:solidFill>
              <a:latin typeface="Arial" panose="020B0604020202020204" pitchFamily="34" charset="0"/>
              <a:cs typeface="Arial" panose="020B0604020202020204" pitchFamily="34" charset="0"/>
            </a:endParaRPr>
          </a:p>
          <a:p>
            <a:pPr algn="just"/>
            <a:endParaRPr lang="pt-PT" dirty="0">
              <a:solidFill>
                <a:srgbClr val="FF0000"/>
              </a:solidFill>
              <a:latin typeface="Arial" panose="020B0604020202020204" pitchFamily="34" charset="0"/>
              <a:cs typeface="Arial" panose="020B0604020202020204" pitchFamily="34" charset="0"/>
            </a:endParaRPr>
          </a:p>
          <a:p>
            <a:pPr algn="just"/>
            <a:endParaRPr lang="pt-PT"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2555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ravel Regular">
            <a:extLst>
              <a:ext uri="{FF2B5EF4-FFF2-40B4-BE49-F238E27FC236}">
                <a16:creationId xmlns:a16="http://schemas.microsoft.com/office/drawing/2014/main" id="{375925F0-08B9-4CA1-42BA-3BA831E19E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56" y="210538"/>
            <a:ext cx="2962275" cy="65722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descr="Uma imagem com texto, diagrama, file, Paralelo&#10;&#10;Descrição gerada automaticamente">
            <a:extLst>
              <a:ext uri="{FF2B5EF4-FFF2-40B4-BE49-F238E27FC236}">
                <a16:creationId xmlns:a16="http://schemas.microsoft.com/office/drawing/2014/main" id="{A619E536-ACF4-AC9B-584E-230B2958E30D}"/>
              </a:ext>
            </a:extLst>
          </p:cNvPr>
          <p:cNvPicPr>
            <a:picLocks noChangeAspect="1"/>
          </p:cNvPicPr>
          <p:nvPr/>
        </p:nvPicPr>
        <p:blipFill rotWithShape="1">
          <a:blip r:embed="rId4">
            <a:extLst>
              <a:ext uri="{28A0092B-C50C-407E-A947-70E740481C1C}">
                <a14:useLocalDpi xmlns:a14="http://schemas.microsoft.com/office/drawing/2010/main" val="0"/>
              </a:ext>
            </a:extLst>
          </a:blip>
          <a:srcRect l="1102" t="2680" r="1332" b="3145"/>
          <a:stretch/>
        </p:blipFill>
        <p:spPr>
          <a:xfrm>
            <a:off x="879896" y="1570007"/>
            <a:ext cx="6705604" cy="4122354"/>
          </a:xfrm>
          <a:prstGeom prst="rect">
            <a:avLst/>
          </a:prstGeom>
        </p:spPr>
      </p:pic>
      <p:sp>
        <p:nvSpPr>
          <p:cNvPr id="6" name="CaixaDeTexto 5">
            <a:extLst>
              <a:ext uri="{FF2B5EF4-FFF2-40B4-BE49-F238E27FC236}">
                <a16:creationId xmlns:a16="http://schemas.microsoft.com/office/drawing/2014/main" id="{C8AE2CAC-E289-9F0C-76F2-B7E48EB21F56}"/>
              </a:ext>
            </a:extLst>
          </p:cNvPr>
          <p:cNvSpPr txBox="1"/>
          <p:nvPr/>
        </p:nvSpPr>
        <p:spPr>
          <a:xfrm>
            <a:off x="2872577" y="1177354"/>
            <a:ext cx="2508266" cy="923330"/>
          </a:xfrm>
          <a:prstGeom prst="rect">
            <a:avLst/>
          </a:prstGeom>
          <a:noFill/>
        </p:spPr>
        <p:txBody>
          <a:bodyPr wrap="square" rtlCol="0">
            <a:spAutoFit/>
          </a:bodyPr>
          <a:lstStyle/>
          <a:p>
            <a:pPr algn="ctr"/>
            <a:r>
              <a:rPr lang="pt-PT" sz="1600" b="1" i="0" dirty="0">
                <a:effectLst/>
                <a:latin typeface="Arial" panose="020B0604020202020204" pitchFamily="34" charset="0"/>
                <a:cs typeface="Arial" panose="020B0604020202020204" pitchFamily="34" charset="0"/>
              </a:rPr>
              <a:t>Web</a:t>
            </a:r>
          </a:p>
          <a:p>
            <a:endParaRPr lang="pt-PT" dirty="0">
              <a:solidFill>
                <a:srgbClr val="333333"/>
              </a:solidFill>
              <a:latin typeface="Lucida Grande"/>
            </a:endParaRPr>
          </a:p>
          <a:p>
            <a:endParaRPr lang="pt-PT" b="0" i="0" dirty="0">
              <a:solidFill>
                <a:srgbClr val="333333"/>
              </a:solidFill>
              <a:effectLst/>
              <a:latin typeface="Lucida Grande"/>
            </a:endParaRPr>
          </a:p>
        </p:txBody>
      </p:sp>
      <p:sp>
        <p:nvSpPr>
          <p:cNvPr id="7" name="CaixaDeTexto 6">
            <a:extLst>
              <a:ext uri="{FF2B5EF4-FFF2-40B4-BE49-F238E27FC236}">
                <a16:creationId xmlns:a16="http://schemas.microsoft.com/office/drawing/2014/main" id="{00EFE622-180B-9BA5-8A04-28B79791CA51}"/>
              </a:ext>
            </a:extLst>
          </p:cNvPr>
          <p:cNvSpPr txBox="1"/>
          <p:nvPr/>
        </p:nvSpPr>
        <p:spPr>
          <a:xfrm>
            <a:off x="8634617" y="472476"/>
            <a:ext cx="2508266" cy="615553"/>
          </a:xfrm>
          <a:prstGeom prst="rect">
            <a:avLst/>
          </a:prstGeom>
          <a:noFill/>
        </p:spPr>
        <p:txBody>
          <a:bodyPr wrap="square" rtlCol="0">
            <a:spAutoFit/>
          </a:bodyPr>
          <a:lstStyle/>
          <a:p>
            <a:pPr algn="ctr"/>
            <a:r>
              <a:rPr lang="pt-PT" sz="1600" b="1" dirty="0">
                <a:solidFill>
                  <a:srgbClr val="333333"/>
                </a:solidFill>
                <a:latin typeface="Arial" panose="020B0604020202020204" pitchFamily="34" charset="0"/>
                <a:cs typeface="Arial" panose="020B0604020202020204" pitchFamily="34" charset="0"/>
              </a:rPr>
              <a:t>Mobile</a:t>
            </a:r>
            <a:endParaRPr lang="pt-PT" dirty="0">
              <a:solidFill>
                <a:srgbClr val="333333"/>
              </a:solidFill>
              <a:latin typeface="Lucida Grande"/>
            </a:endParaRPr>
          </a:p>
          <a:p>
            <a:endParaRPr lang="pt-PT" b="0" i="0" dirty="0">
              <a:solidFill>
                <a:srgbClr val="333333"/>
              </a:solidFill>
              <a:effectLst/>
              <a:latin typeface="Lucida Grande"/>
            </a:endParaRPr>
          </a:p>
        </p:txBody>
      </p:sp>
      <p:pic>
        <p:nvPicPr>
          <p:cNvPr id="9" name="Imagem 8">
            <a:extLst>
              <a:ext uri="{FF2B5EF4-FFF2-40B4-BE49-F238E27FC236}">
                <a16:creationId xmlns:a16="http://schemas.microsoft.com/office/drawing/2014/main" id="{8C901875-027A-4824-0757-ADB02DE910DF}"/>
              </a:ext>
            </a:extLst>
          </p:cNvPr>
          <p:cNvPicPr>
            <a:picLocks noChangeAspect="1"/>
          </p:cNvPicPr>
          <p:nvPr/>
        </p:nvPicPr>
        <p:blipFill rotWithShape="1">
          <a:blip r:embed="rId5">
            <a:extLst>
              <a:ext uri="{28A0092B-C50C-407E-A947-70E740481C1C}">
                <a14:useLocalDpi xmlns:a14="http://schemas.microsoft.com/office/drawing/2010/main" val="0"/>
              </a:ext>
            </a:extLst>
          </a:blip>
          <a:srcRect l="8296" t="4849" r="9590" b="3134"/>
          <a:stretch/>
        </p:blipFill>
        <p:spPr>
          <a:xfrm>
            <a:off x="8521241" y="835835"/>
            <a:ext cx="2735017" cy="5549689"/>
          </a:xfrm>
          <a:prstGeom prst="roundRect">
            <a:avLst/>
          </a:prstGeom>
        </p:spPr>
      </p:pic>
      <p:sp>
        <p:nvSpPr>
          <p:cNvPr id="2" name="CaixaDeTexto 1">
            <a:extLst>
              <a:ext uri="{FF2B5EF4-FFF2-40B4-BE49-F238E27FC236}">
                <a16:creationId xmlns:a16="http://schemas.microsoft.com/office/drawing/2014/main" id="{18EA3419-F8F8-9464-03DE-0A939736D44F}"/>
              </a:ext>
            </a:extLst>
          </p:cNvPr>
          <p:cNvSpPr txBox="1"/>
          <p:nvPr/>
        </p:nvSpPr>
        <p:spPr>
          <a:xfrm>
            <a:off x="901238" y="2348232"/>
            <a:ext cx="445956" cy="215444"/>
          </a:xfrm>
          <a:prstGeom prst="rect">
            <a:avLst/>
          </a:prstGeom>
          <a:noFill/>
        </p:spPr>
        <p:txBody>
          <a:bodyPr wrap="none" rtlCol="0">
            <a:spAutoFit/>
          </a:bodyPr>
          <a:lstStyle/>
          <a:p>
            <a:r>
              <a:rPr lang="pt-PT" sz="800" dirty="0">
                <a:solidFill>
                  <a:schemeClr val="bg2">
                    <a:lumMod val="50000"/>
                  </a:schemeClr>
                </a:solidFill>
              </a:rPr>
              <a:t>Editar</a:t>
            </a:r>
          </a:p>
        </p:txBody>
      </p:sp>
    </p:spTree>
    <p:extLst>
      <p:ext uri="{BB962C8B-B14F-4D97-AF65-F5344CB8AC3E}">
        <p14:creationId xmlns:p14="http://schemas.microsoft.com/office/powerpoint/2010/main" val="79366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96E25924-CEAF-A376-87B7-780DA4FB5FE5}"/>
              </a:ext>
            </a:extLst>
          </p:cNvPr>
          <p:cNvSpPr txBox="1"/>
          <p:nvPr/>
        </p:nvSpPr>
        <p:spPr>
          <a:xfrm>
            <a:off x="1151808" y="1646062"/>
            <a:ext cx="9888384" cy="3693319"/>
          </a:xfrm>
          <a:prstGeom prst="rect">
            <a:avLst/>
          </a:prstGeom>
          <a:noFill/>
        </p:spPr>
        <p:txBody>
          <a:bodyPr wrap="square" rtlCol="0">
            <a:spAutoFit/>
          </a:bodyPr>
          <a:lstStyle/>
          <a:p>
            <a:pPr algn="just"/>
            <a:r>
              <a:rPr lang="pt-PT" dirty="0">
                <a:solidFill>
                  <a:schemeClr val="bg1"/>
                </a:solidFill>
                <a:latin typeface="Arial" panose="020B0604020202020204" pitchFamily="34" charset="0"/>
                <a:cs typeface="Arial" panose="020B0604020202020204" pitchFamily="34" charset="0"/>
              </a:rPr>
              <a:t>Na página dos álbuns criados o utilizador pode ver todos os seus álbuns e organiza-los por localização, data e favoritos, para além disso pode aplicar ainda mais filtro, por exemplo selecionar quantos álbuns quer que aparecem por página. Pode também editar o álbum e apagar os conteúdos ou adicionar mais. </a:t>
            </a:r>
          </a:p>
          <a:p>
            <a:pPr algn="just"/>
            <a:r>
              <a:rPr lang="pt-PT" dirty="0">
                <a:solidFill>
                  <a:schemeClr val="bg1"/>
                </a:solidFill>
                <a:latin typeface="Arial" panose="020B0604020202020204" pitchFamily="34" charset="0"/>
                <a:cs typeface="Arial" panose="020B0604020202020204" pitchFamily="34" charset="0"/>
              </a:rPr>
              <a:t>Na versão para a Web essa opções aparecem por baixo do menu e todas ao mesmo tempo, enquanto que na versão mobile esse menu aparece também na parte superior do ecrã mas só dá para visualizar uma opção de cada vez. </a:t>
            </a:r>
          </a:p>
          <a:p>
            <a:pPr algn="just"/>
            <a:r>
              <a:rPr lang="pt-PT" dirty="0">
                <a:solidFill>
                  <a:schemeClr val="bg1"/>
                </a:solidFill>
                <a:latin typeface="Arial" panose="020B0604020202020204" pitchFamily="34" charset="0"/>
                <a:cs typeface="Arial" panose="020B0604020202020204" pitchFamily="34" charset="0"/>
              </a:rPr>
              <a:t>Relativamente aos álbuns na versão web os álbuns por padrão aparecem todos na mesma página e o utilizador pode ver todos se fizer </a:t>
            </a:r>
            <a:r>
              <a:rPr lang="pt-PT" dirty="0" err="1">
                <a:solidFill>
                  <a:schemeClr val="bg1"/>
                </a:solidFill>
                <a:latin typeface="Arial" panose="020B0604020202020204" pitchFamily="34" charset="0"/>
                <a:cs typeface="Arial" panose="020B0604020202020204" pitchFamily="34" charset="0"/>
              </a:rPr>
              <a:t>scroll</a:t>
            </a:r>
            <a:r>
              <a:rPr lang="pt-PT" dirty="0">
                <a:solidFill>
                  <a:schemeClr val="bg1"/>
                </a:solidFill>
                <a:latin typeface="Arial" panose="020B0604020202020204" pitchFamily="34" charset="0"/>
                <a:cs typeface="Arial" panose="020B0604020202020204" pitchFamily="34" charset="0"/>
              </a:rPr>
              <a:t> ao longo da página, enquanto que na versão mobile aparece por padrão apenas um álbum na página e o utilizador tem de deslisar para o lado para ver os restantes.</a:t>
            </a:r>
          </a:p>
          <a:p>
            <a:pPr algn="just"/>
            <a:r>
              <a:rPr lang="pt-PT" dirty="0">
                <a:solidFill>
                  <a:schemeClr val="bg1"/>
                </a:solidFill>
                <a:latin typeface="Arial" panose="020B0604020202020204" pitchFamily="34" charset="0"/>
                <a:cs typeface="Arial" panose="020B0604020202020204" pitchFamily="34" charset="0"/>
              </a:rPr>
              <a:t>Em ambas os álbuns apresentam à primeira vista o nome e se estão nos favoritos (coração pintado) ou não (coração vazio).</a:t>
            </a:r>
          </a:p>
        </p:txBody>
      </p:sp>
    </p:spTree>
    <p:extLst>
      <p:ext uri="{BB962C8B-B14F-4D97-AF65-F5344CB8AC3E}">
        <p14:creationId xmlns:p14="http://schemas.microsoft.com/office/powerpoint/2010/main" val="288715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Travel Regular">
            <a:extLst>
              <a:ext uri="{FF2B5EF4-FFF2-40B4-BE49-F238E27FC236}">
                <a16:creationId xmlns:a16="http://schemas.microsoft.com/office/drawing/2014/main" id="{2D068029-01EF-D2BC-B5E6-15B52CBA4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385" y="259063"/>
            <a:ext cx="1047750" cy="54292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A9590568-D952-0A81-2720-AE66A4352AC7}"/>
              </a:ext>
            </a:extLst>
          </p:cNvPr>
          <p:cNvPicPr>
            <a:picLocks noChangeAspect="1"/>
          </p:cNvPicPr>
          <p:nvPr/>
        </p:nvPicPr>
        <p:blipFill rotWithShape="1">
          <a:blip r:embed="rId4">
            <a:extLst>
              <a:ext uri="{28A0092B-C50C-407E-A947-70E740481C1C}">
                <a14:useLocalDpi xmlns:a14="http://schemas.microsoft.com/office/drawing/2010/main" val="0"/>
              </a:ext>
            </a:extLst>
          </a:blip>
          <a:srcRect l="1546" t="2175" r="1775" b="4379"/>
          <a:stretch/>
        </p:blipFill>
        <p:spPr>
          <a:xfrm>
            <a:off x="690115" y="1557220"/>
            <a:ext cx="6825818" cy="4123426"/>
          </a:xfrm>
          <a:prstGeom prst="rect">
            <a:avLst/>
          </a:prstGeom>
        </p:spPr>
      </p:pic>
      <p:sp>
        <p:nvSpPr>
          <p:cNvPr id="4" name="CaixaDeTexto 3">
            <a:extLst>
              <a:ext uri="{FF2B5EF4-FFF2-40B4-BE49-F238E27FC236}">
                <a16:creationId xmlns:a16="http://schemas.microsoft.com/office/drawing/2014/main" id="{5C73BB71-3069-00A6-2068-83B93E3CD840}"/>
              </a:ext>
            </a:extLst>
          </p:cNvPr>
          <p:cNvSpPr txBox="1"/>
          <p:nvPr/>
        </p:nvSpPr>
        <p:spPr>
          <a:xfrm>
            <a:off x="2872577" y="1177354"/>
            <a:ext cx="2508266" cy="923330"/>
          </a:xfrm>
          <a:prstGeom prst="rect">
            <a:avLst/>
          </a:prstGeom>
          <a:noFill/>
        </p:spPr>
        <p:txBody>
          <a:bodyPr wrap="square" rtlCol="0">
            <a:spAutoFit/>
          </a:bodyPr>
          <a:lstStyle/>
          <a:p>
            <a:pPr algn="ctr"/>
            <a:r>
              <a:rPr lang="pt-PT" sz="1600" b="1" i="0" dirty="0">
                <a:effectLst/>
                <a:latin typeface="Arial" panose="020B0604020202020204" pitchFamily="34" charset="0"/>
                <a:cs typeface="Arial" panose="020B0604020202020204" pitchFamily="34" charset="0"/>
              </a:rPr>
              <a:t>Web</a:t>
            </a:r>
          </a:p>
          <a:p>
            <a:endParaRPr lang="pt-PT" dirty="0">
              <a:solidFill>
                <a:srgbClr val="333333"/>
              </a:solidFill>
              <a:latin typeface="Lucida Grande"/>
            </a:endParaRPr>
          </a:p>
          <a:p>
            <a:endParaRPr lang="pt-PT" b="0" i="0" dirty="0">
              <a:solidFill>
                <a:srgbClr val="333333"/>
              </a:solidFill>
              <a:effectLst/>
              <a:latin typeface="Lucida Grande"/>
            </a:endParaRPr>
          </a:p>
        </p:txBody>
      </p:sp>
      <p:sp>
        <p:nvSpPr>
          <p:cNvPr id="5" name="CaixaDeTexto 4">
            <a:extLst>
              <a:ext uri="{FF2B5EF4-FFF2-40B4-BE49-F238E27FC236}">
                <a16:creationId xmlns:a16="http://schemas.microsoft.com/office/drawing/2014/main" id="{B875B08D-5D67-308F-CA99-BF9E1FEFD4D4}"/>
              </a:ext>
            </a:extLst>
          </p:cNvPr>
          <p:cNvSpPr txBox="1"/>
          <p:nvPr/>
        </p:nvSpPr>
        <p:spPr>
          <a:xfrm>
            <a:off x="8634617" y="472476"/>
            <a:ext cx="2508266" cy="615553"/>
          </a:xfrm>
          <a:prstGeom prst="rect">
            <a:avLst/>
          </a:prstGeom>
          <a:noFill/>
        </p:spPr>
        <p:txBody>
          <a:bodyPr wrap="square" rtlCol="0">
            <a:spAutoFit/>
          </a:bodyPr>
          <a:lstStyle/>
          <a:p>
            <a:pPr algn="ctr"/>
            <a:r>
              <a:rPr lang="pt-PT" sz="1600" b="1" dirty="0">
                <a:solidFill>
                  <a:srgbClr val="333333"/>
                </a:solidFill>
                <a:latin typeface="Arial" panose="020B0604020202020204" pitchFamily="34" charset="0"/>
                <a:cs typeface="Arial" panose="020B0604020202020204" pitchFamily="34" charset="0"/>
              </a:rPr>
              <a:t>Mobile</a:t>
            </a:r>
            <a:endParaRPr lang="pt-PT" dirty="0">
              <a:solidFill>
                <a:srgbClr val="333333"/>
              </a:solidFill>
              <a:latin typeface="Lucida Grande"/>
            </a:endParaRPr>
          </a:p>
          <a:p>
            <a:endParaRPr lang="pt-PT" b="0" i="0" dirty="0">
              <a:solidFill>
                <a:srgbClr val="333333"/>
              </a:solidFill>
              <a:effectLst/>
              <a:latin typeface="Lucida Grande"/>
            </a:endParaRPr>
          </a:p>
        </p:txBody>
      </p:sp>
      <p:pic>
        <p:nvPicPr>
          <p:cNvPr id="7" name="Imagem 6" descr="Uma imagem com texto, captura de ecrã, aparelho, Dispositivo móvel&#10;&#10;Descrição gerada automaticamente">
            <a:extLst>
              <a:ext uri="{FF2B5EF4-FFF2-40B4-BE49-F238E27FC236}">
                <a16:creationId xmlns:a16="http://schemas.microsoft.com/office/drawing/2014/main" id="{FA3B0739-E012-3FD0-6F71-E665B61321F5}"/>
              </a:ext>
            </a:extLst>
          </p:cNvPr>
          <p:cNvPicPr>
            <a:picLocks noChangeAspect="1"/>
          </p:cNvPicPr>
          <p:nvPr/>
        </p:nvPicPr>
        <p:blipFill rotWithShape="1">
          <a:blip r:embed="rId5">
            <a:extLst>
              <a:ext uri="{28A0092B-C50C-407E-A947-70E740481C1C}">
                <a14:useLocalDpi xmlns:a14="http://schemas.microsoft.com/office/drawing/2010/main" val="0"/>
              </a:ext>
            </a:extLst>
          </a:blip>
          <a:srcRect l="9913" t="1666" r="7282" b="3450"/>
          <a:stretch/>
        </p:blipFill>
        <p:spPr>
          <a:xfrm>
            <a:off x="8490771" y="801988"/>
            <a:ext cx="2795958" cy="5668706"/>
          </a:xfrm>
          <a:prstGeom prst="roundRect">
            <a:avLst/>
          </a:prstGeom>
        </p:spPr>
      </p:pic>
      <p:sp>
        <p:nvSpPr>
          <p:cNvPr id="6" name="Retângulo 5">
            <a:extLst>
              <a:ext uri="{FF2B5EF4-FFF2-40B4-BE49-F238E27FC236}">
                <a16:creationId xmlns:a16="http://schemas.microsoft.com/office/drawing/2014/main" id="{F37137F4-432F-1F58-04D9-AE476EBE183B}"/>
              </a:ext>
            </a:extLst>
          </p:cNvPr>
          <p:cNvSpPr/>
          <p:nvPr/>
        </p:nvSpPr>
        <p:spPr>
          <a:xfrm>
            <a:off x="6400800" y="2303253"/>
            <a:ext cx="1431985" cy="431321"/>
          </a:xfrm>
          <a:prstGeom prst="rect">
            <a:avLst/>
          </a:prstGeom>
          <a:noFill/>
          <a:ln w="38100">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tângulo 7">
            <a:extLst>
              <a:ext uri="{FF2B5EF4-FFF2-40B4-BE49-F238E27FC236}">
                <a16:creationId xmlns:a16="http://schemas.microsoft.com/office/drawing/2014/main" id="{5840E31F-C5C2-021E-5E3F-9EFFA4985342}"/>
              </a:ext>
            </a:extLst>
          </p:cNvPr>
          <p:cNvSpPr/>
          <p:nvPr/>
        </p:nvSpPr>
        <p:spPr>
          <a:xfrm>
            <a:off x="10665958" y="1748287"/>
            <a:ext cx="425570" cy="431321"/>
          </a:xfrm>
          <a:prstGeom prst="rect">
            <a:avLst/>
          </a:prstGeom>
          <a:noFill/>
          <a:ln w="38100">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0" name="Conexão: Ângulo Reto 9">
            <a:extLst>
              <a:ext uri="{FF2B5EF4-FFF2-40B4-BE49-F238E27FC236}">
                <a16:creationId xmlns:a16="http://schemas.microsoft.com/office/drawing/2014/main" id="{980A56E2-667A-AD12-8511-BAEF823DD7E7}"/>
              </a:ext>
            </a:extLst>
          </p:cNvPr>
          <p:cNvCxnSpPr>
            <a:cxnSpLocks/>
            <a:stCxn id="6" idx="3"/>
          </p:cNvCxnSpPr>
          <p:nvPr/>
        </p:nvCxnSpPr>
        <p:spPr>
          <a:xfrm flipV="1">
            <a:off x="7832785" y="1963947"/>
            <a:ext cx="2833173" cy="554967"/>
          </a:xfrm>
          <a:prstGeom prst="bentConnector3">
            <a:avLst/>
          </a:prstGeom>
          <a:ln w="38100">
            <a:solidFill>
              <a:schemeClr val="accent3">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12" name="Retângulo 11">
            <a:extLst>
              <a:ext uri="{FF2B5EF4-FFF2-40B4-BE49-F238E27FC236}">
                <a16:creationId xmlns:a16="http://schemas.microsoft.com/office/drawing/2014/main" id="{226E5A00-B2EA-BB27-A729-028CCDB2A9C8}"/>
              </a:ext>
            </a:extLst>
          </p:cNvPr>
          <p:cNvSpPr/>
          <p:nvPr/>
        </p:nvSpPr>
        <p:spPr>
          <a:xfrm>
            <a:off x="2343509" y="2648881"/>
            <a:ext cx="3522453" cy="431321"/>
          </a:xfrm>
          <a:prstGeom prst="rect">
            <a:avLst/>
          </a:prstGeom>
          <a:noFill/>
          <a:ln w="3810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D4BBE3DE-FF40-C351-C8C6-383950F4F32B}"/>
              </a:ext>
            </a:extLst>
          </p:cNvPr>
          <p:cNvSpPr/>
          <p:nvPr/>
        </p:nvSpPr>
        <p:spPr>
          <a:xfrm rot="5400000">
            <a:off x="9997930" y="4097632"/>
            <a:ext cx="1628680" cy="489824"/>
          </a:xfrm>
          <a:prstGeom prst="rect">
            <a:avLst/>
          </a:prstGeom>
          <a:noFill/>
          <a:ln w="38100">
            <a:solidFill>
              <a:srgbClr val="FFC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5" name="Conexão: Ângulo Reto 14">
            <a:extLst>
              <a:ext uri="{FF2B5EF4-FFF2-40B4-BE49-F238E27FC236}">
                <a16:creationId xmlns:a16="http://schemas.microsoft.com/office/drawing/2014/main" id="{E41B671C-31E1-A60C-2C7F-6F05EFB02DB8}"/>
              </a:ext>
            </a:extLst>
          </p:cNvPr>
          <p:cNvCxnSpPr>
            <a:stCxn id="12" idx="3"/>
            <a:endCxn id="13" idx="2"/>
          </p:cNvCxnSpPr>
          <p:nvPr/>
        </p:nvCxnSpPr>
        <p:spPr>
          <a:xfrm>
            <a:off x="5865962" y="2864542"/>
            <a:ext cx="4701396" cy="1478002"/>
          </a:xfrm>
          <a:prstGeom prst="bentConnector3">
            <a:avLst/>
          </a:prstGeom>
          <a:ln w="38100">
            <a:solidFill>
              <a:srgbClr val="FFC000"/>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7570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7D068373-AC2C-2075-49EF-48CBEDE228D1}"/>
              </a:ext>
            </a:extLst>
          </p:cNvPr>
          <p:cNvSpPr txBox="1"/>
          <p:nvPr/>
        </p:nvSpPr>
        <p:spPr>
          <a:xfrm>
            <a:off x="1151808" y="2274837"/>
            <a:ext cx="9888384" cy="2862322"/>
          </a:xfrm>
          <a:prstGeom prst="rect">
            <a:avLst/>
          </a:prstGeom>
          <a:noFill/>
        </p:spPr>
        <p:txBody>
          <a:bodyPr wrap="square" rtlCol="0">
            <a:spAutoFit/>
          </a:bodyPr>
          <a:lstStyle/>
          <a:p>
            <a:pPr algn="just"/>
            <a:r>
              <a:rPr lang="pt-PT" dirty="0">
                <a:solidFill>
                  <a:schemeClr val="bg1"/>
                </a:solidFill>
                <a:latin typeface="Arial" panose="020B0604020202020204" pitchFamily="34" charset="0"/>
                <a:cs typeface="Arial" panose="020B0604020202020204" pitchFamily="34" charset="0"/>
              </a:rPr>
              <a:t>No perfil do utilizador é o local onde se pode terminar a sessão e em ambas as versões encontra-se no canto superior esquerdo, na versão Web em forma de um botão com texto e na versão mobile está representado com um ícone.</a:t>
            </a:r>
          </a:p>
          <a:p>
            <a:pPr algn="just"/>
            <a:r>
              <a:rPr lang="pt-PT" dirty="0">
                <a:solidFill>
                  <a:schemeClr val="bg1"/>
                </a:solidFill>
                <a:latin typeface="Arial" panose="020B0604020202020204" pitchFamily="34" charset="0"/>
                <a:cs typeface="Arial" panose="020B0604020202020204" pitchFamily="34" charset="0"/>
              </a:rPr>
              <a:t>Para além disso tem três opões principais que são os “amigos” com quem o utilizador pode partilhar o conteúdo, as configurações e os favoritos (encaminha para os favoritos nos “álbuns criados”). Essas opções na versão mobile são representadas apenas por ícones, que se encontram no canto inferior direito do ecrã, enquanto que na versão web se encontram na parte superior do ecrã com ícones e texto (maior tamanho do ecrã).</a:t>
            </a:r>
          </a:p>
          <a:p>
            <a:pPr algn="just"/>
            <a:r>
              <a:rPr lang="pt-PT" dirty="0">
                <a:solidFill>
                  <a:schemeClr val="bg1"/>
                </a:solidFill>
                <a:latin typeface="Arial" panose="020B0604020202020204" pitchFamily="34" charset="0"/>
                <a:cs typeface="Arial" panose="020B0604020202020204" pitchFamily="34" charset="0"/>
              </a:rPr>
              <a:t>Está presente também a foto de perfil caso o utilizador queira colocar e algumas informações sobre o mesmo.</a:t>
            </a:r>
          </a:p>
        </p:txBody>
      </p:sp>
    </p:spTree>
    <p:extLst>
      <p:ext uri="{BB962C8B-B14F-4D97-AF65-F5344CB8AC3E}">
        <p14:creationId xmlns:p14="http://schemas.microsoft.com/office/powerpoint/2010/main" val="2962573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Travel Regular">
            <a:extLst>
              <a:ext uri="{FF2B5EF4-FFF2-40B4-BE49-F238E27FC236}">
                <a16:creationId xmlns:a16="http://schemas.microsoft.com/office/drawing/2014/main" id="{F57DC92D-415A-61BA-6273-16EC45396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59" y="159679"/>
            <a:ext cx="2038350" cy="638175"/>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26DD4CFB-96F0-5050-4EB0-0772780BAB1B}"/>
              </a:ext>
            </a:extLst>
          </p:cNvPr>
          <p:cNvSpPr txBox="1"/>
          <p:nvPr/>
        </p:nvSpPr>
        <p:spPr>
          <a:xfrm>
            <a:off x="1151808" y="2274837"/>
            <a:ext cx="9888384" cy="2862322"/>
          </a:xfrm>
          <a:prstGeom prst="rect">
            <a:avLst/>
          </a:prstGeom>
          <a:noFill/>
        </p:spPr>
        <p:txBody>
          <a:bodyPr wrap="square" rtlCol="0">
            <a:spAutoFit/>
          </a:bodyPr>
          <a:lstStyle/>
          <a:p>
            <a:pPr algn="just"/>
            <a:r>
              <a:rPr lang="pt-PT" dirty="0">
                <a:solidFill>
                  <a:schemeClr val="bg1"/>
                </a:solidFill>
                <a:latin typeface="Arial" panose="020B0604020202020204" pitchFamily="34" charset="0"/>
                <a:cs typeface="Arial" panose="020B0604020202020204" pitchFamily="34" charset="0"/>
              </a:rPr>
              <a:t>Para concluir como já era de esperar, a versão para a web e a versão para dispositivos móveis apresentam diferenças na criação, principalmente no que toca ao tamanho do ecrã, pois devido a isso na versão web a experiência de utilização torna-se mais ampla e neste caso dá para o utilizador ter uma melhor visão do mapa. Como referido durante o relatório é exclusivo da versão mobile o acesso à câmara e ao </a:t>
            </a:r>
            <a:r>
              <a:rPr lang="pt-PT" dirty="0" err="1">
                <a:solidFill>
                  <a:schemeClr val="bg1"/>
                </a:solidFill>
                <a:latin typeface="Arial" panose="020B0604020202020204" pitchFamily="34" charset="0"/>
                <a:cs typeface="Arial" panose="020B0604020202020204" pitchFamily="34" charset="0"/>
              </a:rPr>
              <a:t>gps</a:t>
            </a:r>
            <a:r>
              <a:rPr lang="pt-PT" dirty="0">
                <a:solidFill>
                  <a:schemeClr val="bg1"/>
                </a:solidFill>
                <a:latin typeface="Arial" panose="020B0604020202020204" pitchFamily="34" charset="0"/>
                <a:cs typeface="Arial" panose="020B0604020202020204" pitchFamily="34" charset="0"/>
              </a:rPr>
              <a:t>, uma vez que só estão presentes em dispositivos móveis. Foi cumprido o objetivo de planear a plataforma para ser simples e intuitiva para facilitar a utilização.</a:t>
            </a:r>
          </a:p>
          <a:p>
            <a:pPr algn="just"/>
            <a:r>
              <a:rPr lang="pt-PT" dirty="0">
                <a:solidFill>
                  <a:schemeClr val="bg1"/>
                </a:solidFill>
                <a:latin typeface="Arial" panose="020B0604020202020204" pitchFamily="34" charset="0"/>
                <a:cs typeface="Arial" panose="020B0604020202020204" pitchFamily="34" charset="0"/>
              </a:rPr>
              <a:t>Com a realização deste relatório aprofundei e coloquei em prática os conteúdos teóricos lecionados nas aulas de Arquitetura de Informação para a Web e Dispositivos Móveis.</a:t>
            </a:r>
          </a:p>
          <a:p>
            <a:pPr algn="just"/>
            <a:endParaRPr lang="pt-PT"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8796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579FBA11-021C-1592-A42D-B6E0841D503D}"/>
              </a:ext>
            </a:extLst>
          </p:cNvPr>
          <p:cNvSpPr>
            <a:spLocks noChangeArrowheads="1"/>
          </p:cNvSpPr>
          <p:nvPr/>
        </p:nvSpPr>
        <p:spPr bwMode="auto">
          <a:xfrm>
            <a:off x="683580" y="534879"/>
            <a:ext cx="10386874" cy="2605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28528" rIns="9144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t-PT" altLang="pt-PT" sz="3600" b="0" i="0" u="none" strike="noStrike" cap="none" normalizeH="0" baseline="0" dirty="0">
              <a:ln>
                <a:noFill/>
              </a:ln>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b="0" i="0" u="none" strike="noStrike" cap="none" normalizeH="0" baseline="0" dirty="0" err="1">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wikipédia</a:t>
            </a:r>
            <a:r>
              <a:rPr kumimoji="0" lang="pt-PT" altLang="pt-PT"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(21 de outubro de 2019). </a:t>
            </a:r>
            <a:r>
              <a:rPr kumimoji="0" lang="pt-PT" altLang="pt-PT" b="0" i="1"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Website </a:t>
            </a:r>
            <a:r>
              <a:rPr kumimoji="0" lang="pt-PT" altLang="pt-PT" b="0" i="1" u="none" strike="noStrike" cap="none" normalizeH="0" baseline="0" dirty="0" err="1">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wireframe</a:t>
            </a:r>
            <a:r>
              <a:rPr kumimoji="0" lang="pt-PT" altLang="pt-PT"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Obtido em 29 de dezembro de 2023, de </a:t>
            </a:r>
            <a:r>
              <a:rPr kumimoji="0" lang="pt-PT" altLang="pt-PT"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https://pt.wikipedia.org/wiki/Website_wireframe</a:t>
            </a:r>
            <a:endParaRPr kumimoji="0" lang="pt-PT" altLang="pt-PT"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PT" altLang="pt-PT" sz="11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pt-PT" altLang="pt-PT" b="0" i="0" u="none" strike="noStrike" cap="none" normalizeH="0" baseline="0" dirty="0" err="1">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wikipédia</a:t>
            </a:r>
            <a:r>
              <a:rPr kumimoji="0" lang="pt-PT" altLang="pt-PT"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(25 de agosto de 2023). </a:t>
            </a:r>
            <a:r>
              <a:rPr kumimoji="0" lang="pt-PT" altLang="pt-PT" b="0" i="1" u="none" strike="noStrike" cap="none" normalizeH="0" baseline="0" dirty="0" err="1">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Sitemap</a:t>
            </a:r>
            <a:r>
              <a:rPr kumimoji="0" lang="pt-PT" altLang="pt-PT"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Obtido em 29 de dezembro de 2023, de </a:t>
            </a:r>
            <a:r>
              <a:rPr kumimoji="0" lang="pt-PT" altLang="pt-PT"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https://pt.wikipedia.org/wiki/Sitemap</a:t>
            </a:r>
            <a:endParaRPr kumimoji="0" lang="pt-PT" altLang="pt-PT"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PT" altLang="pt-PT" sz="3200" b="0" i="0" u="none" strike="noStrike" cap="none" normalizeH="0" baseline="0" dirty="0">
              <a:ln>
                <a:noFill/>
              </a:ln>
              <a:solidFill>
                <a:schemeClr val="tx1"/>
              </a:solidFill>
              <a:effectLst/>
              <a:latin typeface="Arial" panose="020B0604020202020204" pitchFamily="34" charset="0"/>
            </a:endParaRPr>
          </a:p>
        </p:txBody>
      </p:sp>
      <p:pic>
        <p:nvPicPr>
          <p:cNvPr id="2052" name="Picture 4" descr="Travel Regular">
            <a:extLst>
              <a:ext uri="{FF2B5EF4-FFF2-40B4-BE49-F238E27FC236}">
                <a16:creationId xmlns:a16="http://schemas.microsoft.com/office/drawing/2014/main" id="{89299632-FF4E-AEE2-1E65-FBACBFD29B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208" y="211029"/>
            <a:ext cx="2200275"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897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ravel Regular">
            <a:extLst>
              <a:ext uri="{FF2B5EF4-FFF2-40B4-BE49-F238E27FC236}">
                <a16:creationId xmlns:a16="http://schemas.microsoft.com/office/drawing/2014/main" id="{3AB69810-10A0-FA89-9090-8D1C6A01C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492" y="362580"/>
            <a:ext cx="4514850" cy="5429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Computer icons for free download | Freepik">
            <a:extLst>
              <a:ext uri="{FF2B5EF4-FFF2-40B4-BE49-F238E27FC236}">
                <a16:creationId xmlns:a16="http://schemas.microsoft.com/office/drawing/2014/main" id="{D0248B48-E35F-27D6-1BBD-23CE1ACAB76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453" b="8057"/>
          <a:stretch/>
        </p:blipFill>
        <p:spPr bwMode="auto">
          <a:xfrm>
            <a:off x="3400844" y="1360161"/>
            <a:ext cx="5390311" cy="4608218"/>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98250850-E590-AB4D-C363-A0EFDD1FA2ED}"/>
              </a:ext>
            </a:extLst>
          </p:cNvPr>
          <p:cNvSpPr txBox="1"/>
          <p:nvPr/>
        </p:nvSpPr>
        <p:spPr>
          <a:xfrm>
            <a:off x="3684986" y="2855493"/>
            <a:ext cx="5113957" cy="923330"/>
          </a:xfrm>
          <a:prstGeom prst="rect">
            <a:avLst/>
          </a:prstGeom>
          <a:noFill/>
        </p:spPr>
        <p:txBody>
          <a:bodyPr wrap="square" rtlCol="0">
            <a:spAutoFit/>
          </a:bodyPr>
          <a:lstStyle/>
          <a:p>
            <a:pPr marL="285750" indent="-285750" algn="just">
              <a:buFont typeface="Courier New" panose="02070309020205020404" pitchFamily="49" charset="0"/>
              <a:buChar char="o"/>
            </a:pPr>
            <a:r>
              <a:rPr lang="pt-PT" dirty="0">
                <a:solidFill>
                  <a:srgbClr val="336699"/>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Diagrams.net</a:t>
            </a:r>
            <a:r>
              <a:rPr lang="pt-PT" dirty="0">
                <a:solidFill>
                  <a:srgbClr val="96607D"/>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a:t>
            </a:r>
            <a:r>
              <a:rPr lang="pt-PT" dirty="0">
                <a:solidFill>
                  <a:schemeClr val="bg1"/>
                </a:solidFill>
                <a:latin typeface="Arial" panose="020B0604020202020204" pitchFamily="34" charset="0"/>
                <a:cs typeface="Arial" panose="020B0604020202020204" pitchFamily="34" charset="0"/>
              </a:rPr>
              <a:t>– para a criação do </a:t>
            </a:r>
            <a:r>
              <a:rPr lang="pt-PT" dirty="0" err="1">
                <a:solidFill>
                  <a:schemeClr val="bg1"/>
                </a:solidFill>
                <a:latin typeface="Arial" panose="020B0604020202020204" pitchFamily="34" charset="0"/>
                <a:cs typeface="Arial" panose="020B0604020202020204" pitchFamily="34" charset="0"/>
              </a:rPr>
              <a:t>sitemap</a:t>
            </a:r>
            <a:r>
              <a:rPr lang="pt-PT" dirty="0">
                <a:solidFill>
                  <a:schemeClr val="bg1"/>
                </a:solidFill>
                <a:latin typeface="Arial" panose="020B0604020202020204" pitchFamily="34" charset="0"/>
                <a:cs typeface="Arial" panose="020B0604020202020204" pitchFamily="34" charset="0"/>
              </a:rPr>
              <a:t>.</a:t>
            </a:r>
          </a:p>
          <a:p>
            <a:pPr marL="285750" indent="-285750" algn="just">
              <a:buFont typeface="Courier New" panose="02070309020205020404" pitchFamily="49" charset="0"/>
              <a:buChar char="o"/>
            </a:pPr>
            <a:r>
              <a:rPr lang="pt-PT" dirty="0">
                <a:solidFill>
                  <a:srgbClr val="336699"/>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Mockflow </a:t>
            </a:r>
            <a:r>
              <a:rPr lang="pt-PT" dirty="0">
                <a:solidFill>
                  <a:schemeClr val="bg1"/>
                </a:solidFill>
                <a:latin typeface="Arial" panose="020B0604020202020204" pitchFamily="34" charset="0"/>
                <a:cs typeface="Arial" panose="020B0604020202020204" pitchFamily="34" charset="0"/>
              </a:rPr>
              <a:t>– para a criação dos </a:t>
            </a:r>
            <a:r>
              <a:rPr lang="pt-PT" dirty="0" err="1">
                <a:solidFill>
                  <a:schemeClr val="bg1"/>
                </a:solidFill>
                <a:latin typeface="Arial" panose="020B0604020202020204" pitchFamily="34" charset="0"/>
                <a:cs typeface="Arial" panose="020B0604020202020204" pitchFamily="34" charset="0"/>
              </a:rPr>
              <a:t>wireframes</a:t>
            </a:r>
            <a:r>
              <a:rPr lang="pt-PT" dirty="0">
                <a:solidFill>
                  <a:schemeClr val="bg1"/>
                </a:solidFill>
                <a:latin typeface="Arial" panose="020B0604020202020204" pitchFamily="34" charset="0"/>
                <a:cs typeface="Arial" panose="020B0604020202020204" pitchFamily="34" charset="0"/>
              </a:rPr>
              <a:t>. </a:t>
            </a:r>
          </a:p>
          <a:p>
            <a:pPr algn="just"/>
            <a:endParaRPr lang="pt-PT"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8534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1" y="1"/>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7D7BBB17-0B3B-AC6D-875F-EE28E9FE9409}"/>
              </a:ext>
            </a:extLst>
          </p:cNvPr>
          <p:cNvSpPr txBox="1"/>
          <p:nvPr/>
        </p:nvSpPr>
        <p:spPr>
          <a:xfrm>
            <a:off x="592710" y="1700743"/>
            <a:ext cx="11179834" cy="4247317"/>
          </a:xfrm>
          <a:prstGeom prst="rect">
            <a:avLst/>
          </a:prstGeom>
          <a:noFill/>
        </p:spPr>
        <p:txBody>
          <a:bodyPr wrap="square" rtlCol="0">
            <a:spAutoFit/>
          </a:bodyPr>
          <a:lstStyle/>
          <a:p>
            <a:pPr algn="just"/>
            <a:r>
              <a:rPr lang="pt-PT" dirty="0">
                <a:solidFill>
                  <a:schemeClr val="bg1"/>
                </a:solidFill>
                <a:latin typeface="Arial" panose="020B0604020202020204" pitchFamily="34" charset="0"/>
                <a:cs typeface="Arial" panose="020B0604020202020204" pitchFamily="34" charset="0"/>
              </a:rPr>
              <a:t>Esta plataforma tem como principal objetivo a</a:t>
            </a:r>
            <a:r>
              <a:rPr lang="pt-PT" b="0" i="0" dirty="0">
                <a:solidFill>
                  <a:schemeClr val="bg1"/>
                </a:solidFill>
                <a:effectLst/>
                <a:latin typeface="Arial" panose="020B0604020202020204" pitchFamily="34" charset="0"/>
                <a:cs typeface="Arial" panose="020B0604020202020204" pitchFamily="34" charset="0"/>
              </a:rPr>
              <a:t> criação de álbuns de recordações de viagens</a:t>
            </a:r>
            <a:r>
              <a:rPr lang="pt-PT" dirty="0">
                <a:solidFill>
                  <a:schemeClr val="bg1"/>
                </a:solidFill>
                <a:latin typeface="Arial" panose="020B0604020202020204" pitchFamily="34" charset="0"/>
                <a:cs typeface="Arial" panose="020B0604020202020204" pitchFamily="34" charset="0"/>
              </a:rPr>
              <a:t>, pois cada vez mais as pessoas estão a perder o hábito de criar álbuns de fotografias de viagens físicos e maior parte delas faz uma viagem e fica com as fotografias perdidas na galeria do telemóvel, por esse motivo tive esta ideia de plataforma, para que se continue a criar álbuns das viagens, mas agora virtualmente.</a:t>
            </a:r>
            <a:endParaRPr lang="pt-PT" b="0" i="0" dirty="0">
              <a:solidFill>
                <a:schemeClr val="bg1"/>
              </a:solidFill>
              <a:effectLst/>
              <a:latin typeface="Arial" panose="020B0604020202020204" pitchFamily="34" charset="0"/>
              <a:cs typeface="Arial" panose="020B0604020202020204" pitchFamily="34" charset="0"/>
            </a:endParaRPr>
          </a:p>
          <a:p>
            <a:pPr algn="just"/>
            <a:r>
              <a:rPr lang="pt-PT" b="0" i="0" dirty="0">
                <a:solidFill>
                  <a:schemeClr val="bg1"/>
                </a:solidFill>
                <a:effectLst/>
                <a:latin typeface="Arial" panose="020B0604020202020204" pitchFamily="34" charset="0"/>
                <a:cs typeface="Arial" panose="020B0604020202020204" pitchFamily="34" charset="0"/>
              </a:rPr>
              <a:t>Para esta ideia inspirei-me no conceito básico de duas aplicações que irei mostrar no próximo slide, o google </a:t>
            </a:r>
            <a:r>
              <a:rPr lang="pt-PT" b="0" i="0" dirty="0" err="1">
                <a:solidFill>
                  <a:schemeClr val="bg1"/>
                </a:solidFill>
                <a:effectLst/>
                <a:latin typeface="Arial" panose="020B0604020202020204" pitchFamily="34" charset="0"/>
                <a:cs typeface="Arial" panose="020B0604020202020204" pitchFamily="34" charset="0"/>
              </a:rPr>
              <a:t>maps</a:t>
            </a:r>
            <a:r>
              <a:rPr lang="pt-PT" b="0" i="0" dirty="0">
                <a:solidFill>
                  <a:schemeClr val="bg1"/>
                </a:solidFill>
                <a:effectLst/>
                <a:latin typeface="Arial" panose="020B0604020202020204" pitchFamily="34" charset="0"/>
                <a:cs typeface="Arial" panose="020B0604020202020204" pitchFamily="34" charset="0"/>
              </a:rPr>
              <a:t> e o </a:t>
            </a:r>
            <a:r>
              <a:rPr lang="pt-PT" b="0" i="0" dirty="0" err="1">
                <a:solidFill>
                  <a:schemeClr val="bg1"/>
                </a:solidFill>
                <a:effectLst/>
                <a:latin typeface="Arial" panose="020B0604020202020204" pitchFamily="34" charset="0"/>
                <a:cs typeface="Arial" panose="020B0604020202020204" pitchFamily="34" charset="0"/>
              </a:rPr>
              <a:t>been</a:t>
            </a:r>
            <a:r>
              <a:rPr lang="pt-PT" dirty="0">
                <a:solidFill>
                  <a:schemeClr val="bg1"/>
                </a:solidFill>
                <a:latin typeface="Arial" panose="020B0604020202020204" pitchFamily="34" charset="0"/>
                <a:cs typeface="Arial" panose="020B0604020202020204" pitchFamily="34" charset="0"/>
              </a:rPr>
              <a:t>, onde vou</a:t>
            </a:r>
            <a:r>
              <a:rPr lang="pt-PT" b="0" i="0" dirty="0">
                <a:solidFill>
                  <a:schemeClr val="bg1"/>
                </a:solidFill>
                <a:effectLst/>
                <a:latin typeface="Arial" panose="020B0604020202020204" pitchFamily="34" charset="0"/>
                <a:cs typeface="Arial" panose="020B0604020202020204" pitchFamily="34" charset="0"/>
              </a:rPr>
              <a:t> utilizar a possibilidade de pintar no mapa os países visitados, tal como no </a:t>
            </a:r>
            <a:r>
              <a:rPr lang="pt-PT" b="0" i="0" dirty="0" err="1">
                <a:solidFill>
                  <a:schemeClr val="bg1"/>
                </a:solidFill>
                <a:effectLst/>
                <a:latin typeface="Arial" panose="020B0604020202020204" pitchFamily="34" charset="0"/>
                <a:cs typeface="Arial" panose="020B0604020202020204" pitchFamily="34" charset="0"/>
              </a:rPr>
              <a:t>been</a:t>
            </a:r>
            <a:r>
              <a:rPr lang="pt-PT" b="0" i="0" dirty="0">
                <a:solidFill>
                  <a:schemeClr val="bg1"/>
                </a:solidFill>
                <a:effectLst/>
                <a:latin typeface="Arial" panose="020B0604020202020204" pitchFamily="34" charset="0"/>
                <a:cs typeface="Arial" panose="020B0604020202020204" pitchFamily="34" charset="0"/>
              </a:rPr>
              <a:t> e adicionar fotografias aos locais, como no google </a:t>
            </a:r>
            <a:r>
              <a:rPr lang="pt-PT" b="0" i="0" dirty="0" err="1">
                <a:solidFill>
                  <a:schemeClr val="bg1"/>
                </a:solidFill>
                <a:effectLst/>
                <a:latin typeface="Arial" panose="020B0604020202020204" pitchFamily="34" charset="0"/>
                <a:cs typeface="Arial" panose="020B0604020202020204" pitchFamily="34" charset="0"/>
              </a:rPr>
              <a:t>maps</a:t>
            </a:r>
            <a:r>
              <a:rPr lang="pt-PT" b="0" i="0" dirty="0">
                <a:solidFill>
                  <a:schemeClr val="bg1"/>
                </a:solidFill>
                <a:effectLst/>
                <a:latin typeface="Arial" panose="020B0604020202020204" pitchFamily="34" charset="0"/>
                <a:cs typeface="Arial" panose="020B0604020202020204" pitchFamily="34" charset="0"/>
              </a:rPr>
              <a:t>, mas não com o objetivo de mostrar aos outros utilizadores os locais visitados e onde ir, mas sim com o propósito de criar um álbum de recordações pessoal. </a:t>
            </a:r>
          </a:p>
          <a:p>
            <a:pPr algn="just"/>
            <a:r>
              <a:rPr lang="pt-PT" dirty="0">
                <a:solidFill>
                  <a:schemeClr val="bg1"/>
                </a:solidFill>
                <a:latin typeface="Arial" panose="020B0604020202020204" pitchFamily="34" charset="0"/>
                <a:cs typeface="Arial" panose="020B0604020202020204" pitchFamily="34" charset="0"/>
              </a:rPr>
              <a:t>A plataforma vai</a:t>
            </a:r>
            <a:r>
              <a:rPr lang="pt-PT" b="0" i="0" dirty="0">
                <a:solidFill>
                  <a:schemeClr val="bg1"/>
                </a:solidFill>
                <a:effectLst/>
                <a:latin typeface="Arial" panose="020B0604020202020204" pitchFamily="34" charset="0"/>
                <a:cs typeface="Arial" panose="020B0604020202020204" pitchFamily="34" charset="0"/>
              </a:rPr>
              <a:t> dar aos utilizadores a possibilidade de pintar no mapa, por exemplo, Espanha e criar álbuns de cada sítio que visitou em </a:t>
            </a:r>
            <a:r>
              <a:rPr lang="pt-PT" dirty="0">
                <a:solidFill>
                  <a:schemeClr val="bg1"/>
                </a:solidFill>
                <a:latin typeface="Arial" panose="020B0604020202020204" pitchFamily="34" charset="0"/>
                <a:cs typeface="Arial" panose="020B0604020202020204" pitchFamily="34" charset="0"/>
              </a:rPr>
              <a:t>E</a:t>
            </a:r>
            <a:r>
              <a:rPr lang="pt-PT" b="0" i="0" dirty="0">
                <a:solidFill>
                  <a:schemeClr val="bg1"/>
                </a:solidFill>
                <a:effectLst/>
                <a:latin typeface="Arial" panose="020B0604020202020204" pitchFamily="34" charset="0"/>
                <a:cs typeface="Arial" panose="020B0604020202020204" pitchFamily="34" charset="0"/>
              </a:rPr>
              <a:t>spanha, por exemplo, álbum de Madrid e de Barcelona, nesses álbuns o utilizador escolhe as fotografias da viagem que quer adicionar, para assim recordar as viagens e as memórias de uma forma privada ou seletiva com outras pessoas, por exemplo família e amigos. Para além das fotografias será possível adicionar vídeos, áudios e criar as próprias playlists, que relembram cada viagem</a:t>
            </a:r>
            <a:r>
              <a:rPr lang="pt-PT" dirty="0">
                <a:solidFill>
                  <a:schemeClr val="bg1"/>
                </a:solidFill>
                <a:latin typeface="Arial" panose="020B0604020202020204" pitchFamily="34" charset="0"/>
                <a:cs typeface="Arial" panose="020B0604020202020204" pitchFamily="34" charset="0"/>
              </a:rPr>
              <a:t> através da memória auditiva. </a:t>
            </a:r>
          </a:p>
        </p:txBody>
      </p:sp>
      <p:pic>
        <p:nvPicPr>
          <p:cNvPr id="2050" name="Picture 2" descr="Travel Regular">
            <a:extLst>
              <a:ext uri="{FF2B5EF4-FFF2-40B4-BE49-F238E27FC236}">
                <a16:creationId xmlns:a16="http://schemas.microsoft.com/office/drawing/2014/main" id="{853FB81D-47C2-9545-E549-27246E394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14" y="397275"/>
            <a:ext cx="4838700" cy="72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6726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8CEF6949-DCC1-BB1A-3304-84663802F0E8}"/>
              </a:ext>
            </a:extLst>
          </p:cNvPr>
          <p:cNvPicPr>
            <a:picLocks noChangeAspect="1"/>
          </p:cNvPicPr>
          <p:nvPr/>
        </p:nvPicPr>
        <p:blipFill rotWithShape="1">
          <a:blip r:embed="rId2">
            <a:extLst>
              <a:ext uri="{28A0092B-C50C-407E-A947-70E740481C1C}">
                <a14:useLocalDpi xmlns:a14="http://schemas.microsoft.com/office/drawing/2010/main" val="0"/>
              </a:ext>
            </a:extLst>
          </a:blip>
          <a:srcRect t="3345"/>
          <a:stretch/>
        </p:blipFill>
        <p:spPr>
          <a:xfrm>
            <a:off x="3672466" y="1733909"/>
            <a:ext cx="2286282" cy="3922402"/>
          </a:xfrm>
          <a:prstGeom prst="rect">
            <a:avLst/>
          </a:prstGeom>
        </p:spPr>
      </p:pic>
      <p:sp>
        <p:nvSpPr>
          <p:cNvPr id="2" name="CaixaDeTexto 1">
            <a:extLst>
              <a:ext uri="{FF2B5EF4-FFF2-40B4-BE49-F238E27FC236}">
                <a16:creationId xmlns:a16="http://schemas.microsoft.com/office/drawing/2014/main" id="{77374B60-1724-C83C-1042-A9D1586CA611}"/>
              </a:ext>
            </a:extLst>
          </p:cNvPr>
          <p:cNvSpPr txBox="1"/>
          <p:nvPr/>
        </p:nvSpPr>
        <p:spPr>
          <a:xfrm>
            <a:off x="414067" y="319178"/>
            <a:ext cx="11602529" cy="646331"/>
          </a:xfrm>
          <a:prstGeom prst="rect">
            <a:avLst/>
          </a:prstGeom>
          <a:noFill/>
        </p:spPr>
        <p:txBody>
          <a:bodyPr wrap="square" rtlCol="0">
            <a:spAutoFit/>
          </a:bodyPr>
          <a:lstStyle/>
          <a:p>
            <a:r>
              <a:rPr lang="pt-PT" dirty="0">
                <a:solidFill>
                  <a:schemeClr val="bg1"/>
                </a:solidFill>
                <a:latin typeface="Arial" panose="020B0604020202020204" pitchFamily="34" charset="0"/>
                <a:cs typeface="Arial" panose="020B0604020202020204" pitchFamily="34" charset="0"/>
              </a:rPr>
              <a:t>Para uma melhor visualização das aplicações onde me inspirei para a minha plataforma, para além de uma descrição coloquei também um print de cada uma.</a:t>
            </a:r>
          </a:p>
        </p:txBody>
      </p:sp>
      <p:sp>
        <p:nvSpPr>
          <p:cNvPr id="4" name="CaixaDeTexto 3">
            <a:extLst>
              <a:ext uri="{FF2B5EF4-FFF2-40B4-BE49-F238E27FC236}">
                <a16:creationId xmlns:a16="http://schemas.microsoft.com/office/drawing/2014/main" id="{24EEF938-8A3C-2028-8E61-2DD90418CDF5}"/>
              </a:ext>
            </a:extLst>
          </p:cNvPr>
          <p:cNvSpPr txBox="1"/>
          <p:nvPr/>
        </p:nvSpPr>
        <p:spPr>
          <a:xfrm>
            <a:off x="194065" y="1685993"/>
            <a:ext cx="3424688" cy="3970318"/>
          </a:xfrm>
          <a:prstGeom prst="rect">
            <a:avLst/>
          </a:prstGeom>
          <a:noFill/>
        </p:spPr>
        <p:txBody>
          <a:bodyPr wrap="square" rtlCol="0">
            <a:spAutoFit/>
          </a:bodyPr>
          <a:lstStyle/>
          <a:p>
            <a:pPr algn="just"/>
            <a:r>
              <a:rPr lang="pt-PT" dirty="0">
                <a:solidFill>
                  <a:schemeClr val="bg1"/>
                </a:solidFill>
                <a:latin typeface="Arial" panose="020B0604020202020204" pitchFamily="34" charset="0"/>
                <a:cs typeface="Arial" panose="020B0604020202020204" pitchFamily="34" charset="0"/>
              </a:rPr>
              <a:t>A aplicação </a:t>
            </a:r>
            <a:r>
              <a:rPr lang="pt-PT" dirty="0" err="1">
                <a:solidFill>
                  <a:schemeClr val="bg1"/>
                </a:solidFill>
                <a:latin typeface="Arial" panose="020B0604020202020204" pitchFamily="34" charset="0"/>
                <a:cs typeface="Arial" panose="020B0604020202020204" pitchFamily="34" charset="0"/>
              </a:rPr>
              <a:t>been</a:t>
            </a:r>
            <a:r>
              <a:rPr lang="pt-PT" dirty="0">
                <a:solidFill>
                  <a:schemeClr val="bg1"/>
                </a:solidFill>
                <a:latin typeface="Arial" panose="020B0604020202020204" pitchFamily="34" charset="0"/>
                <a:cs typeface="Arial" panose="020B0604020202020204" pitchFamily="34" charset="0"/>
              </a:rPr>
              <a:t> (exclusiva para dispositivos com o sistema operativo IOS) tem como principal objetivo a seleção de cidades e países, num mapa, já visitados pelo utilizador, para que assim seja possível ver nesse mesmo mapa as partes do mundo em que utilizador já esteve e a que percentagem isso corresponde. Para além disso é possível também partilhar o mapa com quem possui a aplicação. </a:t>
            </a:r>
          </a:p>
        </p:txBody>
      </p:sp>
      <p:pic>
        <p:nvPicPr>
          <p:cNvPr id="6" name="Imagem 5" descr="Uma imagem com texto, mapa, captura de ecrã, atlas&#10;&#10;Descrição gerada automaticamente">
            <a:extLst>
              <a:ext uri="{FF2B5EF4-FFF2-40B4-BE49-F238E27FC236}">
                <a16:creationId xmlns:a16="http://schemas.microsoft.com/office/drawing/2014/main" id="{736C89B2-A3BD-E36C-62DE-BAEFBFD0EEC0}"/>
              </a:ext>
            </a:extLst>
          </p:cNvPr>
          <p:cNvPicPr>
            <a:picLocks noChangeAspect="1"/>
          </p:cNvPicPr>
          <p:nvPr/>
        </p:nvPicPr>
        <p:blipFill rotWithShape="1">
          <a:blip r:embed="rId3">
            <a:extLst>
              <a:ext uri="{28A0092B-C50C-407E-A947-70E740481C1C}">
                <a14:useLocalDpi xmlns:a14="http://schemas.microsoft.com/office/drawing/2010/main" val="0"/>
              </a:ext>
            </a:extLst>
          </a:blip>
          <a:srcRect r="5172"/>
          <a:stretch/>
        </p:blipFill>
        <p:spPr>
          <a:xfrm>
            <a:off x="6316706" y="1733909"/>
            <a:ext cx="5629473" cy="2941900"/>
          </a:xfrm>
          <a:prstGeom prst="rect">
            <a:avLst/>
          </a:prstGeom>
        </p:spPr>
      </p:pic>
      <p:cxnSp>
        <p:nvCxnSpPr>
          <p:cNvPr id="8" name="Conexão reta 7">
            <a:extLst>
              <a:ext uri="{FF2B5EF4-FFF2-40B4-BE49-F238E27FC236}">
                <a16:creationId xmlns:a16="http://schemas.microsoft.com/office/drawing/2014/main" id="{59F74C48-E527-622C-4244-9E60F225C273}"/>
              </a:ext>
            </a:extLst>
          </p:cNvPr>
          <p:cNvCxnSpPr>
            <a:cxnSpLocks/>
          </p:cNvCxnSpPr>
          <p:nvPr/>
        </p:nvCxnSpPr>
        <p:spPr>
          <a:xfrm flipH="1">
            <a:off x="6070122" y="1138689"/>
            <a:ext cx="25878" cy="5440394"/>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CaixaDeTexto 9">
            <a:extLst>
              <a:ext uri="{FF2B5EF4-FFF2-40B4-BE49-F238E27FC236}">
                <a16:creationId xmlns:a16="http://schemas.microsoft.com/office/drawing/2014/main" id="{37DFB8C4-A9D9-3A94-6008-85DACC61C7B7}"/>
              </a:ext>
            </a:extLst>
          </p:cNvPr>
          <p:cNvSpPr txBox="1"/>
          <p:nvPr/>
        </p:nvSpPr>
        <p:spPr>
          <a:xfrm>
            <a:off x="6316705" y="4675809"/>
            <a:ext cx="5681229" cy="923330"/>
          </a:xfrm>
          <a:prstGeom prst="rect">
            <a:avLst/>
          </a:prstGeom>
          <a:noFill/>
        </p:spPr>
        <p:txBody>
          <a:bodyPr wrap="square" rtlCol="0">
            <a:spAutoFit/>
          </a:bodyPr>
          <a:lstStyle/>
          <a:p>
            <a:pPr algn="just"/>
            <a:r>
              <a:rPr lang="pt-PT" dirty="0">
                <a:solidFill>
                  <a:schemeClr val="bg1"/>
                </a:solidFill>
                <a:latin typeface="Arial" panose="020B0604020202020204" pitchFamily="34" charset="0"/>
                <a:cs typeface="Arial" panose="020B0604020202020204" pitchFamily="34" charset="0"/>
              </a:rPr>
              <a:t>A plataforma Google </a:t>
            </a:r>
            <a:r>
              <a:rPr lang="pt-PT" dirty="0" err="1">
                <a:solidFill>
                  <a:schemeClr val="bg1"/>
                </a:solidFill>
                <a:latin typeface="Arial" panose="020B0604020202020204" pitchFamily="34" charset="0"/>
                <a:cs typeface="Arial" panose="020B0604020202020204" pitchFamily="34" charset="0"/>
              </a:rPr>
              <a:t>Maps</a:t>
            </a:r>
            <a:r>
              <a:rPr lang="pt-PT" dirty="0">
                <a:solidFill>
                  <a:schemeClr val="bg1"/>
                </a:solidFill>
                <a:latin typeface="Arial" panose="020B0604020202020204" pitchFamily="34" charset="0"/>
                <a:cs typeface="Arial" panose="020B0604020202020204" pitchFamily="34" charset="0"/>
              </a:rPr>
              <a:t>, dá a possibilidade aos utilizadores de colocarem fotos correspondentes a cada lugar do mapa, publicamente. </a:t>
            </a:r>
          </a:p>
        </p:txBody>
      </p:sp>
    </p:spTree>
    <p:extLst>
      <p:ext uri="{BB962C8B-B14F-4D97-AF65-F5344CB8AC3E}">
        <p14:creationId xmlns:p14="http://schemas.microsoft.com/office/powerpoint/2010/main" val="366766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25878"/>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Travel Regular">
            <a:extLst>
              <a:ext uri="{FF2B5EF4-FFF2-40B4-BE49-F238E27FC236}">
                <a16:creationId xmlns:a16="http://schemas.microsoft.com/office/drawing/2014/main" id="{85B20D61-501D-2D91-612F-166210E9E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819" y="253671"/>
            <a:ext cx="6991350" cy="657225"/>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1BAD3251-B23C-9E14-5C5F-6AD1EA445F16}"/>
              </a:ext>
            </a:extLst>
          </p:cNvPr>
          <p:cNvSpPr txBox="1"/>
          <p:nvPr/>
        </p:nvSpPr>
        <p:spPr>
          <a:xfrm>
            <a:off x="506083" y="2136338"/>
            <a:ext cx="11179834" cy="2585323"/>
          </a:xfrm>
          <a:prstGeom prst="rect">
            <a:avLst/>
          </a:prstGeom>
          <a:noFill/>
        </p:spPr>
        <p:txBody>
          <a:bodyPr wrap="square" rtlCol="0">
            <a:spAutoFit/>
          </a:bodyPr>
          <a:lstStyle/>
          <a:p>
            <a:pPr algn="just"/>
            <a:r>
              <a:rPr lang="pt-PT" b="1" dirty="0">
                <a:solidFill>
                  <a:schemeClr val="bg1"/>
                </a:solidFill>
                <a:latin typeface="Arial" panose="020B0604020202020204" pitchFamily="34" charset="0"/>
                <a:cs typeface="Arial" panose="020B0604020202020204" pitchFamily="34" charset="0"/>
              </a:rPr>
              <a:t>Utilizadores (seres reais e vivos)</a:t>
            </a:r>
            <a:r>
              <a:rPr lang="pt-PT" dirty="0">
                <a:solidFill>
                  <a:schemeClr val="bg1"/>
                </a:solidFill>
                <a:latin typeface="Arial" panose="020B0604020202020204" pitchFamily="34" charset="0"/>
                <a:cs typeface="Arial" panose="020B0604020202020204" pitchFamily="34" charset="0"/>
              </a:rPr>
              <a:t> – os utilizadores desta plataforma são pessoas que têm como objetivo preservar as suas memórias de viagens de uma forma interativa e organizada, esses utilizadores podem ser quem viaje frequentemente, amigos, família e toda a gente que queira guardar as suas experiências.   </a:t>
            </a:r>
          </a:p>
          <a:p>
            <a:pPr algn="just"/>
            <a:r>
              <a:rPr lang="pt-PT" b="1" dirty="0">
                <a:solidFill>
                  <a:schemeClr val="bg1"/>
                </a:solidFill>
                <a:latin typeface="Arial" panose="020B0604020202020204" pitchFamily="34" charset="0"/>
                <a:cs typeface="Arial" panose="020B0604020202020204" pitchFamily="34" charset="0"/>
              </a:rPr>
              <a:t>Conteúdo</a:t>
            </a:r>
            <a:r>
              <a:rPr lang="pt-PT" dirty="0">
                <a:solidFill>
                  <a:schemeClr val="bg1"/>
                </a:solidFill>
                <a:latin typeface="Arial" panose="020B0604020202020204" pitchFamily="34" charset="0"/>
                <a:cs typeface="Arial" panose="020B0604020202020204" pitchFamily="34" charset="0"/>
              </a:rPr>
              <a:t> – Esse utilizadores vão guardar essas memórias na forma de fotos, vídeos, áudios e playlist de cada local que visitaram. </a:t>
            </a:r>
          </a:p>
          <a:p>
            <a:pPr algn="just"/>
            <a:r>
              <a:rPr lang="pt-PT" b="1" dirty="0">
                <a:solidFill>
                  <a:schemeClr val="bg1"/>
                </a:solidFill>
                <a:latin typeface="Arial" panose="020B0604020202020204" pitchFamily="34" charset="0"/>
                <a:cs typeface="Arial" panose="020B0604020202020204" pitchFamily="34" charset="0"/>
              </a:rPr>
              <a:t>Contexto</a:t>
            </a:r>
            <a:r>
              <a:rPr lang="pt-PT" dirty="0">
                <a:solidFill>
                  <a:schemeClr val="bg1"/>
                </a:solidFill>
                <a:latin typeface="Arial" panose="020B0604020202020204" pitchFamily="34" charset="0"/>
                <a:cs typeface="Arial" panose="020B0604020202020204" pitchFamily="34" charset="0"/>
              </a:rPr>
              <a:t> – relativamente ao contexto é importante analisar as metas e a principal delas é preservar as memórias através de álbuns de maneira virtual, também é necessário planear a plataforma tal como irei apresentar mais à frente, é necessário uma equipa para o desenvolvimento da mesma e é muito importante ter em atenção questões de privacidade e de utilização de dados do utilizador.</a:t>
            </a:r>
          </a:p>
        </p:txBody>
      </p:sp>
    </p:spTree>
    <p:extLst>
      <p:ext uri="{BB962C8B-B14F-4D97-AF65-F5344CB8AC3E}">
        <p14:creationId xmlns:p14="http://schemas.microsoft.com/office/powerpoint/2010/main" val="3004220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descr="Travel Regular">
            <a:extLst>
              <a:ext uri="{FF2B5EF4-FFF2-40B4-BE49-F238E27FC236}">
                <a16:creationId xmlns:a16="http://schemas.microsoft.com/office/drawing/2014/main" id="{DC0A7F80-9294-F6F0-E901-519304392D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549" y="243876"/>
            <a:ext cx="3152775" cy="590550"/>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2EBAD194-3C6E-052A-1916-43F5DEF4C8DF}"/>
              </a:ext>
            </a:extLst>
          </p:cNvPr>
          <p:cNvSpPr txBox="1"/>
          <p:nvPr/>
        </p:nvSpPr>
        <p:spPr>
          <a:xfrm>
            <a:off x="1151808" y="2828834"/>
            <a:ext cx="9888384" cy="1200329"/>
          </a:xfrm>
          <a:prstGeom prst="rect">
            <a:avLst/>
          </a:prstGeom>
          <a:noFill/>
        </p:spPr>
        <p:txBody>
          <a:bodyPr wrap="square" rtlCol="0">
            <a:spAutoFit/>
          </a:bodyPr>
          <a:lstStyle/>
          <a:p>
            <a:pPr algn="just"/>
            <a:r>
              <a:rPr lang="pt-PT" dirty="0">
                <a:solidFill>
                  <a:schemeClr val="bg1"/>
                </a:solidFill>
                <a:latin typeface="Arial" panose="020B0604020202020204" pitchFamily="34" charset="0"/>
                <a:cs typeface="Arial" panose="020B0604020202020204" pitchFamily="34" charset="0"/>
              </a:rPr>
              <a:t>Relativamente ao acesso à internet e à utilização de dados, apenas se pode utilizar a plataforma offline para ver os álbuns já criados. Para o restante como a criação de álbuns e partilha com os amigos é necessário o dispositivo estar ligado à internet.</a:t>
            </a:r>
          </a:p>
          <a:p>
            <a:pPr algn="ctr"/>
            <a:endParaRPr lang="pt-PT"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468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CaixaDeTexto 1">
            <a:extLst>
              <a:ext uri="{FF2B5EF4-FFF2-40B4-BE49-F238E27FC236}">
                <a16:creationId xmlns:a16="http://schemas.microsoft.com/office/drawing/2014/main" id="{BB568016-49B2-61B3-5B51-D2A75B2DD503}"/>
              </a:ext>
            </a:extLst>
          </p:cNvPr>
          <p:cNvSpPr txBox="1"/>
          <p:nvPr/>
        </p:nvSpPr>
        <p:spPr>
          <a:xfrm>
            <a:off x="3275253" y="4446916"/>
            <a:ext cx="5641494" cy="1200329"/>
          </a:xfrm>
          <a:prstGeom prst="rect">
            <a:avLst/>
          </a:prstGeom>
          <a:noFill/>
        </p:spPr>
        <p:txBody>
          <a:bodyPr wrap="square" rtlCol="0">
            <a:spAutoFit/>
          </a:bodyPr>
          <a:lstStyle/>
          <a:p>
            <a:pPr algn="ctr"/>
            <a:r>
              <a:rPr lang="pt-PT" dirty="0">
                <a:solidFill>
                  <a:schemeClr val="bg1"/>
                </a:solidFill>
                <a:latin typeface="Arial" panose="020B0604020202020204" pitchFamily="34" charset="0"/>
                <a:cs typeface="Arial" panose="020B0604020202020204" pitchFamily="34" charset="0"/>
              </a:rPr>
              <a:t>Um </a:t>
            </a:r>
            <a:r>
              <a:rPr lang="pt-PT" dirty="0" err="1">
                <a:solidFill>
                  <a:schemeClr val="bg1"/>
                </a:solidFill>
                <a:latin typeface="Arial" panose="020B0604020202020204" pitchFamily="34" charset="0"/>
                <a:cs typeface="Arial" panose="020B0604020202020204" pitchFamily="34" charset="0"/>
              </a:rPr>
              <a:t>sitemap</a:t>
            </a:r>
            <a:r>
              <a:rPr lang="pt-PT" dirty="0">
                <a:solidFill>
                  <a:schemeClr val="bg1"/>
                </a:solidFill>
                <a:latin typeface="Arial" panose="020B0604020202020204" pitchFamily="34" charset="0"/>
                <a:cs typeface="Arial" panose="020B0604020202020204" pitchFamily="34" charset="0"/>
              </a:rPr>
              <a:t> “é uma representação hierárquica da estrutura de um site, composta por páginas web.” </a:t>
            </a:r>
            <a:r>
              <a:rPr lang="pt-PT" dirty="0">
                <a:solidFill>
                  <a:srgbClr val="FFFF0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Mais </a:t>
            </a:r>
            <a:r>
              <a:rPr lang="pt-PT" dirty="0" err="1">
                <a:solidFill>
                  <a:srgbClr val="FFFF0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Info</a:t>
            </a:r>
            <a:r>
              <a:rPr lang="pt-PT" dirty="0">
                <a:solidFill>
                  <a:srgbClr val="FFFF00"/>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 wikipedia.org.</a:t>
            </a:r>
            <a:r>
              <a:rPr lang="pt-PT" dirty="0">
                <a:solidFill>
                  <a:schemeClr val="bg1"/>
                </a:solidFill>
                <a:latin typeface="Arial" panose="020B0604020202020204" pitchFamily="34" charset="0"/>
                <a:cs typeface="Arial" panose="020B0604020202020204" pitchFamily="34" charset="0"/>
              </a:rPr>
              <a:t>   </a:t>
            </a:r>
          </a:p>
          <a:p>
            <a:pPr algn="just"/>
            <a:endParaRPr lang="pt-PT" dirty="0">
              <a:solidFill>
                <a:schemeClr val="bg1"/>
              </a:solidFill>
              <a:latin typeface="Arial" panose="020B0604020202020204" pitchFamily="34" charset="0"/>
              <a:cs typeface="Arial" panose="020B0604020202020204" pitchFamily="34" charset="0"/>
            </a:endParaRPr>
          </a:p>
        </p:txBody>
      </p:sp>
      <p:pic>
        <p:nvPicPr>
          <p:cNvPr id="3074" name="Picture 2" descr="Travel Regular">
            <a:extLst>
              <a:ext uri="{FF2B5EF4-FFF2-40B4-BE49-F238E27FC236}">
                <a16:creationId xmlns:a16="http://schemas.microsoft.com/office/drawing/2014/main" id="{8CFFFC1F-91CB-82CA-F538-F499BFB032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3657" y="2105494"/>
            <a:ext cx="5544686" cy="2071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109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EAEBC"/>
        </a:solidFill>
        <a:effectLst/>
      </p:bgPr>
    </p:bg>
    <p:spTree>
      <p:nvGrpSpPr>
        <p:cNvPr id="1" name=""/>
        <p:cNvGrpSpPr/>
        <p:nvPr/>
      </p:nvGrpSpPr>
      <p:grpSpPr>
        <a:xfrm>
          <a:off x="0" y="0"/>
          <a:ext cx="0" cy="0"/>
          <a:chOff x="0" y="0"/>
          <a:chExt cx="0" cy="0"/>
        </a:xfrm>
      </p:grpSpPr>
      <p:pic>
        <p:nvPicPr>
          <p:cNvPr id="1028" name="Picture 4" descr="vetor de mapa do mundo, isolado no fundo branco. terra plana, modelo de  mapa para padrão">
            <a:extLst>
              <a:ext uri="{FF2B5EF4-FFF2-40B4-BE49-F238E27FC236}">
                <a16:creationId xmlns:a16="http://schemas.microsoft.com/office/drawing/2014/main" id="{0FB17344-E681-43BB-B9BE-C3BD00EF3852}"/>
              </a:ext>
            </a:extLst>
          </p:cNvPr>
          <p:cNvPicPr>
            <a:picLocks noChangeAspect="1" noChangeArrowheads="1"/>
          </p:cNvPicPr>
          <p:nvPr/>
        </p:nvPicPr>
        <p:blipFill rotWithShape="1">
          <a:blip r:embed="rId2">
            <a:alphaModFix amt="5000"/>
            <a:extLst>
              <a:ext uri="{28A0092B-C50C-407E-A947-70E740481C1C}">
                <a14:useLocalDpi xmlns:a14="http://schemas.microsoft.com/office/drawing/2010/main" val="0"/>
              </a:ext>
            </a:extLst>
          </a:blip>
          <a:srcRect r="723" b="5273"/>
          <a:stretch/>
        </p:blipFill>
        <p:spPr bwMode="auto">
          <a:xfrm>
            <a:off x="0" y="0"/>
            <a:ext cx="12192000" cy="6857999"/>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descr="Uma imagem com captura de ecrã, texto, design&#10;&#10;Descrição gerada automaticamente">
            <a:extLst>
              <a:ext uri="{FF2B5EF4-FFF2-40B4-BE49-F238E27FC236}">
                <a16:creationId xmlns:a16="http://schemas.microsoft.com/office/drawing/2014/main" id="{775F6596-46E6-DFD7-E76A-CB6317A647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422" y="410762"/>
            <a:ext cx="10419002" cy="6036473"/>
          </a:xfrm>
          <a:prstGeom prst="rect">
            <a:avLst/>
          </a:prstGeom>
        </p:spPr>
      </p:pic>
    </p:spTree>
    <p:extLst>
      <p:ext uri="{BB962C8B-B14F-4D97-AF65-F5344CB8AC3E}">
        <p14:creationId xmlns:p14="http://schemas.microsoft.com/office/powerpoint/2010/main" val="359325857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7742</TotalTime>
  <Words>2586</Words>
  <Application>Microsoft Office PowerPoint</Application>
  <PresentationFormat>Ecrã Panorâmico</PresentationFormat>
  <Paragraphs>80</Paragraphs>
  <Slides>27</Slides>
  <Notes>0</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27</vt:i4>
      </vt:variant>
    </vt:vector>
  </HeadingPairs>
  <TitlesOfParts>
    <vt:vector size="34" baseType="lpstr">
      <vt:lpstr>Aharoni</vt:lpstr>
      <vt:lpstr>Aptos</vt:lpstr>
      <vt:lpstr>Aptos Display</vt:lpstr>
      <vt:lpstr>Arial</vt:lpstr>
      <vt:lpstr>Courier New</vt:lpstr>
      <vt:lpstr>Lucida Grande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FILIPA ANDREZ</dc:creator>
  <cp:lastModifiedBy>FILIPA ANDREZ</cp:lastModifiedBy>
  <cp:revision>126</cp:revision>
  <dcterms:created xsi:type="dcterms:W3CDTF">2023-12-27T22:02:24Z</dcterms:created>
  <dcterms:modified xsi:type="dcterms:W3CDTF">2024-01-10T02:16:06Z</dcterms:modified>
</cp:coreProperties>
</file>